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E00FE6-E0AA-4B6E-B337-6B7D3EFA2F78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55FBF-2AC4-45A7-BFA6-4DA9029B11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977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055FBF-2AC4-45A7-BFA6-4DA9029B1140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512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79C12-7696-5F9F-F5C6-FF9B228ED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407A6-9FAB-CC62-FCBE-B06B5FD3A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1D202-9FDB-447F-144A-173357A8A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D58AB-2748-49D3-BCE9-70DD2DE28C6A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2F9FB-B7FA-0F30-D8FF-ED612BF8E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B035A-E585-8465-BC46-EF3DBDD40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C653-E6A1-4E93-BCE7-0752CB0372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7735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0BB0F-9E54-8817-CDAE-4F5CB2169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3933E4-81D2-2B8D-BEF5-A66E57398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8A638-EDF3-4F35-9BA9-C8223C2A4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D58AB-2748-49D3-BCE9-70DD2DE28C6A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9765D-5795-67BF-C62E-941B8012D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69073-2F29-D3CB-9D04-8CF3C004B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C653-E6A1-4E93-BCE7-0752CB0372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040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A9F53C-62DB-B9B5-28CD-D7A40E8996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2328DC-78F2-A491-2B50-DCBDE3BAAE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545DE-AB90-93DD-3F90-A848C5FDE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D58AB-2748-49D3-BCE9-70DD2DE28C6A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95DB0-DCC9-0506-9DFC-A396857DA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4A23A-1FA2-AA5A-938B-E5A9A867C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C653-E6A1-4E93-BCE7-0752CB0372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241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ABE49-BDC1-C0B6-5BF2-B503CAC7F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924F7-DB30-36BC-9DBC-3379CA727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0B901-F1A3-1574-FE18-739856AAD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D58AB-2748-49D3-BCE9-70DD2DE28C6A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26981-3107-1911-DDF5-9D23ABE52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F9DEF-58A4-90E9-5414-34A60D0C8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C653-E6A1-4E93-BCE7-0752CB0372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36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CC96F-CD93-0D1F-4E4B-5FB88EBFB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E95C4-1022-1A3C-1CB8-84F99D1A5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C4B81-2507-ECB4-A141-44D605E0B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D58AB-2748-49D3-BCE9-70DD2DE28C6A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0E1C7-9F17-5658-7B58-B628DB11C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48F15-E5F1-68F9-05D3-C4EAEC0BB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C653-E6A1-4E93-BCE7-0752CB0372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481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1DFEB-1807-0C9A-92F0-342EAFBEF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65CC0-1E26-0521-BDEB-3F74BB11B7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E966E2-2ED6-4B12-A955-455871C9C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2BE0DF-618F-E3E2-9ED7-C52EF5DF2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D58AB-2748-49D3-BCE9-70DD2DE28C6A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BA8FC-EF38-9129-772C-ACC754EE1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106E34-9046-79C0-40A5-85C17609A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C653-E6A1-4E93-BCE7-0752CB0372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983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75315-F6E0-ECE1-7A03-2C7D79B79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94891-53CD-F4B3-D7BE-BD52EF2B5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735CEF-8DD8-4AD7-A238-B6663DA0B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2898CB-BAB1-1330-6D14-D95E140B69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9D41F-055B-FA66-D4E3-2A9E91FADF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1636C0-00CC-4261-C2CF-CE5DF81DC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D58AB-2748-49D3-BCE9-70DD2DE28C6A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C93B38-CF59-BECC-0865-F696F2112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13CF73-7605-0C77-FDF1-4FC508AF5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C653-E6A1-4E93-BCE7-0752CB0372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605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71C55-109B-3D44-623F-0EB640CF4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C6EEE5-20B1-694D-39E8-7C52F1D19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D58AB-2748-49D3-BCE9-70DD2DE28C6A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2E0A4C-6A51-111F-0858-6A97F7A0C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6090B0-F2B3-6324-331D-34FF20BFB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C653-E6A1-4E93-BCE7-0752CB0372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777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DAF0E2-640D-9E38-0D84-62D89FFCE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D58AB-2748-49D3-BCE9-70DD2DE28C6A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C3666B-ACDE-A391-8C55-1043F479F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96732E-9BB0-6D5F-71E1-74C693944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C653-E6A1-4E93-BCE7-0752CB0372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5814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0B1C2-AB58-6E0B-6606-46B776361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601E3-86FC-B65D-D14A-9B069A3BB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AF9F03-8A99-CCDF-15D3-D9425C5CD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31D6A6-B05F-9081-2A68-CD1601C3F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D58AB-2748-49D3-BCE9-70DD2DE28C6A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1B8DFA-A575-3A9A-DA95-A91982AF8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1781DD-757B-947B-DF56-1D911D27D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C653-E6A1-4E93-BCE7-0752CB0372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9209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15166-AAFA-2A2F-BE50-9AF54BF47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3AB77D-497A-FE9C-C14F-4693E4FB57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69B950-0648-1F1F-C8C7-2E2C494B18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5FCA6A-3478-26CB-AC28-B6D785FA6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D58AB-2748-49D3-BCE9-70DD2DE28C6A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5AD0B-92C7-C6F1-09CA-495F03996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9CBC88-82B3-B690-0BD4-3AEEA2229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C653-E6A1-4E93-BCE7-0752CB0372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5886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EADDC1-154F-E708-0233-977E31A92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EEA51-8B1F-598E-08A1-E7B023DE1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0653E-F26F-3161-71A0-6D8F852C63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D58AB-2748-49D3-BCE9-70DD2DE28C6A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94E0A-40A7-BD78-3D65-EA6F601898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A4F72-9778-5D3C-6FBE-E22ADFE49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8C653-E6A1-4E93-BCE7-0752CB0372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2295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D45AD-E941-CDE3-6F2A-260A86E496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DevOps Foundation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B8C1D-C9F4-E5FE-FF43-90A91FA166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OW</a:t>
            </a:r>
          </a:p>
        </p:txBody>
      </p:sp>
    </p:spTree>
    <p:extLst>
      <p:ext uri="{BB962C8B-B14F-4D97-AF65-F5344CB8AC3E}">
        <p14:creationId xmlns:p14="http://schemas.microsoft.com/office/powerpoint/2010/main" val="2035844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3D3AC-6EAB-0601-F6FE-2AF79F8FD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69A52-8CE3-70CB-6CC9-95AD69F44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+mj-lt"/>
              </a:rPr>
              <a:t>3. Infrastructure as Code (</a:t>
            </a:r>
            <a:r>
              <a:rPr lang="en-US" b="1" dirty="0" err="1">
                <a:latin typeface="+mj-lt"/>
              </a:rPr>
              <a:t>IaC</a:t>
            </a:r>
            <a:r>
              <a:rPr lang="en-US" b="1" dirty="0">
                <a:latin typeface="+mj-lt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+mj-lt"/>
              </a:rPr>
              <a:t>Version Control</a:t>
            </a:r>
            <a:r>
              <a:rPr lang="en-US" dirty="0">
                <a:latin typeface="+mj-lt"/>
              </a:rPr>
              <a:t>: Treat infrastructure configurations as code and manage them with version control.</a:t>
            </a:r>
          </a:p>
          <a:p>
            <a:pPr marL="0" indent="0">
              <a:buNone/>
            </a:pPr>
            <a:r>
              <a:rPr lang="en-US" b="1" dirty="0">
                <a:latin typeface="+mj-lt"/>
              </a:rPr>
              <a:t>Consistency</a:t>
            </a:r>
            <a:r>
              <a:rPr lang="en-US" dirty="0">
                <a:latin typeface="+mj-lt"/>
              </a:rPr>
              <a:t>: Ensure consistent environments across development, testing, and production.</a:t>
            </a:r>
          </a:p>
          <a:p>
            <a:pPr marL="0" indent="0">
              <a:buNone/>
            </a:pPr>
            <a:r>
              <a:rPr lang="en-US" b="1" dirty="0">
                <a:latin typeface="+mj-lt"/>
              </a:rPr>
              <a:t>4. Monitoring and Logging</a:t>
            </a:r>
          </a:p>
          <a:p>
            <a:pPr marL="0" indent="0">
              <a:buNone/>
            </a:pPr>
            <a:r>
              <a:rPr lang="en-US" b="1" dirty="0">
                <a:latin typeface="+mj-lt"/>
              </a:rPr>
              <a:t>Proactive Monitoring</a:t>
            </a:r>
            <a:r>
              <a:rPr lang="en-US" dirty="0">
                <a:latin typeface="+mj-lt"/>
              </a:rPr>
              <a:t>: Continuously monitor applications and infrastructure.</a:t>
            </a:r>
          </a:p>
          <a:p>
            <a:pPr marL="0" indent="0">
              <a:buNone/>
            </a:pPr>
            <a:r>
              <a:rPr lang="en-US" b="1" dirty="0">
                <a:latin typeface="+mj-lt"/>
              </a:rPr>
              <a:t>Detailed Logging</a:t>
            </a:r>
            <a:r>
              <a:rPr lang="en-US" dirty="0">
                <a:latin typeface="+mj-lt"/>
              </a:rPr>
              <a:t>: Maintain detailed logs to troubleshoot and improve system performance.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1740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EA831-FC85-9697-4C44-7134245ED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Three 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CEB5E-15BF-F339-D0D9-925F891A4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+mj-lt"/>
              </a:rPr>
              <a:t>1. Understanding DevOps</a:t>
            </a:r>
          </a:p>
          <a:p>
            <a:pPr marL="0" indent="0">
              <a:buNone/>
            </a:pPr>
            <a:r>
              <a:rPr lang="en-US" b="1" dirty="0">
                <a:latin typeface="+mj-lt"/>
              </a:rPr>
              <a:t>Definition</a:t>
            </a:r>
            <a:r>
              <a:rPr lang="en-US" dirty="0">
                <a:latin typeface="+mj-lt"/>
              </a:rPr>
              <a:t>: DevOps is a cultural and technical movement that emphasizes collaboration, automation, and measurement of outcomes.</a:t>
            </a:r>
          </a:p>
          <a:p>
            <a:pPr marL="0" indent="0">
              <a:buNone/>
            </a:pPr>
            <a:r>
              <a:rPr lang="en-US" b="1" dirty="0">
                <a:latin typeface="+mj-lt"/>
              </a:rPr>
              <a:t>Goals</a:t>
            </a:r>
            <a:r>
              <a:rPr lang="en-US" dirty="0">
                <a:latin typeface="+mj-lt"/>
              </a:rPr>
              <a:t>: Improve deployment frequency, achieve faster time to market, lower failure rate of new releases, and shorten lead time between fixes.</a:t>
            </a:r>
          </a:p>
          <a:p>
            <a:pPr marL="0" indent="0">
              <a:buNone/>
            </a:pPr>
            <a:r>
              <a:rPr lang="en-US" b="1" dirty="0">
                <a:latin typeface="+mj-lt"/>
              </a:rPr>
              <a:t>2. Key Principles</a:t>
            </a:r>
          </a:p>
          <a:p>
            <a:pPr marL="0" indent="0">
              <a:buNone/>
            </a:pPr>
            <a:r>
              <a:rPr lang="en-US" b="1" dirty="0">
                <a:latin typeface="+mj-lt"/>
              </a:rPr>
              <a:t>Collaboration</a:t>
            </a:r>
            <a:r>
              <a:rPr lang="en-US" dirty="0">
                <a:latin typeface="+mj-lt"/>
              </a:rPr>
              <a:t>: Break down silos between teams to foster shared ownership and responsibility.</a:t>
            </a:r>
          </a:p>
          <a:p>
            <a:pPr marL="0" indent="0">
              <a:buNone/>
            </a:pPr>
            <a:r>
              <a:rPr lang="en-US" b="1" dirty="0">
                <a:latin typeface="+mj-lt"/>
              </a:rPr>
              <a:t>Automation</a:t>
            </a:r>
            <a:r>
              <a:rPr lang="en-US" dirty="0">
                <a:latin typeface="+mj-lt"/>
              </a:rPr>
              <a:t>: Automate repetitive tasks to increase efficiency and reduce errors.</a:t>
            </a:r>
          </a:p>
          <a:p>
            <a:pPr marL="0" indent="0">
              <a:buNone/>
            </a:pPr>
            <a:r>
              <a:rPr lang="en-US" b="1" dirty="0">
                <a:latin typeface="+mj-lt"/>
              </a:rPr>
              <a:t>Feedback</a:t>
            </a:r>
            <a:r>
              <a:rPr lang="en-US" dirty="0">
                <a:latin typeface="+mj-lt"/>
              </a:rPr>
              <a:t>: Establish fast and effective feedback loops to continuously improve processes and products.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5909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C235C-A48E-F2CB-4FBF-0974B6D86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CA80B-E709-50F9-0902-6FE64FA8A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>
                <a:latin typeface="+mj-lt"/>
              </a:rPr>
              <a:t> Benefits of DevOps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latin typeface="+mj-lt"/>
              </a:rPr>
              <a:t>Speed and Agility</a:t>
            </a:r>
            <a:r>
              <a:rPr lang="en-US" sz="3200" dirty="0">
                <a:latin typeface="+mj-lt"/>
              </a:rPr>
              <a:t>: Enable faster delivery of features and updates.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latin typeface="+mj-lt"/>
              </a:rPr>
              <a:t>Reliability</a:t>
            </a:r>
            <a:r>
              <a:rPr lang="en-US" sz="3200" dirty="0">
                <a:latin typeface="+mj-lt"/>
              </a:rPr>
              <a:t>: Increase stability and resilience of systems.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latin typeface="+mj-lt"/>
              </a:rPr>
              <a:t>Innovation</a:t>
            </a:r>
            <a:r>
              <a:rPr lang="en-US" sz="3200" dirty="0">
                <a:latin typeface="+mj-lt"/>
              </a:rPr>
              <a:t>: Foster a culture of experimentation and innovation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5864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269AC-43AD-B50C-C28A-03AF331E2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First Way: Flow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16F6C-79D5-702C-F2A6-4A5947765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Focus</a:t>
            </a:r>
            <a:r>
              <a:rPr lang="en-US" dirty="0">
                <a:latin typeface="+mj-lt"/>
              </a:rPr>
              <a:t>: Maximize the flow of work from Development through Operations to the customer.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Principles</a:t>
            </a:r>
            <a:r>
              <a:rPr lang="en-US" dirty="0">
                <a:latin typeface="+mj-lt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Reduce Batch Sizes</a:t>
            </a:r>
            <a:r>
              <a:rPr lang="en-US" sz="2800" dirty="0">
                <a:latin typeface="+mj-lt"/>
              </a:rPr>
              <a:t>: Small, frequent changes are preferable to large, infrequent ones.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Accelerate Feedback Loops</a:t>
            </a:r>
            <a:r>
              <a:rPr lang="en-US" sz="2800" dirty="0">
                <a:latin typeface="+mj-lt"/>
              </a:rPr>
              <a:t>: Quickly identify and address issues to improve overall quality and responsiveness.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Enable Fast and Reliable Delivery</a:t>
            </a:r>
            <a:r>
              <a:rPr lang="en-US" sz="2800" dirty="0">
                <a:latin typeface="+mj-lt"/>
              </a:rPr>
              <a:t>: Ensure the delivery process is efficient and reliable.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8473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9008F-0C55-7EC5-B99F-DC56E1517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Second Way: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3EF84-9BDB-35A9-76F1-34E794CDD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Principles</a:t>
            </a:r>
            <a:r>
              <a:rPr lang="en-US" dirty="0">
                <a:latin typeface="+mj-lt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Create Feedback Loops</a:t>
            </a:r>
            <a:r>
              <a:rPr lang="en-US" dirty="0">
                <a:latin typeface="+mj-lt"/>
              </a:rPr>
              <a:t>: Implement mechanisms for fast feedback on both processes and products.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Amplify Feedback</a:t>
            </a:r>
            <a:r>
              <a:rPr lang="en-US" dirty="0">
                <a:latin typeface="+mj-lt"/>
              </a:rPr>
              <a:t>: Share feedback widely and use it to drive improvements across the organization.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Learn from Mistakes</a:t>
            </a:r>
            <a:r>
              <a:rPr lang="en-US" dirty="0">
                <a:latin typeface="+mj-lt"/>
              </a:rPr>
              <a:t>: Embrace failures as opportunities for learning and improvement.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6892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DB70A-9CDE-148E-6BC6-8043902A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Third Way: Continual Learning and Experimentation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088AA-4659-EAB8-A649-DA1C8A383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Principles</a:t>
            </a:r>
            <a:r>
              <a:rPr lang="en-US" dirty="0">
                <a:latin typeface="+mj-lt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Encourage a Culture of Learning</a:t>
            </a:r>
            <a:r>
              <a:rPr lang="en-US" dirty="0">
                <a:latin typeface="+mj-lt"/>
              </a:rPr>
              <a:t>: Foster an environment where experimentation and learning are valued.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Build Quality In</a:t>
            </a:r>
            <a:r>
              <a:rPr lang="en-US" dirty="0">
                <a:latin typeface="+mj-lt"/>
              </a:rPr>
              <a:t>: Shift left with quality practices to prevent defects rather than detecting them late.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Enable and Foster Innovation</a:t>
            </a:r>
            <a:r>
              <a:rPr lang="en-US" dirty="0">
                <a:latin typeface="+mj-lt"/>
              </a:rPr>
              <a:t>: Encourage innovative thinking and adaptability to changes.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5160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B530E-D5AE-A33B-6FD6-2F2B8F4E7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Theory of Constraints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7A1E4-DF42-4E76-B3B5-2DC810400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+mj-lt"/>
              </a:rPr>
              <a:t>1. Understanding the Theory of Constraints (</a:t>
            </a:r>
            <a:r>
              <a:rPr lang="en-US" b="1" dirty="0" err="1">
                <a:latin typeface="+mj-lt"/>
              </a:rPr>
              <a:t>ToC</a:t>
            </a:r>
            <a:r>
              <a:rPr lang="en-US" b="1" dirty="0">
                <a:latin typeface="+mj-lt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+mj-lt"/>
              </a:rPr>
              <a:t>Definition</a:t>
            </a:r>
            <a:r>
              <a:rPr lang="en-US" dirty="0">
                <a:latin typeface="+mj-lt"/>
              </a:rPr>
              <a:t>: </a:t>
            </a:r>
            <a:r>
              <a:rPr lang="en-US" dirty="0" err="1">
                <a:latin typeface="+mj-lt"/>
              </a:rPr>
              <a:t>ToC</a:t>
            </a:r>
            <a:r>
              <a:rPr lang="en-US" dirty="0">
                <a:latin typeface="+mj-lt"/>
              </a:rPr>
              <a:t> is a management philosophy that identifies the most limiting factor (constraint) in a system and focuses on improving it to maximize the overall throughput of the system.</a:t>
            </a:r>
          </a:p>
          <a:p>
            <a:pPr marL="0" indent="0">
              <a:buNone/>
            </a:pPr>
            <a:r>
              <a:rPr lang="en-US" b="1" dirty="0">
                <a:latin typeface="+mj-lt"/>
              </a:rPr>
              <a:t>Application to DevOps</a:t>
            </a:r>
            <a:r>
              <a:rPr lang="en-US" dirty="0">
                <a:latin typeface="+mj-lt"/>
              </a:rPr>
              <a:t>: In DevOps, constraints can be bottlenecks that hinder the flow of work from development to deployment and beyond.</a:t>
            </a:r>
          </a:p>
          <a:p>
            <a:pPr marL="0" indent="0">
              <a:buNone/>
            </a:pPr>
            <a:r>
              <a:rPr lang="en-US" b="1" dirty="0">
                <a:latin typeface="+mj-lt"/>
              </a:rPr>
              <a:t>2. Identifying Constraints</a:t>
            </a:r>
          </a:p>
          <a:p>
            <a:pPr marL="0" indent="0">
              <a:buNone/>
            </a:pPr>
            <a:r>
              <a:rPr lang="en-US" b="1" dirty="0">
                <a:latin typeface="+mj-lt"/>
              </a:rPr>
              <a:t>Examples</a:t>
            </a:r>
            <a:r>
              <a:rPr lang="en-US" dirty="0">
                <a:latin typeface="+mj-lt"/>
              </a:rPr>
              <a:t>:</a:t>
            </a:r>
          </a:p>
          <a:p>
            <a:pPr marL="457200" lvl="1" indent="0">
              <a:buNone/>
            </a:pPr>
            <a:r>
              <a:rPr lang="en-US" b="1" dirty="0">
                <a:latin typeface="+mj-lt"/>
              </a:rPr>
              <a:t>Manual Processes</a:t>
            </a:r>
            <a:r>
              <a:rPr lang="en-US" dirty="0">
                <a:latin typeface="+mj-lt"/>
              </a:rPr>
              <a:t>: Manual testing or deployment processes that slow down releases.</a:t>
            </a:r>
          </a:p>
          <a:p>
            <a:pPr marL="457200" lvl="1" indent="0">
              <a:buNone/>
            </a:pPr>
            <a:r>
              <a:rPr lang="en-US" b="1" dirty="0">
                <a:latin typeface="+mj-lt"/>
              </a:rPr>
              <a:t>Dependency Bottlenecks</a:t>
            </a:r>
            <a:r>
              <a:rPr lang="en-US" dirty="0">
                <a:latin typeface="+mj-lt"/>
              </a:rPr>
              <a:t>: Delays caused by dependencies on external teams or services.</a:t>
            </a:r>
          </a:p>
          <a:p>
            <a:pPr marL="457200" lvl="1" indent="0">
              <a:buNone/>
            </a:pPr>
            <a:r>
              <a:rPr lang="en-US" b="1" dirty="0">
                <a:latin typeface="+mj-lt"/>
              </a:rPr>
              <a:t>Infrastructure Issues</a:t>
            </a:r>
            <a:r>
              <a:rPr lang="en-US" dirty="0">
                <a:latin typeface="+mj-lt"/>
              </a:rPr>
              <a:t>: Resource limitations or configuration problems affecting deployment speed.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2807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80E80-F1C0-79FD-22A2-0A6B032CD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1D629-E902-BB63-C4EC-FEB8DB13E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+mj-lt"/>
              </a:rPr>
              <a:t>Principles of </a:t>
            </a:r>
            <a:r>
              <a:rPr lang="en-US" b="1" dirty="0" err="1">
                <a:latin typeface="+mj-lt"/>
              </a:rPr>
              <a:t>ToC</a:t>
            </a:r>
            <a:r>
              <a:rPr lang="en-US" b="1" dirty="0">
                <a:latin typeface="+mj-lt"/>
              </a:rPr>
              <a:t> in DevOps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Focus on the Constraint</a:t>
            </a:r>
            <a:r>
              <a:rPr lang="en-US" dirty="0">
                <a:latin typeface="+mj-lt"/>
              </a:rPr>
              <a:t>: Direct efforts towards alleviating the identified bottleneck to improve overall system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Measure and Optimize</a:t>
            </a:r>
            <a:r>
              <a:rPr lang="en-US" dirty="0">
                <a:latin typeface="+mj-lt"/>
              </a:rPr>
              <a:t>: Use metrics to monitor the impact of changes and ensure continuous improvement.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Iterative Improvement</a:t>
            </a:r>
            <a:r>
              <a:rPr lang="en-US" dirty="0">
                <a:latin typeface="+mj-lt"/>
              </a:rPr>
              <a:t>: Implement small, incremental changes to address constraints and optimize flow.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1829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94C78-2864-B732-45C3-1016AA30A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680C5-12BB-90D5-01B4-1766DB1F5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+mj-lt"/>
              </a:rPr>
              <a:t>4. Techniques and Tools</a:t>
            </a:r>
          </a:p>
          <a:p>
            <a:pPr marL="0" indent="0">
              <a:buNone/>
            </a:pPr>
            <a:r>
              <a:rPr lang="en-US" b="1" dirty="0">
                <a:latin typeface="+mj-lt"/>
              </a:rPr>
              <a:t>Automation</a:t>
            </a:r>
            <a:r>
              <a:rPr lang="en-US" dirty="0">
                <a:latin typeface="+mj-lt"/>
              </a:rPr>
              <a:t>: Automate repetitive tasks to reduce manual effort and minimize human error.</a:t>
            </a:r>
          </a:p>
          <a:p>
            <a:pPr marL="0" indent="0">
              <a:buNone/>
            </a:pPr>
            <a:r>
              <a:rPr lang="en-US" b="1" dirty="0">
                <a:latin typeface="+mj-lt"/>
              </a:rPr>
              <a:t>Parallelization</a:t>
            </a:r>
            <a:r>
              <a:rPr lang="en-US" dirty="0">
                <a:latin typeface="+mj-lt"/>
              </a:rPr>
              <a:t>: Execute tasks in parallel wherever possible to avoid sequential dependencies.</a:t>
            </a:r>
          </a:p>
          <a:p>
            <a:pPr marL="0" indent="0">
              <a:buNone/>
            </a:pPr>
            <a:r>
              <a:rPr lang="en-US" b="1" dirty="0">
                <a:latin typeface="+mj-lt"/>
              </a:rPr>
              <a:t>Continuous Improvement</a:t>
            </a:r>
            <a:r>
              <a:rPr lang="en-US" dirty="0">
                <a:latin typeface="+mj-lt"/>
              </a:rPr>
              <a:t>: Implement a culture of continuous improvement to constantly identify and address new constraints.</a:t>
            </a:r>
          </a:p>
          <a:p>
            <a:pPr marL="0" indent="0">
              <a:buNone/>
            </a:pPr>
            <a:r>
              <a:rPr lang="en-US" b="1" dirty="0">
                <a:latin typeface="+mj-lt"/>
              </a:rPr>
              <a:t>5. Benefits of Applying </a:t>
            </a:r>
            <a:r>
              <a:rPr lang="en-US" b="1" dirty="0" err="1">
                <a:latin typeface="+mj-lt"/>
              </a:rPr>
              <a:t>ToC</a:t>
            </a:r>
            <a:r>
              <a:rPr lang="en-US" b="1" dirty="0">
                <a:latin typeface="+mj-lt"/>
              </a:rPr>
              <a:t> in DevOps</a:t>
            </a:r>
          </a:p>
          <a:p>
            <a:pPr marL="0" indent="0">
              <a:buNone/>
            </a:pPr>
            <a:r>
              <a:rPr lang="en-US" b="1" dirty="0">
                <a:latin typeface="+mj-lt"/>
              </a:rPr>
              <a:t>Improved Efficiency</a:t>
            </a:r>
            <a:r>
              <a:rPr lang="en-US" dirty="0">
                <a:latin typeface="+mj-lt"/>
              </a:rPr>
              <a:t>: Streamline workflows and reduce time to delivery.</a:t>
            </a:r>
          </a:p>
          <a:p>
            <a:pPr marL="0" indent="0">
              <a:buNone/>
            </a:pPr>
            <a:r>
              <a:rPr lang="en-US" b="1" dirty="0">
                <a:latin typeface="+mj-lt"/>
              </a:rPr>
              <a:t>Enhanced Quality</a:t>
            </a:r>
            <a:r>
              <a:rPr lang="en-US" dirty="0">
                <a:latin typeface="+mj-lt"/>
              </a:rPr>
              <a:t>: Identify and resolve issues earlier in the process.</a:t>
            </a:r>
          </a:p>
          <a:p>
            <a:pPr marL="0" indent="0">
              <a:buNone/>
            </a:pPr>
            <a:r>
              <a:rPr lang="en-US" b="1" dirty="0">
                <a:latin typeface="+mj-lt"/>
              </a:rPr>
              <a:t>Greater Agility</a:t>
            </a:r>
            <a:r>
              <a:rPr lang="en-US" dirty="0">
                <a:latin typeface="+mj-lt"/>
              </a:rPr>
              <a:t>: Adapt quickly to changes and customer feedback.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7475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A47B1-8498-EE32-77DC-2A3DCEE33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Exploring </a:t>
            </a:r>
            <a:r>
              <a:rPr lang="en-IN" dirty="0" err="1"/>
              <a:t>Devops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4ECCF-A58A-9FE4-5479-8DFC177BB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DevOps is a set of practices that combines software development (Dev) and IT operations (Ops) with the aim of shortening the development lifecycle and delivering high-quality software continuously. </a:t>
            </a:r>
          </a:p>
          <a:p>
            <a:r>
              <a:rPr lang="en-US" dirty="0">
                <a:latin typeface="+mj-lt"/>
              </a:rPr>
              <a:t>It emphasizes collaboration, automation, continuous integration, continuous delivery (CI/CD), and a culture of continuous improvement.</a:t>
            </a:r>
          </a:p>
          <a:p>
            <a:r>
              <a:rPr lang="en-US" dirty="0">
                <a:latin typeface="+mj-lt"/>
              </a:rPr>
              <a:t>Dev and Ops : Where a code changes start from </a:t>
            </a:r>
            <a:r>
              <a:rPr lang="en-US" dirty="0" err="1">
                <a:latin typeface="+mj-lt"/>
              </a:rPr>
              <a:t>Devops</a:t>
            </a:r>
            <a:r>
              <a:rPr lang="en-US" dirty="0">
                <a:latin typeface="+mj-lt"/>
              </a:rPr>
              <a:t> side and end up with product release/Deployment, this whole process comes under </a:t>
            </a:r>
            <a:r>
              <a:rPr lang="en-US" dirty="0" err="1">
                <a:latin typeface="+mj-lt"/>
              </a:rPr>
              <a:t>devops</a:t>
            </a:r>
            <a:r>
              <a:rPr lang="en-US" dirty="0">
                <a:latin typeface="+mj-lt"/>
              </a:rPr>
              <a:t> 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51411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5B282-DF3C-20B2-5B3B-E811811DC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CICD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1498AE1-C5D9-6133-6C3D-5506834C59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08413"/>
            <a:ext cx="10852779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Continuous Integration (CI)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Definition: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Developers frequently integrate code into a shared repository,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+mj-lt"/>
              </a:rPr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often multiple times a day.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Goal: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Detect integration errors as early as possible.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Tools: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Jenkins, GitLab CI, Travis CI,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CircleCI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Continuous Delivery (CD)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Definition: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Code changes are automatically built, tested, and prepared for release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+mj-lt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to production.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Goal: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Ensure that the software can be released reliably at any time.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Tools: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Jenkins, GitLab CI/CD, Spinnaker, Argo CD.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424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36DF3-EBDE-FF26-8D78-D38D1B3A0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CF69877-C6AE-BA86-6216-73D7227132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23748"/>
            <a:ext cx="10830209" cy="4555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Continuous Deployment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Definition: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Every change that passes automated tests is automatically deployed to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+mj-lt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production.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Goal: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Automate the entire process from code commit to production.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Tools: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Jenkins, GitLab CI/CD, Spinnaker.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Infrastructure as Code (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IaC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Definition: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Managing and provisioning computing infrastructure through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machine-readable definition files, rather than physical hardware configuration or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interactive configuration tools.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Goal: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Automate infrastructure management and ensure consistency.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Tools: Terraform, AWS CloudFormation, Ansible, Puppet, Chef.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495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B921D-CC51-7229-DE7D-8899484DC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3E1E6-C7FB-2748-520A-91AF3F604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latin typeface="+mj-lt"/>
              </a:rPr>
              <a:t>Monitoring and Logging</a:t>
            </a:r>
            <a:endParaRPr lang="en-IN" dirty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+mj-lt"/>
              </a:rPr>
              <a:t>Definition:</a:t>
            </a:r>
            <a:r>
              <a:rPr lang="en-IN" dirty="0">
                <a:latin typeface="+mj-lt"/>
              </a:rPr>
              <a:t> Continuously monitoring and logging applications and infrastructure to quickly identify issues.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+mj-lt"/>
              </a:rPr>
              <a:t>Goal:</a:t>
            </a:r>
            <a:r>
              <a:rPr lang="en-IN" dirty="0">
                <a:latin typeface="+mj-lt"/>
              </a:rPr>
              <a:t> Improve system reliability and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+mj-lt"/>
              </a:rPr>
              <a:t>Tools:</a:t>
            </a:r>
            <a:r>
              <a:rPr lang="en-IN" dirty="0">
                <a:latin typeface="+mj-lt"/>
              </a:rPr>
              <a:t> Prometheus, Grafana, ELK Stack (Elasticsearch, Logstash, Kibana), Splunk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6103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E51AF-EBCF-7F8D-9C2A-E99692CAC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Defining </a:t>
            </a:r>
            <a:r>
              <a:rPr lang="en-IN" dirty="0" err="1"/>
              <a:t>Devops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4B4F5-7630-A5D6-1C82-2F8F5B94F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+mj-lt"/>
              </a:rPr>
              <a:t>DevOps is a combination of cultural philosophies, practices, and tools that increases an organization's ability to deliver applications and services at high velocity.</a:t>
            </a:r>
          </a:p>
          <a:p>
            <a:r>
              <a:rPr lang="en-US" dirty="0">
                <a:latin typeface="+mj-lt"/>
              </a:rPr>
              <a:t> It aims to improve collaboration between development and operations teams, automate processes, and ensure continuous integration and delivery.</a:t>
            </a:r>
          </a:p>
          <a:p>
            <a:r>
              <a:rPr lang="en-US" dirty="0">
                <a:latin typeface="+mj-lt"/>
              </a:rPr>
              <a:t>Culture shift</a:t>
            </a:r>
          </a:p>
          <a:p>
            <a:r>
              <a:rPr lang="en-US" dirty="0">
                <a:latin typeface="+mj-lt"/>
              </a:rPr>
              <a:t>Tools</a:t>
            </a:r>
          </a:p>
          <a:p>
            <a:r>
              <a:rPr lang="en-US" dirty="0">
                <a:latin typeface="+mj-lt"/>
              </a:rPr>
              <a:t>Automation</a:t>
            </a:r>
          </a:p>
          <a:p>
            <a:r>
              <a:rPr lang="en-US" dirty="0">
                <a:latin typeface="+mj-lt"/>
              </a:rPr>
              <a:t>Monitoring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77923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8A6AE-785D-9B52-C15F-66C532195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does </a:t>
            </a:r>
            <a:r>
              <a:rPr lang="en-IN" dirty="0" err="1"/>
              <a:t>devops</a:t>
            </a:r>
            <a:r>
              <a:rPr lang="en-IN" dirty="0"/>
              <a:t> matter?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B506E-593E-2F75-0839-7937D52DA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>
                <a:latin typeface="+mj-lt"/>
              </a:rPr>
              <a:t>Faster Time to Market</a:t>
            </a:r>
          </a:p>
          <a:p>
            <a:pPr lvl="1"/>
            <a:r>
              <a:rPr lang="en-US" sz="2800" dirty="0">
                <a:latin typeface="+mj-lt"/>
              </a:rPr>
              <a:t>Continuous Integration and Continuous Delivery (CI/CD) enable rapid release cycles.</a:t>
            </a:r>
          </a:p>
          <a:p>
            <a:pPr lvl="1"/>
            <a:r>
              <a:rPr lang="en-US" sz="2800" dirty="0">
                <a:latin typeface="+mj-lt"/>
              </a:rPr>
              <a:t>Automated testing and deployment reduce the time from development to production.</a:t>
            </a:r>
          </a:p>
          <a:p>
            <a:r>
              <a:rPr lang="en-US" sz="3200" dirty="0">
                <a:latin typeface="+mj-lt"/>
              </a:rPr>
              <a:t>Improved Collaboration and Communication</a:t>
            </a:r>
          </a:p>
          <a:p>
            <a:pPr lvl="1"/>
            <a:r>
              <a:rPr lang="en-US" sz="2800" dirty="0">
                <a:latin typeface="+mj-lt"/>
              </a:rPr>
              <a:t>Breaks down silos between development and operations teams.</a:t>
            </a:r>
          </a:p>
          <a:p>
            <a:pPr lvl="1"/>
            <a:r>
              <a:rPr lang="en-US" sz="2800" dirty="0">
                <a:latin typeface="+mj-lt"/>
              </a:rPr>
              <a:t>Enhances team cohesion and collective problem-solving.</a:t>
            </a:r>
            <a:endParaRPr lang="en-IN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01304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10B12-8F51-7DBE-3C28-CD8F762C7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BE7FB-46A4-963B-7F77-1170DB094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3200" dirty="0">
                <a:latin typeface="+mj-lt"/>
              </a:rPr>
              <a:t>Increased Efficiency</a:t>
            </a:r>
          </a:p>
          <a:p>
            <a:pPr lvl="1"/>
            <a:r>
              <a:rPr lang="en-IN" sz="3200" dirty="0">
                <a:latin typeface="+mj-lt"/>
              </a:rPr>
              <a:t>Automation of repetitive tasks minimizes manual errors and increases productivity.</a:t>
            </a:r>
          </a:p>
          <a:p>
            <a:pPr lvl="1"/>
            <a:r>
              <a:rPr lang="en-IN" sz="3200" dirty="0">
                <a:latin typeface="+mj-lt"/>
              </a:rPr>
              <a:t>Infrastructure as Code (</a:t>
            </a:r>
            <a:r>
              <a:rPr lang="en-IN" sz="3200" dirty="0" err="1">
                <a:latin typeface="+mj-lt"/>
              </a:rPr>
              <a:t>IaC</a:t>
            </a:r>
            <a:r>
              <a:rPr lang="en-IN" sz="3200" dirty="0">
                <a:latin typeface="+mj-lt"/>
              </a:rPr>
              <a:t>) ensures consistent and repeatable environments.</a:t>
            </a:r>
          </a:p>
          <a:p>
            <a:r>
              <a:rPr lang="en-IN" sz="3200" dirty="0">
                <a:latin typeface="+mj-lt"/>
              </a:rPr>
              <a:t>Enhanced Quality and Reliability</a:t>
            </a:r>
          </a:p>
          <a:p>
            <a:pPr lvl="1"/>
            <a:r>
              <a:rPr lang="en-IN" sz="3200" dirty="0">
                <a:latin typeface="+mj-lt"/>
              </a:rPr>
              <a:t>Continuous testing and monitoring improve software quality.</a:t>
            </a:r>
          </a:p>
          <a:p>
            <a:pPr lvl="1"/>
            <a:r>
              <a:rPr lang="en-IN" sz="3200" dirty="0">
                <a:latin typeface="+mj-lt"/>
              </a:rPr>
              <a:t>Early detection and resolution</a:t>
            </a:r>
          </a:p>
        </p:txBody>
      </p:sp>
    </p:spTree>
    <p:extLst>
      <p:ext uri="{BB962C8B-B14F-4D97-AF65-F5344CB8AC3E}">
        <p14:creationId xmlns:p14="http://schemas.microsoft.com/office/powerpoint/2010/main" val="3175033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3A178-15FA-925C-1210-8A04654E4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Devops</a:t>
            </a:r>
            <a:r>
              <a:rPr lang="en-IN" dirty="0"/>
              <a:t>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DC6EA-BD1A-CF8B-A962-A976964BD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+mj-lt"/>
              </a:rPr>
              <a:t>1. Collaboration and Communication</a:t>
            </a:r>
          </a:p>
          <a:p>
            <a:pPr marL="0" indent="0">
              <a:buNone/>
            </a:pPr>
            <a:r>
              <a:rPr lang="en-US" b="1" dirty="0">
                <a:latin typeface="+mj-lt"/>
              </a:rPr>
              <a:t>Breaking Silos</a:t>
            </a:r>
            <a:r>
              <a:rPr lang="en-US" dirty="0">
                <a:latin typeface="+mj-lt"/>
              </a:rPr>
              <a:t>: Foster seamless collaboration between Development and Operations teams.</a:t>
            </a:r>
          </a:p>
          <a:p>
            <a:pPr marL="0" indent="0">
              <a:buNone/>
            </a:pPr>
            <a:r>
              <a:rPr lang="en-US" b="1" dirty="0">
                <a:latin typeface="+mj-lt"/>
              </a:rPr>
              <a:t>Shared Responsibilities</a:t>
            </a:r>
            <a:r>
              <a:rPr lang="en-US" dirty="0">
                <a:latin typeface="+mj-lt"/>
              </a:rPr>
              <a:t>: Both teams share the responsibility for the delivery and maintenance of software.</a:t>
            </a:r>
          </a:p>
          <a:p>
            <a:pPr marL="0" indent="0">
              <a:buNone/>
            </a:pPr>
            <a:r>
              <a:rPr lang="en-US" b="1" dirty="0">
                <a:latin typeface="+mj-lt"/>
              </a:rPr>
              <a:t>2. Continuous Integration/Continuous Delivery (CI/CD)</a:t>
            </a:r>
          </a:p>
          <a:p>
            <a:pPr marL="0" indent="0">
              <a:buNone/>
            </a:pPr>
            <a:r>
              <a:rPr lang="en-US" b="1" dirty="0">
                <a:latin typeface="+mj-lt"/>
              </a:rPr>
              <a:t>Automation</a:t>
            </a:r>
            <a:r>
              <a:rPr lang="en-US" dirty="0">
                <a:latin typeface="+mj-lt"/>
              </a:rPr>
              <a:t>: Automate the integration and deployment processes.</a:t>
            </a:r>
          </a:p>
          <a:p>
            <a:pPr marL="0" indent="0">
              <a:buNone/>
            </a:pPr>
            <a:r>
              <a:rPr lang="en-US" b="1" dirty="0">
                <a:latin typeface="+mj-lt"/>
              </a:rPr>
              <a:t>Frequent Updates</a:t>
            </a:r>
            <a:r>
              <a:rPr lang="en-US" dirty="0">
                <a:latin typeface="+mj-lt"/>
              </a:rPr>
              <a:t>: Ensure regular and incremental updates to the codebase.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6946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1173</Words>
  <Application>Microsoft Office PowerPoint</Application>
  <PresentationFormat>Widescreen</PresentationFormat>
  <Paragraphs>118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DevOps Foundation</vt:lpstr>
      <vt:lpstr>Exploring Devops</vt:lpstr>
      <vt:lpstr>CICD</vt:lpstr>
      <vt:lpstr>PowerPoint Presentation</vt:lpstr>
      <vt:lpstr>PowerPoint Presentation</vt:lpstr>
      <vt:lpstr>Defining Devops</vt:lpstr>
      <vt:lpstr>Why does devops matter?</vt:lpstr>
      <vt:lpstr>..</vt:lpstr>
      <vt:lpstr>Devops principles</vt:lpstr>
      <vt:lpstr>..</vt:lpstr>
      <vt:lpstr>The Three ways</vt:lpstr>
      <vt:lpstr>PowerPoint Presentation</vt:lpstr>
      <vt:lpstr>The First Way: Flow </vt:lpstr>
      <vt:lpstr>The Second Way: Feedback</vt:lpstr>
      <vt:lpstr>The Third Way: Continual Learning and Experimentation</vt:lpstr>
      <vt:lpstr>Theory of Constraints </vt:lpstr>
      <vt:lpstr>PowerPoint Presentation</vt:lpstr>
      <vt:lpstr>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test</dc:creator>
  <cp:lastModifiedBy>john test</cp:lastModifiedBy>
  <cp:revision>89</cp:revision>
  <dcterms:created xsi:type="dcterms:W3CDTF">2024-07-10T17:09:06Z</dcterms:created>
  <dcterms:modified xsi:type="dcterms:W3CDTF">2024-07-29T10:12:16Z</dcterms:modified>
</cp:coreProperties>
</file>