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4650-F9C3-A22D-7A79-C6FBAAD3F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openpipeline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1ACE8-2C95-4DB9-18F5-C472F3FAE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1947729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E6AF-2C8C-8C3E-378D-4F922588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A461B-CAB2-07C3-0E4A-883F2E598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714" y="2016125"/>
            <a:ext cx="8384779" cy="3449638"/>
          </a:xfrm>
        </p:spPr>
      </p:pic>
    </p:spTree>
    <p:extLst>
      <p:ext uri="{BB962C8B-B14F-4D97-AF65-F5344CB8AC3E}">
        <p14:creationId xmlns:p14="http://schemas.microsoft.com/office/powerpoint/2010/main" val="10028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30C09-BD1F-71E7-2B5A-D953288D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en-IN" b="1" dirty="0">
                <a:solidFill>
                  <a:srgbClr val="2B2A58"/>
                </a:solidFill>
                <a:latin typeface="DynatraceFlow"/>
              </a:rPr>
              <a:t>Route Data</a:t>
            </a:r>
            <a:endParaRPr lang="en-IN" b="1" i="0" u="none" strike="noStrike" dirty="0">
              <a:solidFill>
                <a:srgbClr val="2B2A58"/>
              </a:solidFill>
              <a:effectLst/>
              <a:latin typeface="DynatraceFlo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A633-01FB-31A8-D739-A4138CE92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600"/>
              </a:spcAft>
              <a:buNone/>
            </a:pPr>
            <a:r>
              <a:rPr lang="en-US" b="0" i="0" u="none" strike="noStrike" dirty="0">
                <a:solidFill>
                  <a:srgbClr val="2B2A58"/>
                </a:solidFill>
                <a:effectLst/>
                <a:latin typeface="DynatraceFlow"/>
              </a:rPr>
              <a:t>There are several use cases to split incoming records into different streams, for example, separating non-production-relevant data or enabling teams to safely format only records of the applications and services they own.</a:t>
            </a:r>
          </a:p>
          <a:p>
            <a:pPr algn="l">
              <a:spcAft>
                <a:spcPts val="600"/>
              </a:spcAft>
            </a:pPr>
            <a:r>
              <a:rPr lang="en-US" b="0" i="0" u="none" strike="noStrike" dirty="0">
                <a:solidFill>
                  <a:srgbClr val="2B2A58"/>
                </a:solidFill>
                <a:effectLst/>
                <a:latin typeface="DynatraceFlow"/>
              </a:rPr>
              <a:t>This shows you how to route logs of multiple production-relevant services to dedicated pipelines.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67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E6CD-CB6C-395F-A5CC-AEDA6FDF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Determine the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E8804-8BDF-35DF-0FA8-F0CC38580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Notebooks </a:t>
            </a:r>
            <a:r>
              <a:rPr lang="en-US" dirty="0" err="1"/>
              <a:t>Notebooks</a:t>
            </a:r>
            <a:r>
              <a:rPr lang="en-US" dirty="0"/>
              <a:t> to determine how many routes are needed and their matching conditions. To determine the conditions of significant production-relevant services</a:t>
            </a:r>
          </a:p>
          <a:p>
            <a:r>
              <a:rPr lang="en-US" dirty="0"/>
              <a:t>Fetch logs of all production-relevant services and summarize the records by an attribute.</a:t>
            </a:r>
          </a:p>
          <a:p>
            <a:r>
              <a:rPr lang="en-US" dirty="0"/>
              <a:t>When you fetch logs via DQL in Notebooks you get an overview of the detected attributes that you can use to narrow down your results, 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45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F5C7-72D9-B0B4-CC40-DB176507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CD63-EB42-7059-406A-F1CC3C49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to </a:t>
            </a:r>
            <a:r>
              <a:rPr lang="en-IN" dirty="0" err="1"/>
              <a:t>OpenPipeline</a:t>
            </a:r>
            <a:r>
              <a:rPr lang="en-IN" dirty="0"/>
              <a:t> </a:t>
            </a:r>
            <a:r>
              <a:rPr lang="en-IN" dirty="0" err="1"/>
              <a:t>OpenPipeline</a:t>
            </a:r>
            <a:r>
              <a:rPr lang="en-IN" dirty="0"/>
              <a:t> app and select Logs &gt; Pipelines.</a:t>
            </a:r>
          </a:p>
          <a:p>
            <a:r>
              <a:rPr lang="en-IN" dirty="0"/>
              <a:t>Create a pipeline for each service.</a:t>
            </a:r>
          </a:p>
          <a:p>
            <a:r>
              <a:rPr lang="en-IN" dirty="0"/>
              <a:t>Select  Pipeline and enter a pipeline title—for example, Checkout service pipeline for the </a:t>
            </a:r>
            <a:r>
              <a:rPr lang="en-IN" dirty="0" err="1"/>
              <a:t>checkoutservice</a:t>
            </a:r>
            <a:r>
              <a:rPr lang="en-IN" dirty="0"/>
              <a:t> service.</a:t>
            </a:r>
          </a:p>
          <a:p>
            <a:r>
              <a:rPr lang="en-IN" dirty="0"/>
              <a:t>Select Save</a:t>
            </a:r>
          </a:p>
        </p:txBody>
      </p:sp>
    </p:spTree>
    <p:extLst>
      <p:ext uri="{BB962C8B-B14F-4D97-AF65-F5344CB8AC3E}">
        <p14:creationId xmlns:p14="http://schemas.microsoft.com/office/powerpoint/2010/main" val="1500862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FDF7-8595-77C5-8751-0BB228EF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29B0-0950-167F-B49D-ACE9EC8E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 records to the dedicated pipeline</a:t>
            </a:r>
          </a:p>
          <a:p>
            <a:r>
              <a:rPr lang="en-US" dirty="0"/>
              <a:t>Create a route for each pipeline</a:t>
            </a:r>
          </a:p>
          <a:p>
            <a:r>
              <a:rPr lang="en-US" dirty="0"/>
              <a:t>Go to </a:t>
            </a:r>
            <a:r>
              <a:rPr lang="en-US" dirty="0" err="1"/>
              <a:t>OpenPipeline</a:t>
            </a:r>
            <a:r>
              <a:rPr lang="en-US" dirty="0"/>
              <a:t> </a:t>
            </a:r>
            <a:r>
              <a:rPr lang="en-US" dirty="0" err="1"/>
              <a:t>OpenPipeline</a:t>
            </a:r>
            <a:r>
              <a:rPr lang="en-US" dirty="0"/>
              <a:t> app and select Logs &gt; Pipelines &gt;  Dynamic route.</a:t>
            </a:r>
          </a:p>
          <a:p>
            <a:r>
              <a:rPr lang="en-US" dirty="0"/>
              <a:t>Define the routing condition with</a:t>
            </a:r>
          </a:p>
          <a:p>
            <a:pPr lvl="1"/>
            <a:r>
              <a:rPr lang="en-US" dirty="0"/>
              <a:t>A name</a:t>
            </a:r>
          </a:p>
          <a:p>
            <a:pPr lvl="1"/>
            <a:r>
              <a:rPr lang="en-US" dirty="0"/>
              <a:t>A matching condition</a:t>
            </a:r>
          </a:p>
          <a:p>
            <a:pPr lvl="1"/>
            <a:r>
              <a:rPr lang="en-US" dirty="0"/>
              <a:t>The target pipeline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492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2CCB-5B03-526F-0417-70D8B7BA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FAAA-8FAF-0F15-A85F-E222905CE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5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1C35-7A57-4229-6A6E-7E2EE64F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9D482-548D-8818-6EEB-BF9D74409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600"/>
              </a:spcAft>
              <a:buFontTx/>
              <a:buChar char="-"/>
            </a:pPr>
            <a:r>
              <a:rPr lang="en-US" b="0" i="0" u="none" strike="noStrike" dirty="0">
                <a:solidFill>
                  <a:srgbClr val="2B2A58"/>
                </a:solidFill>
                <a:effectLst/>
                <a:latin typeface="DynatraceFlow"/>
              </a:rPr>
              <a:t>With </a:t>
            </a:r>
            <a:r>
              <a:rPr lang="en-US" b="0" i="0" u="none" strike="noStrike" dirty="0" err="1">
                <a:solidFill>
                  <a:srgbClr val="2B2A58"/>
                </a:solidFill>
                <a:effectLst/>
                <a:latin typeface="DynatraceFlow"/>
              </a:rPr>
              <a:t>OpenPipeline</a:t>
            </a:r>
            <a:r>
              <a:rPr lang="en-US" b="0" i="0" u="none" strike="noStrike" dirty="0">
                <a:solidFill>
                  <a:srgbClr val="2B2A58"/>
                </a:solidFill>
                <a:effectLst/>
                <a:latin typeface="DynatraceFlow"/>
              </a:rPr>
              <a:t>, you can ingest data in the Dynatrace platform from a wide variety of formats and providers, through ingest sources. Data is then routed to pipelines for processing, and stored in Grail buckets.</a:t>
            </a:r>
          </a:p>
          <a:p>
            <a:pPr algn="l">
              <a:spcAft>
                <a:spcPts val="600"/>
              </a:spcAft>
              <a:buFontTx/>
              <a:buChar char="-"/>
            </a:pPr>
            <a:endParaRPr lang="en-US" b="0" i="0" u="none" strike="noStrike" dirty="0">
              <a:solidFill>
                <a:srgbClr val="2B2A58"/>
              </a:solidFill>
              <a:effectLst/>
              <a:latin typeface="DynatraceFlow"/>
            </a:endParaRP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B7E1A-B085-3B22-DDD7-C14E727D0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995" y="3714673"/>
            <a:ext cx="7382442" cy="17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9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5BA0-ED29-8C4A-D3D0-2EE92955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Ingest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92C0-8A80-CB56-A950-840E22F9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600"/>
              </a:spcAft>
              <a:buNone/>
            </a:pPr>
            <a:r>
              <a:rPr lang="en-US" b="0" i="0" u="none" strike="noStrike" dirty="0">
                <a:solidFill>
                  <a:srgbClr val="2B2A58"/>
                </a:solidFill>
                <a:effectLst/>
                <a:latin typeface="DynatraceFlow"/>
              </a:rPr>
              <a:t>     Data reaches the Dynatrace platform via different ingestion sources, such as API endpoints, </a:t>
            </a:r>
            <a:r>
              <a:rPr lang="en-US" b="0" i="0" u="none" strike="noStrike" dirty="0" err="1">
                <a:solidFill>
                  <a:srgbClr val="2B2A58"/>
                </a:solidFill>
                <a:effectLst/>
                <a:latin typeface="DynatraceFlow"/>
              </a:rPr>
              <a:t>OneAgent</a:t>
            </a:r>
            <a:r>
              <a:rPr lang="en-US" b="0" i="0" u="none" strike="noStrike" dirty="0">
                <a:solidFill>
                  <a:srgbClr val="2B2A58"/>
                </a:solidFill>
                <a:effectLst/>
                <a:latin typeface="DynatraceFlow"/>
              </a:rPr>
              <a:t>, and extensions, which collect data from data providers. In </a:t>
            </a:r>
            <a:r>
              <a:rPr lang="en-US" b="0" i="0" u="none" strike="noStrike" dirty="0" err="1">
                <a:solidFill>
                  <a:srgbClr val="2B2A58"/>
                </a:solidFill>
                <a:effectLst/>
                <a:latin typeface="DynatraceFlow"/>
              </a:rPr>
              <a:t>OpenPipeline</a:t>
            </a:r>
            <a:r>
              <a:rPr lang="en-US" b="0" i="0" u="none" strike="noStrike" dirty="0">
                <a:solidFill>
                  <a:srgbClr val="2B2A58"/>
                </a:solidFill>
                <a:effectLst/>
                <a:latin typeface="DynatraceFlow"/>
              </a:rPr>
              <a:t>, they are defined by a name and a path. You can leverage: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58"/>
                </a:solidFill>
                <a:effectLst/>
                <a:latin typeface="DynatraceFlow"/>
              </a:rPr>
              <a:t>Built-in ingest sources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58"/>
                </a:solidFill>
                <a:effectLst/>
                <a:latin typeface="DynatraceFlow"/>
              </a:rPr>
              <a:t>Custom ingest sources for events, which support pre-processing and static routing.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58"/>
                </a:solidFill>
                <a:effectLst/>
                <a:latin typeface="DynatraceFlow"/>
              </a:rPr>
              <a:t>Once the records reach your Dynatrace SaaS environment via ingest sources, you can route it to a pipeline.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19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E7DF-0EF7-C5EB-9B16-B549A334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2B2A58"/>
                </a:solidFill>
                <a:effectLst/>
                <a:latin typeface="DynatraceFlow"/>
              </a:rPr>
              <a:t>Pre-processing</a:t>
            </a:r>
            <a:br>
              <a:rPr lang="en-IN" b="1" i="0" u="none" strike="noStrike" dirty="0">
                <a:solidFill>
                  <a:srgbClr val="2B2A58"/>
                </a:solidFill>
                <a:effectLst/>
                <a:latin typeface="DynatraceFlow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2F30-D43E-5F6C-58CF-8E9EC758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B2A58"/>
                </a:solidFill>
                <a:effectLst/>
                <a:latin typeface="DynatraceFlow"/>
              </a:rPr>
              <a:t>Optional data processing that occurs after ingestion and before routing. By setting pre-processing, you can transform raw data into structured formats as soon as it reaches your Dynatrace SaaS environment.</a:t>
            </a:r>
          </a:p>
          <a:p>
            <a:r>
              <a:rPr lang="en-US" b="0" i="0" dirty="0">
                <a:solidFill>
                  <a:srgbClr val="2B2A58"/>
                </a:solidFill>
                <a:effectLst/>
                <a:latin typeface="DynatraceFlow"/>
              </a:rPr>
              <a:t> Pre-processed data is then routed to a pipeline and is available for further processing before storage. </a:t>
            </a:r>
          </a:p>
          <a:p>
            <a:r>
              <a:rPr lang="en-US" b="0" i="0" dirty="0">
                <a:solidFill>
                  <a:srgbClr val="2B2A58"/>
                </a:solidFill>
                <a:effectLst/>
                <a:latin typeface="DynatraceFlow"/>
              </a:rPr>
              <a:t>Set up pre-processing to avoid creating complex matching conditions based on provider-specific data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66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63EA-AF2B-FCE4-AC24-2207AC29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2400"/>
              </a:spcBef>
              <a:spcAft>
                <a:spcPts val="600"/>
              </a:spcAft>
            </a:pPr>
            <a:r>
              <a:rPr lang="en-IN" b="1" i="0" u="none" strike="noStrike" dirty="0">
                <a:solidFill>
                  <a:srgbClr val="2B2A58"/>
                </a:solidFill>
                <a:effectLst/>
                <a:latin typeface="DynatraceFlow"/>
              </a:rPr>
              <a:t>Routing</a:t>
            </a:r>
            <a:br>
              <a:rPr lang="en-IN" b="1" i="0" u="none" strike="noStrike" dirty="0">
                <a:solidFill>
                  <a:srgbClr val="2B2A58"/>
                </a:solidFill>
                <a:effectLst/>
                <a:latin typeface="DynatraceFlow"/>
              </a:rPr>
            </a:br>
            <a:br>
              <a:rPr lang="en-IN" dirty="0"/>
            </a:b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E5D0-0604-FF0A-3DF8-D75D82F3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  <a:buNone/>
            </a:pPr>
            <a:r>
              <a:rPr lang="en-US" b="0" i="0" u="none" strike="noStrike" dirty="0">
                <a:solidFill>
                  <a:srgbClr val="2B2A58"/>
                </a:solidFill>
                <a:effectLst/>
                <a:latin typeface="DynatraceFlow"/>
              </a:rPr>
              <a:t>After data is ingested (and optionally pre-processed), it's routed to pipelines. Routing depends on </a:t>
            </a:r>
            <a:r>
              <a:rPr lang="en-US" b="0" i="0" dirty="0">
                <a:solidFill>
                  <a:srgbClr val="2B2A58"/>
                </a:solidFill>
                <a:effectLst/>
                <a:latin typeface="DynatraceFlow"/>
              </a:rPr>
              <a:t>The data type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58"/>
                </a:solidFill>
                <a:effectLst/>
                <a:latin typeface="DynatraceFlow"/>
              </a:rPr>
              <a:t>Pipelines are specific to a data type. Different data types are routed to different pipelines.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58"/>
                </a:solidFill>
                <a:effectLst/>
                <a:latin typeface="DynatraceFlow"/>
              </a:rPr>
              <a:t>The ingest source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58"/>
                </a:solidFill>
                <a:effectLst/>
                <a:latin typeface="DynatraceFlow"/>
              </a:rPr>
              <a:t>You can configure routing for each ingest source. Multiple ingest sources of the same data type can be routed to the same pipeline.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88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7659-5B68-F123-AF52-448662E6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EB4FA-33C9-33A8-C131-E60EE1A42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466" y="2223216"/>
            <a:ext cx="8617393" cy="3035456"/>
          </a:xfrm>
        </p:spPr>
      </p:pic>
    </p:spTree>
    <p:extLst>
      <p:ext uri="{BB962C8B-B14F-4D97-AF65-F5344CB8AC3E}">
        <p14:creationId xmlns:p14="http://schemas.microsoft.com/office/powerpoint/2010/main" val="367423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A725-20AB-394D-0E8B-B38F52CC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CA093-5374-233C-107E-BD2020A62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042" y="2405743"/>
            <a:ext cx="8560240" cy="2230597"/>
          </a:xfrm>
        </p:spPr>
      </p:pic>
    </p:spTree>
    <p:extLst>
      <p:ext uri="{BB962C8B-B14F-4D97-AF65-F5344CB8AC3E}">
        <p14:creationId xmlns:p14="http://schemas.microsoft.com/office/powerpoint/2010/main" val="284880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EF8B-AA5E-618C-1A18-8979504F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CA0F-3591-1AF8-A619-53DF94D2D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spcAft>
                <a:spcPts val="600"/>
              </a:spcAft>
              <a:buNone/>
            </a:pPr>
            <a:r>
              <a:rPr lang="en-US" b="0" i="0" u="none" strike="noStrike" dirty="0">
                <a:solidFill>
                  <a:srgbClr val="2B2A58"/>
                </a:solidFill>
                <a:effectLst/>
                <a:latin typeface="DynatraceFlow"/>
              </a:rPr>
              <a:t>   A processor is a pre-formatted processing instruction that focuses either on modifying (for example, by renaming or adding a new field) or extracting data (for example, by creating an event from a log line or extracting metrics).</a:t>
            </a:r>
          </a:p>
          <a:p>
            <a:pPr algn="l">
              <a:spcAft>
                <a:spcPts val="600"/>
              </a:spcAft>
              <a:buNone/>
            </a:pPr>
            <a:r>
              <a:rPr lang="en-US" b="0" i="0" u="none" strike="noStrike" dirty="0">
                <a:solidFill>
                  <a:srgbClr val="2B2A58"/>
                </a:solidFill>
                <a:effectLst/>
                <a:latin typeface="DynatraceFlow"/>
              </a:rPr>
              <a:t>While the processor format is predefined, it contains a configurable matcher and processing definition.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58"/>
                </a:solidFill>
                <a:effectLst/>
                <a:latin typeface="DynatraceFlow"/>
              </a:rPr>
              <a:t>The matcher defines the target of a processor via a DQL query. It narrows down the available data to the specific set you want to process.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2A58"/>
                </a:solidFill>
                <a:effectLst/>
                <a:latin typeface="DynatraceFlow"/>
              </a:rPr>
              <a:t>The processing definition instructs Dynatrace on how to transform or modify the data filtered by the matcher.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911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E4F9-81A5-F102-7006-676CF1EE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8F2FC-23EA-C977-9FBA-0D1FCBE37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Processing example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A5EEA-45A4-64AE-67E1-7064A7F31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55" y="2483208"/>
            <a:ext cx="9715999" cy="367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98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154</TotalTime>
  <Words>579</Words>
  <Application>Microsoft Office PowerPoint</Application>
  <PresentationFormat>Widescreen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DynatraceFlow</vt:lpstr>
      <vt:lpstr>Gill Sans MT</vt:lpstr>
      <vt:lpstr>Gallery</vt:lpstr>
      <vt:lpstr>openpipeline</vt:lpstr>
      <vt:lpstr>definition</vt:lpstr>
      <vt:lpstr>Ingest source</vt:lpstr>
      <vt:lpstr>Pre-processing </vt:lpstr>
      <vt:lpstr>Routing   </vt:lpstr>
      <vt:lpstr>..</vt:lpstr>
      <vt:lpstr>processor</vt:lpstr>
      <vt:lpstr>..</vt:lpstr>
      <vt:lpstr>lab</vt:lpstr>
      <vt:lpstr>Extract metrics</vt:lpstr>
      <vt:lpstr>Route Data</vt:lpstr>
      <vt:lpstr>Determine the condition</vt:lpstr>
      <vt:lpstr>..</vt:lpstr>
      <vt:lpstr>..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16</cp:revision>
  <dcterms:created xsi:type="dcterms:W3CDTF">2025-04-24T23:51:07Z</dcterms:created>
  <dcterms:modified xsi:type="dcterms:W3CDTF">2025-04-25T02:25:28Z</dcterms:modified>
</cp:coreProperties>
</file>