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C3C7-0F3A-41E7-2F80-2C7D67BB08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5AF19B-2B03-2F0E-AB1B-5782EC333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9491DB-7897-FA06-C8C7-06904A1CFC1C}"/>
              </a:ext>
            </a:extLst>
          </p:cNvPr>
          <p:cNvSpPr>
            <a:spLocks noGrp="1"/>
          </p:cNvSpPr>
          <p:nvPr>
            <p:ph type="dt" sz="half" idx="10"/>
          </p:nvPr>
        </p:nvSpPr>
        <p:spPr/>
        <p:txBody>
          <a:bodyPr/>
          <a:lstStyle/>
          <a:p>
            <a:fld id="{12A2CCD3-36AB-4C7F-94AA-2171EA00250E}" type="datetimeFigureOut">
              <a:rPr lang="en-IN" smtClean="0"/>
              <a:t>22-04-2025</a:t>
            </a:fld>
            <a:endParaRPr lang="en-IN"/>
          </a:p>
        </p:txBody>
      </p:sp>
      <p:sp>
        <p:nvSpPr>
          <p:cNvPr id="5" name="Footer Placeholder 4">
            <a:extLst>
              <a:ext uri="{FF2B5EF4-FFF2-40B4-BE49-F238E27FC236}">
                <a16:creationId xmlns:a16="http://schemas.microsoft.com/office/drawing/2014/main" id="{36B43254-3DF1-5794-0FEF-33E099DD6B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077439-3B4F-444B-23E6-CCD831F45D9F}"/>
              </a:ext>
            </a:extLst>
          </p:cNvPr>
          <p:cNvSpPr>
            <a:spLocks noGrp="1"/>
          </p:cNvSpPr>
          <p:nvPr>
            <p:ph type="sldNum" sz="quarter" idx="12"/>
          </p:nvPr>
        </p:nvSpPr>
        <p:spPr/>
        <p:txBody>
          <a:bodyPr/>
          <a:lstStyle/>
          <a:p>
            <a:fld id="{8EFD6BC8-5B76-44A9-A5F3-7FF3CBC85142}" type="slidenum">
              <a:rPr lang="en-IN" smtClean="0"/>
              <a:t>‹#›</a:t>
            </a:fld>
            <a:endParaRPr lang="en-IN"/>
          </a:p>
        </p:txBody>
      </p:sp>
    </p:spTree>
    <p:extLst>
      <p:ext uri="{BB962C8B-B14F-4D97-AF65-F5344CB8AC3E}">
        <p14:creationId xmlns:p14="http://schemas.microsoft.com/office/powerpoint/2010/main" val="363934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CF32A-87F9-7F46-9537-484BA2C1E1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91B3DB-3720-69BE-AE1B-AD4C5BA4BA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0922F-C675-0AE9-F45A-B7589D836E14}"/>
              </a:ext>
            </a:extLst>
          </p:cNvPr>
          <p:cNvSpPr>
            <a:spLocks noGrp="1"/>
          </p:cNvSpPr>
          <p:nvPr>
            <p:ph type="dt" sz="half" idx="10"/>
          </p:nvPr>
        </p:nvSpPr>
        <p:spPr/>
        <p:txBody>
          <a:bodyPr/>
          <a:lstStyle/>
          <a:p>
            <a:fld id="{12A2CCD3-36AB-4C7F-94AA-2171EA00250E}" type="datetimeFigureOut">
              <a:rPr lang="en-IN" smtClean="0"/>
              <a:t>22-04-2025</a:t>
            </a:fld>
            <a:endParaRPr lang="en-IN"/>
          </a:p>
        </p:txBody>
      </p:sp>
      <p:sp>
        <p:nvSpPr>
          <p:cNvPr id="5" name="Footer Placeholder 4">
            <a:extLst>
              <a:ext uri="{FF2B5EF4-FFF2-40B4-BE49-F238E27FC236}">
                <a16:creationId xmlns:a16="http://schemas.microsoft.com/office/drawing/2014/main" id="{D522D2D1-AE43-A165-05DE-D226FC303E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F4E215-2B8A-8E6E-8DFC-3CF6079099F7}"/>
              </a:ext>
            </a:extLst>
          </p:cNvPr>
          <p:cNvSpPr>
            <a:spLocks noGrp="1"/>
          </p:cNvSpPr>
          <p:nvPr>
            <p:ph type="sldNum" sz="quarter" idx="12"/>
          </p:nvPr>
        </p:nvSpPr>
        <p:spPr/>
        <p:txBody>
          <a:bodyPr/>
          <a:lstStyle/>
          <a:p>
            <a:fld id="{8EFD6BC8-5B76-44A9-A5F3-7FF3CBC85142}" type="slidenum">
              <a:rPr lang="en-IN" smtClean="0"/>
              <a:t>‹#›</a:t>
            </a:fld>
            <a:endParaRPr lang="en-IN"/>
          </a:p>
        </p:txBody>
      </p:sp>
    </p:spTree>
    <p:extLst>
      <p:ext uri="{BB962C8B-B14F-4D97-AF65-F5344CB8AC3E}">
        <p14:creationId xmlns:p14="http://schemas.microsoft.com/office/powerpoint/2010/main" val="314249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2B760E-6FED-9243-4E79-FCD7367D88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2A6774-5693-B9D7-DC60-3F93572BE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47EDB-704F-6917-DDC8-AEB8D89D94CB}"/>
              </a:ext>
            </a:extLst>
          </p:cNvPr>
          <p:cNvSpPr>
            <a:spLocks noGrp="1"/>
          </p:cNvSpPr>
          <p:nvPr>
            <p:ph type="dt" sz="half" idx="10"/>
          </p:nvPr>
        </p:nvSpPr>
        <p:spPr/>
        <p:txBody>
          <a:bodyPr/>
          <a:lstStyle/>
          <a:p>
            <a:fld id="{12A2CCD3-36AB-4C7F-94AA-2171EA00250E}" type="datetimeFigureOut">
              <a:rPr lang="en-IN" smtClean="0"/>
              <a:t>22-04-2025</a:t>
            </a:fld>
            <a:endParaRPr lang="en-IN"/>
          </a:p>
        </p:txBody>
      </p:sp>
      <p:sp>
        <p:nvSpPr>
          <p:cNvPr id="5" name="Footer Placeholder 4">
            <a:extLst>
              <a:ext uri="{FF2B5EF4-FFF2-40B4-BE49-F238E27FC236}">
                <a16:creationId xmlns:a16="http://schemas.microsoft.com/office/drawing/2014/main" id="{6242902A-75CE-75F5-ACAB-D939E6F961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82C97D-D8E4-9010-99D5-FF364661F688}"/>
              </a:ext>
            </a:extLst>
          </p:cNvPr>
          <p:cNvSpPr>
            <a:spLocks noGrp="1"/>
          </p:cNvSpPr>
          <p:nvPr>
            <p:ph type="sldNum" sz="quarter" idx="12"/>
          </p:nvPr>
        </p:nvSpPr>
        <p:spPr/>
        <p:txBody>
          <a:bodyPr/>
          <a:lstStyle/>
          <a:p>
            <a:fld id="{8EFD6BC8-5B76-44A9-A5F3-7FF3CBC85142}" type="slidenum">
              <a:rPr lang="en-IN" smtClean="0"/>
              <a:t>‹#›</a:t>
            </a:fld>
            <a:endParaRPr lang="en-IN"/>
          </a:p>
        </p:txBody>
      </p:sp>
    </p:spTree>
    <p:extLst>
      <p:ext uri="{BB962C8B-B14F-4D97-AF65-F5344CB8AC3E}">
        <p14:creationId xmlns:p14="http://schemas.microsoft.com/office/powerpoint/2010/main" val="76563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AD58-A0EC-E536-DFF8-E28B20F0F9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DFE793-17AC-AE03-739C-3E7B7CDE2E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25D5B-59C5-8D79-2B0A-B81268816150}"/>
              </a:ext>
            </a:extLst>
          </p:cNvPr>
          <p:cNvSpPr>
            <a:spLocks noGrp="1"/>
          </p:cNvSpPr>
          <p:nvPr>
            <p:ph type="dt" sz="half" idx="10"/>
          </p:nvPr>
        </p:nvSpPr>
        <p:spPr/>
        <p:txBody>
          <a:bodyPr/>
          <a:lstStyle/>
          <a:p>
            <a:fld id="{12A2CCD3-36AB-4C7F-94AA-2171EA00250E}" type="datetimeFigureOut">
              <a:rPr lang="en-IN" smtClean="0"/>
              <a:t>22-04-2025</a:t>
            </a:fld>
            <a:endParaRPr lang="en-IN"/>
          </a:p>
        </p:txBody>
      </p:sp>
      <p:sp>
        <p:nvSpPr>
          <p:cNvPr id="5" name="Footer Placeholder 4">
            <a:extLst>
              <a:ext uri="{FF2B5EF4-FFF2-40B4-BE49-F238E27FC236}">
                <a16:creationId xmlns:a16="http://schemas.microsoft.com/office/drawing/2014/main" id="{1C61B29E-3EC9-6285-9675-0B7DB8BECB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9E7A85-87ED-2C27-7020-8A163EDEE54C}"/>
              </a:ext>
            </a:extLst>
          </p:cNvPr>
          <p:cNvSpPr>
            <a:spLocks noGrp="1"/>
          </p:cNvSpPr>
          <p:nvPr>
            <p:ph type="sldNum" sz="quarter" idx="12"/>
          </p:nvPr>
        </p:nvSpPr>
        <p:spPr/>
        <p:txBody>
          <a:bodyPr/>
          <a:lstStyle/>
          <a:p>
            <a:fld id="{8EFD6BC8-5B76-44A9-A5F3-7FF3CBC85142}" type="slidenum">
              <a:rPr lang="en-IN" smtClean="0"/>
              <a:t>‹#›</a:t>
            </a:fld>
            <a:endParaRPr lang="en-IN"/>
          </a:p>
        </p:txBody>
      </p:sp>
    </p:spTree>
    <p:extLst>
      <p:ext uri="{BB962C8B-B14F-4D97-AF65-F5344CB8AC3E}">
        <p14:creationId xmlns:p14="http://schemas.microsoft.com/office/powerpoint/2010/main" val="49805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60B1-EFE7-13B1-88A9-BCB9156B6B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7190FA-8C74-259D-A753-BFDF4B3C2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42DBB8-2CAD-8543-303F-0EF2581AC69C}"/>
              </a:ext>
            </a:extLst>
          </p:cNvPr>
          <p:cNvSpPr>
            <a:spLocks noGrp="1"/>
          </p:cNvSpPr>
          <p:nvPr>
            <p:ph type="dt" sz="half" idx="10"/>
          </p:nvPr>
        </p:nvSpPr>
        <p:spPr/>
        <p:txBody>
          <a:bodyPr/>
          <a:lstStyle/>
          <a:p>
            <a:fld id="{12A2CCD3-36AB-4C7F-94AA-2171EA00250E}" type="datetimeFigureOut">
              <a:rPr lang="en-IN" smtClean="0"/>
              <a:t>22-04-2025</a:t>
            </a:fld>
            <a:endParaRPr lang="en-IN"/>
          </a:p>
        </p:txBody>
      </p:sp>
      <p:sp>
        <p:nvSpPr>
          <p:cNvPr id="5" name="Footer Placeholder 4">
            <a:extLst>
              <a:ext uri="{FF2B5EF4-FFF2-40B4-BE49-F238E27FC236}">
                <a16:creationId xmlns:a16="http://schemas.microsoft.com/office/drawing/2014/main" id="{F47A95B7-4390-A40E-5303-80E8BF0A2F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1E2E86-C674-C750-1AC6-635ABEF2BBA3}"/>
              </a:ext>
            </a:extLst>
          </p:cNvPr>
          <p:cNvSpPr>
            <a:spLocks noGrp="1"/>
          </p:cNvSpPr>
          <p:nvPr>
            <p:ph type="sldNum" sz="quarter" idx="12"/>
          </p:nvPr>
        </p:nvSpPr>
        <p:spPr/>
        <p:txBody>
          <a:bodyPr/>
          <a:lstStyle/>
          <a:p>
            <a:fld id="{8EFD6BC8-5B76-44A9-A5F3-7FF3CBC85142}" type="slidenum">
              <a:rPr lang="en-IN" smtClean="0"/>
              <a:t>‹#›</a:t>
            </a:fld>
            <a:endParaRPr lang="en-IN"/>
          </a:p>
        </p:txBody>
      </p:sp>
    </p:spTree>
    <p:extLst>
      <p:ext uri="{BB962C8B-B14F-4D97-AF65-F5344CB8AC3E}">
        <p14:creationId xmlns:p14="http://schemas.microsoft.com/office/powerpoint/2010/main" val="28052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8CC2-7995-D328-261F-A82AF466A0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AE6634-D9C6-C156-4259-D727B70B1A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4365EF-6A10-DCC0-3F10-5454036A6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07F1AF-D9AA-555F-9EEE-2BBC5B0FDB6C}"/>
              </a:ext>
            </a:extLst>
          </p:cNvPr>
          <p:cNvSpPr>
            <a:spLocks noGrp="1"/>
          </p:cNvSpPr>
          <p:nvPr>
            <p:ph type="dt" sz="half" idx="10"/>
          </p:nvPr>
        </p:nvSpPr>
        <p:spPr/>
        <p:txBody>
          <a:bodyPr/>
          <a:lstStyle/>
          <a:p>
            <a:fld id="{12A2CCD3-36AB-4C7F-94AA-2171EA00250E}" type="datetimeFigureOut">
              <a:rPr lang="en-IN" smtClean="0"/>
              <a:t>22-04-2025</a:t>
            </a:fld>
            <a:endParaRPr lang="en-IN"/>
          </a:p>
        </p:txBody>
      </p:sp>
      <p:sp>
        <p:nvSpPr>
          <p:cNvPr id="6" name="Footer Placeholder 5">
            <a:extLst>
              <a:ext uri="{FF2B5EF4-FFF2-40B4-BE49-F238E27FC236}">
                <a16:creationId xmlns:a16="http://schemas.microsoft.com/office/drawing/2014/main" id="{087EFE22-CD69-5F2D-F1CA-183AEA2AD9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5FB6DF-5438-BDAF-9198-50083A7A355B}"/>
              </a:ext>
            </a:extLst>
          </p:cNvPr>
          <p:cNvSpPr>
            <a:spLocks noGrp="1"/>
          </p:cNvSpPr>
          <p:nvPr>
            <p:ph type="sldNum" sz="quarter" idx="12"/>
          </p:nvPr>
        </p:nvSpPr>
        <p:spPr/>
        <p:txBody>
          <a:bodyPr/>
          <a:lstStyle/>
          <a:p>
            <a:fld id="{8EFD6BC8-5B76-44A9-A5F3-7FF3CBC85142}" type="slidenum">
              <a:rPr lang="en-IN" smtClean="0"/>
              <a:t>‹#›</a:t>
            </a:fld>
            <a:endParaRPr lang="en-IN"/>
          </a:p>
        </p:txBody>
      </p:sp>
    </p:spTree>
    <p:extLst>
      <p:ext uri="{BB962C8B-B14F-4D97-AF65-F5344CB8AC3E}">
        <p14:creationId xmlns:p14="http://schemas.microsoft.com/office/powerpoint/2010/main" val="3975089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754C-91B1-E80B-3643-3C3AE18721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F315C8-E4FF-6E09-BA4E-2F7EFD638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C65BAF-8D81-80AD-9ED9-57AF4B12BE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E6EC10-EAFD-C393-5062-22496BB02F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6687B5-C2AB-856D-2933-53CAC81997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3B4122-1BB2-8554-A6DB-C6D4EBDA87AF}"/>
              </a:ext>
            </a:extLst>
          </p:cNvPr>
          <p:cNvSpPr>
            <a:spLocks noGrp="1"/>
          </p:cNvSpPr>
          <p:nvPr>
            <p:ph type="dt" sz="half" idx="10"/>
          </p:nvPr>
        </p:nvSpPr>
        <p:spPr/>
        <p:txBody>
          <a:bodyPr/>
          <a:lstStyle/>
          <a:p>
            <a:fld id="{12A2CCD3-36AB-4C7F-94AA-2171EA00250E}" type="datetimeFigureOut">
              <a:rPr lang="en-IN" smtClean="0"/>
              <a:t>22-04-2025</a:t>
            </a:fld>
            <a:endParaRPr lang="en-IN"/>
          </a:p>
        </p:txBody>
      </p:sp>
      <p:sp>
        <p:nvSpPr>
          <p:cNvPr id="8" name="Footer Placeholder 7">
            <a:extLst>
              <a:ext uri="{FF2B5EF4-FFF2-40B4-BE49-F238E27FC236}">
                <a16:creationId xmlns:a16="http://schemas.microsoft.com/office/drawing/2014/main" id="{F514ABB0-7E46-CE51-49FD-01BF7180B4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B22BC9-01A3-D874-F41F-0B9F2B243CBD}"/>
              </a:ext>
            </a:extLst>
          </p:cNvPr>
          <p:cNvSpPr>
            <a:spLocks noGrp="1"/>
          </p:cNvSpPr>
          <p:nvPr>
            <p:ph type="sldNum" sz="quarter" idx="12"/>
          </p:nvPr>
        </p:nvSpPr>
        <p:spPr/>
        <p:txBody>
          <a:bodyPr/>
          <a:lstStyle/>
          <a:p>
            <a:fld id="{8EFD6BC8-5B76-44A9-A5F3-7FF3CBC85142}" type="slidenum">
              <a:rPr lang="en-IN" smtClean="0"/>
              <a:t>‹#›</a:t>
            </a:fld>
            <a:endParaRPr lang="en-IN"/>
          </a:p>
        </p:txBody>
      </p:sp>
    </p:spTree>
    <p:extLst>
      <p:ext uri="{BB962C8B-B14F-4D97-AF65-F5344CB8AC3E}">
        <p14:creationId xmlns:p14="http://schemas.microsoft.com/office/powerpoint/2010/main" val="155516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2E14-8FA7-FEA1-3664-AE678D181F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FF51DB-0D1A-6538-2D63-A1508494B96B}"/>
              </a:ext>
            </a:extLst>
          </p:cNvPr>
          <p:cNvSpPr>
            <a:spLocks noGrp="1"/>
          </p:cNvSpPr>
          <p:nvPr>
            <p:ph type="dt" sz="half" idx="10"/>
          </p:nvPr>
        </p:nvSpPr>
        <p:spPr/>
        <p:txBody>
          <a:bodyPr/>
          <a:lstStyle/>
          <a:p>
            <a:fld id="{12A2CCD3-36AB-4C7F-94AA-2171EA00250E}" type="datetimeFigureOut">
              <a:rPr lang="en-IN" smtClean="0"/>
              <a:t>22-04-2025</a:t>
            </a:fld>
            <a:endParaRPr lang="en-IN"/>
          </a:p>
        </p:txBody>
      </p:sp>
      <p:sp>
        <p:nvSpPr>
          <p:cNvPr id="4" name="Footer Placeholder 3">
            <a:extLst>
              <a:ext uri="{FF2B5EF4-FFF2-40B4-BE49-F238E27FC236}">
                <a16:creationId xmlns:a16="http://schemas.microsoft.com/office/drawing/2014/main" id="{2F7468FF-AE4E-572C-5E2F-935E4C95F0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B109DF-3269-E2E6-BA4A-B2DE4D6E474C}"/>
              </a:ext>
            </a:extLst>
          </p:cNvPr>
          <p:cNvSpPr>
            <a:spLocks noGrp="1"/>
          </p:cNvSpPr>
          <p:nvPr>
            <p:ph type="sldNum" sz="quarter" idx="12"/>
          </p:nvPr>
        </p:nvSpPr>
        <p:spPr/>
        <p:txBody>
          <a:bodyPr/>
          <a:lstStyle/>
          <a:p>
            <a:fld id="{8EFD6BC8-5B76-44A9-A5F3-7FF3CBC85142}" type="slidenum">
              <a:rPr lang="en-IN" smtClean="0"/>
              <a:t>‹#›</a:t>
            </a:fld>
            <a:endParaRPr lang="en-IN"/>
          </a:p>
        </p:txBody>
      </p:sp>
    </p:spTree>
    <p:extLst>
      <p:ext uri="{BB962C8B-B14F-4D97-AF65-F5344CB8AC3E}">
        <p14:creationId xmlns:p14="http://schemas.microsoft.com/office/powerpoint/2010/main" val="223060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BD44E5-8D7C-C970-9662-11804D3AE73B}"/>
              </a:ext>
            </a:extLst>
          </p:cNvPr>
          <p:cNvSpPr>
            <a:spLocks noGrp="1"/>
          </p:cNvSpPr>
          <p:nvPr>
            <p:ph type="dt" sz="half" idx="10"/>
          </p:nvPr>
        </p:nvSpPr>
        <p:spPr/>
        <p:txBody>
          <a:bodyPr/>
          <a:lstStyle/>
          <a:p>
            <a:fld id="{12A2CCD3-36AB-4C7F-94AA-2171EA00250E}" type="datetimeFigureOut">
              <a:rPr lang="en-IN" smtClean="0"/>
              <a:t>22-04-2025</a:t>
            </a:fld>
            <a:endParaRPr lang="en-IN"/>
          </a:p>
        </p:txBody>
      </p:sp>
      <p:sp>
        <p:nvSpPr>
          <p:cNvPr id="3" name="Footer Placeholder 2">
            <a:extLst>
              <a:ext uri="{FF2B5EF4-FFF2-40B4-BE49-F238E27FC236}">
                <a16:creationId xmlns:a16="http://schemas.microsoft.com/office/drawing/2014/main" id="{E1312BB5-BD81-19BF-D550-D7673A035C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17AA71-4165-98E6-C5BC-B32A2D6D83B0}"/>
              </a:ext>
            </a:extLst>
          </p:cNvPr>
          <p:cNvSpPr>
            <a:spLocks noGrp="1"/>
          </p:cNvSpPr>
          <p:nvPr>
            <p:ph type="sldNum" sz="quarter" idx="12"/>
          </p:nvPr>
        </p:nvSpPr>
        <p:spPr/>
        <p:txBody>
          <a:bodyPr/>
          <a:lstStyle/>
          <a:p>
            <a:fld id="{8EFD6BC8-5B76-44A9-A5F3-7FF3CBC85142}" type="slidenum">
              <a:rPr lang="en-IN" smtClean="0"/>
              <a:t>‹#›</a:t>
            </a:fld>
            <a:endParaRPr lang="en-IN"/>
          </a:p>
        </p:txBody>
      </p:sp>
    </p:spTree>
    <p:extLst>
      <p:ext uri="{BB962C8B-B14F-4D97-AF65-F5344CB8AC3E}">
        <p14:creationId xmlns:p14="http://schemas.microsoft.com/office/powerpoint/2010/main" val="9432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92F1-8028-A5D4-3C43-66DCE30C2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609558-1460-3FF9-B0DD-0A12DD75E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5803D2-148C-62E8-0CB9-47EB7827A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56E53-1246-4B87-9BA3-B42D0302A9A3}"/>
              </a:ext>
            </a:extLst>
          </p:cNvPr>
          <p:cNvSpPr>
            <a:spLocks noGrp="1"/>
          </p:cNvSpPr>
          <p:nvPr>
            <p:ph type="dt" sz="half" idx="10"/>
          </p:nvPr>
        </p:nvSpPr>
        <p:spPr/>
        <p:txBody>
          <a:bodyPr/>
          <a:lstStyle/>
          <a:p>
            <a:fld id="{12A2CCD3-36AB-4C7F-94AA-2171EA00250E}" type="datetimeFigureOut">
              <a:rPr lang="en-IN" smtClean="0"/>
              <a:t>22-04-2025</a:t>
            </a:fld>
            <a:endParaRPr lang="en-IN"/>
          </a:p>
        </p:txBody>
      </p:sp>
      <p:sp>
        <p:nvSpPr>
          <p:cNvPr id="6" name="Footer Placeholder 5">
            <a:extLst>
              <a:ext uri="{FF2B5EF4-FFF2-40B4-BE49-F238E27FC236}">
                <a16:creationId xmlns:a16="http://schemas.microsoft.com/office/drawing/2014/main" id="{3FEA576C-DA11-B34A-DFD7-220EED11BD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91833C-7B98-441E-8D4E-38E76603C87B}"/>
              </a:ext>
            </a:extLst>
          </p:cNvPr>
          <p:cNvSpPr>
            <a:spLocks noGrp="1"/>
          </p:cNvSpPr>
          <p:nvPr>
            <p:ph type="sldNum" sz="quarter" idx="12"/>
          </p:nvPr>
        </p:nvSpPr>
        <p:spPr/>
        <p:txBody>
          <a:bodyPr/>
          <a:lstStyle/>
          <a:p>
            <a:fld id="{8EFD6BC8-5B76-44A9-A5F3-7FF3CBC85142}" type="slidenum">
              <a:rPr lang="en-IN" smtClean="0"/>
              <a:t>‹#›</a:t>
            </a:fld>
            <a:endParaRPr lang="en-IN"/>
          </a:p>
        </p:txBody>
      </p:sp>
    </p:spTree>
    <p:extLst>
      <p:ext uri="{BB962C8B-B14F-4D97-AF65-F5344CB8AC3E}">
        <p14:creationId xmlns:p14="http://schemas.microsoft.com/office/powerpoint/2010/main" val="322030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F0EAC-A0FA-E480-FA52-043FE6215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3B7DDA-5F36-3B0B-985A-A1241AF048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B923DA-0A94-BF2B-4EDD-DAD2CB993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11E594-4833-9461-6BF7-82C4E213B611}"/>
              </a:ext>
            </a:extLst>
          </p:cNvPr>
          <p:cNvSpPr>
            <a:spLocks noGrp="1"/>
          </p:cNvSpPr>
          <p:nvPr>
            <p:ph type="dt" sz="half" idx="10"/>
          </p:nvPr>
        </p:nvSpPr>
        <p:spPr/>
        <p:txBody>
          <a:bodyPr/>
          <a:lstStyle/>
          <a:p>
            <a:fld id="{12A2CCD3-36AB-4C7F-94AA-2171EA00250E}" type="datetimeFigureOut">
              <a:rPr lang="en-IN" smtClean="0"/>
              <a:t>22-04-2025</a:t>
            </a:fld>
            <a:endParaRPr lang="en-IN"/>
          </a:p>
        </p:txBody>
      </p:sp>
      <p:sp>
        <p:nvSpPr>
          <p:cNvPr id="6" name="Footer Placeholder 5">
            <a:extLst>
              <a:ext uri="{FF2B5EF4-FFF2-40B4-BE49-F238E27FC236}">
                <a16:creationId xmlns:a16="http://schemas.microsoft.com/office/drawing/2014/main" id="{D19CCB89-1E37-AF81-87A6-F143A967F5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F003E-81A3-0964-4EED-65052440974B}"/>
              </a:ext>
            </a:extLst>
          </p:cNvPr>
          <p:cNvSpPr>
            <a:spLocks noGrp="1"/>
          </p:cNvSpPr>
          <p:nvPr>
            <p:ph type="sldNum" sz="quarter" idx="12"/>
          </p:nvPr>
        </p:nvSpPr>
        <p:spPr/>
        <p:txBody>
          <a:bodyPr/>
          <a:lstStyle/>
          <a:p>
            <a:fld id="{8EFD6BC8-5B76-44A9-A5F3-7FF3CBC85142}" type="slidenum">
              <a:rPr lang="en-IN" smtClean="0"/>
              <a:t>‹#›</a:t>
            </a:fld>
            <a:endParaRPr lang="en-IN"/>
          </a:p>
        </p:txBody>
      </p:sp>
    </p:spTree>
    <p:extLst>
      <p:ext uri="{BB962C8B-B14F-4D97-AF65-F5344CB8AC3E}">
        <p14:creationId xmlns:p14="http://schemas.microsoft.com/office/powerpoint/2010/main" val="116169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C16EC-4487-C26A-7B97-A598272D83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6D17FC-23FA-CC84-8789-790C0D424F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5A43C2-123B-B7CA-91BA-804A3AA48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2CCD3-36AB-4C7F-94AA-2171EA00250E}" type="datetimeFigureOut">
              <a:rPr lang="en-IN" smtClean="0"/>
              <a:t>22-04-2025</a:t>
            </a:fld>
            <a:endParaRPr lang="en-IN"/>
          </a:p>
        </p:txBody>
      </p:sp>
      <p:sp>
        <p:nvSpPr>
          <p:cNvPr id="5" name="Footer Placeholder 4">
            <a:extLst>
              <a:ext uri="{FF2B5EF4-FFF2-40B4-BE49-F238E27FC236}">
                <a16:creationId xmlns:a16="http://schemas.microsoft.com/office/drawing/2014/main" id="{8EFB9719-7F6E-8A57-B3C8-36A85CA573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08BAEC-DB37-8884-A437-9A96C4FD15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FD6BC8-5B76-44A9-A5F3-7FF3CBC85142}" type="slidenum">
              <a:rPr lang="en-IN" smtClean="0"/>
              <a:t>‹#›</a:t>
            </a:fld>
            <a:endParaRPr lang="en-IN"/>
          </a:p>
        </p:txBody>
      </p:sp>
    </p:spTree>
    <p:extLst>
      <p:ext uri="{BB962C8B-B14F-4D97-AF65-F5344CB8AC3E}">
        <p14:creationId xmlns:p14="http://schemas.microsoft.com/office/powerpoint/2010/main" val="4287140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F2CA-F33F-6B13-0925-15146ACBA6D2}"/>
              </a:ext>
            </a:extLst>
          </p:cNvPr>
          <p:cNvSpPr>
            <a:spLocks noGrp="1"/>
          </p:cNvSpPr>
          <p:nvPr>
            <p:ph type="ctrTitle"/>
          </p:nvPr>
        </p:nvSpPr>
        <p:spPr/>
        <p:txBody>
          <a:bodyPr/>
          <a:lstStyle/>
          <a:p>
            <a:r>
              <a:rPr lang="en-US" dirty="0"/>
              <a:t>SLO</a:t>
            </a:r>
            <a:endParaRPr lang="en-IN" dirty="0"/>
          </a:p>
        </p:txBody>
      </p:sp>
      <p:sp>
        <p:nvSpPr>
          <p:cNvPr id="3" name="Subtitle 2">
            <a:extLst>
              <a:ext uri="{FF2B5EF4-FFF2-40B4-BE49-F238E27FC236}">
                <a16:creationId xmlns:a16="http://schemas.microsoft.com/office/drawing/2014/main" id="{16B36DA4-6E59-8C42-651D-BDDF57C03382}"/>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2194573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9064-15A0-023F-5843-104F42CD737F}"/>
              </a:ext>
            </a:extLst>
          </p:cNvPr>
          <p:cNvSpPr>
            <a:spLocks noGrp="1"/>
          </p:cNvSpPr>
          <p:nvPr>
            <p:ph type="title"/>
          </p:nvPr>
        </p:nvSpPr>
        <p:spPr/>
        <p:txBody>
          <a:bodyPr/>
          <a:lstStyle/>
          <a:p>
            <a:r>
              <a:rPr lang="en-US" dirty="0"/>
              <a:t>To implement these SLOs effectively:</a:t>
            </a:r>
            <a:endParaRPr lang="en-IN" dirty="0"/>
          </a:p>
        </p:txBody>
      </p:sp>
      <p:sp>
        <p:nvSpPr>
          <p:cNvPr id="3" name="Content Placeholder 2">
            <a:extLst>
              <a:ext uri="{FF2B5EF4-FFF2-40B4-BE49-F238E27FC236}">
                <a16:creationId xmlns:a16="http://schemas.microsoft.com/office/drawing/2014/main" id="{14FF8C8E-F7A8-879D-F21E-9D1AE6157077}"/>
              </a:ext>
            </a:extLst>
          </p:cNvPr>
          <p:cNvSpPr>
            <a:spLocks noGrp="1"/>
          </p:cNvSpPr>
          <p:nvPr>
            <p:ph idx="1"/>
          </p:nvPr>
        </p:nvSpPr>
        <p:spPr/>
        <p:txBody>
          <a:bodyPr/>
          <a:lstStyle/>
          <a:p>
            <a:r>
              <a:rPr lang="en-US" dirty="0">
                <a:latin typeface="+mj-lt"/>
              </a:rPr>
              <a:t>Website Availability: Use monitoring tools like uptime robots or cloud monitoring services to track the website's uptime.</a:t>
            </a:r>
          </a:p>
          <a:p>
            <a:r>
              <a:rPr lang="en-US" dirty="0">
                <a:latin typeface="+mj-lt"/>
              </a:rPr>
              <a:t>Customer Support Response Time: Utilize a ticketing system with response time tracking capabilities.</a:t>
            </a:r>
          </a:p>
          <a:p>
            <a:r>
              <a:rPr lang="en-US" dirty="0">
                <a:latin typeface="+mj-lt"/>
              </a:rPr>
              <a:t>Page Load Performance: Implement performance monitoring tools such as Google Analytics, New Relic, or other APM (Application Performance Management) tools to measure page load times.</a:t>
            </a:r>
            <a:endParaRPr lang="en-IN" dirty="0">
              <a:latin typeface="+mj-lt"/>
            </a:endParaRPr>
          </a:p>
        </p:txBody>
      </p:sp>
    </p:spTree>
    <p:extLst>
      <p:ext uri="{BB962C8B-B14F-4D97-AF65-F5344CB8AC3E}">
        <p14:creationId xmlns:p14="http://schemas.microsoft.com/office/powerpoint/2010/main" val="3327961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E74B-50F7-C8DC-ABE9-809EC9319728}"/>
              </a:ext>
            </a:extLst>
          </p:cNvPr>
          <p:cNvSpPr>
            <a:spLocks noGrp="1"/>
          </p:cNvSpPr>
          <p:nvPr>
            <p:ph type="title"/>
          </p:nvPr>
        </p:nvSpPr>
        <p:spPr/>
        <p:txBody>
          <a:bodyPr/>
          <a:lstStyle/>
          <a:p>
            <a:r>
              <a:rPr lang="en-US" b="1" i="0" dirty="0">
                <a:solidFill>
                  <a:srgbClr val="3C3E3E"/>
                </a:solidFill>
                <a:effectLst/>
                <a:highlight>
                  <a:srgbClr val="F9F9F9"/>
                </a:highlight>
                <a:latin typeface="sohne"/>
              </a:rPr>
              <a:t>SLAs vs. SLOs: What’s the Difference?</a:t>
            </a:r>
            <a:br>
              <a:rPr lang="en-US" b="1" i="0" dirty="0">
                <a:solidFill>
                  <a:srgbClr val="3C3E3E"/>
                </a:solidFill>
                <a:effectLst/>
                <a:highlight>
                  <a:srgbClr val="F9F9F9"/>
                </a:highlight>
                <a:latin typeface="sohne"/>
              </a:rPr>
            </a:br>
            <a:endParaRPr lang="en-IN" dirty="0"/>
          </a:p>
        </p:txBody>
      </p:sp>
      <p:pic>
        <p:nvPicPr>
          <p:cNvPr id="5" name="Content Placeholder 4">
            <a:extLst>
              <a:ext uri="{FF2B5EF4-FFF2-40B4-BE49-F238E27FC236}">
                <a16:creationId xmlns:a16="http://schemas.microsoft.com/office/drawing/2014/main" id="{DF3AA2B0-8389-D3BC-FA49-D482CB0D5B97}"/>
              </a:ext>
            </a:extLst>
          </p:cNvPr>
          <p:cNvPicPr>
            <a:picLocks noGrp="1" noChangeAspect="1"/>
          </p:cNvPicPr>
          <p:nvPr>
            <p:ph idx="1"/>
          </p:nvPr>
        </p:nvPicPr>
        <p:blipFill>
          <a:blip r:embed="rId2"/>
          <a:stretch>
            <a:fillRect/>
          </a:stretch>
        </p:blipFill>
        <p:spPr>
          <a:xfrm>
            <a:off x="1552615" y="1858282"/>
            <a:ext cx="8107056" cy="4351338"/>
          </a:xfrm>
        </p:spPr>
      </p:pic>
    </p:spTree>
    <p:extLst>
      <p:ext uri="{BB962C8B-B14F-4D97-AF65-F5344CB8AC3E}">
        <p14:creationId xmlns:p14="http://schemas.microsoft.com/office/powerpoint/2010/main" val="351444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7BF8-BB1A-ED46-C6E1-D0704C0EE590}"/>
              </a:ext>
            </a:extLst>
          </p:cNvPr>
          <p:cNvSpPr>
            <a:spLocks noGrp="1"/>
          </p:cNvSpPr>
          <p:nvPr>
            <p:ph type="title"/>
          </p:nvPr>
        </p:nvSpPr>
        <p:spPr/>
        <p:txBody>
          <a:bodyPr/>
          <a:lstStyle/>
          <a:p>
            <a:r>
              <a:rPr lang="en-US" dirty="0"/>
              <a:t>Definition</a:t>
            </a:r>
            <a:endParaRPr lang="en-IN" dirty="0"/>
          </a:p>
        </p:txBody>
      </p:sp>
      <p:pic>
        <p:nvPicPr>
          <p:cNvPr id="5" name="Content Placeholder 4">
            <a:extLst>
              <a:ext uri="{FF2B5EF4-FFF2-40B4-BE49-F238E27FC236}">
                <a16:creationId xmlns:a16="http://schemas.microsoft.com/office/drawing/2014/main" id="{6701C542-0647-DD56-0869-2683FE5644CA}"/>
              </a:ext>
            </a:extLst>
          </p:cNvPr>
          <p:cNvPicPr>
            <a:picLocks noGrp="1" noChangeAspect="1"/>
          </p:cNvPicPr>
          <p:nvPr>
            <p:ph idx="1"/>
          </p:nvPr>
        </p:nvPicPr>
        <p:blipFill>
          <a:blip r:embed="rId2"/>
          <a:stretch>
            <a:fillRect/>
          </a:stretch>
        </p:blipFill>
        <p:spPr>
          <a:xfrm>
            <a:off x="1567543" y="1951945"/>
            <a:ext cx="8175171" cy="4111398"/>
          </a:xfrm>
        </p:spPr>
      </p:pic>
    </p:spTree>
    <p:extLst>
      <p:ext uri="{BB962C8B-B14F-4D97-AF65-F5344CB8AC3E}">
        <p14:creationId xmlns:p14="http://schemas.microsoft.com/office/powerpoint/2010/main" val="13291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C2AF-96A4-E66C-A2EC-504C0A1C1CFA}"/>
              </a:ext>
            </a:extLst>
          </p:cNvPr>
          <p:cNvSpPr>
            <a:spLocks noGrp="1"/>
          </p:cNvSpPr>
          <p:nvPr>
            <p:ph type="title"/>
          </p:nvPr>
        </p:nvSpPr>
        <p:spPr/>
        <p:txBody>
          <a:bodyPr/>
          <a:lstStyle/>
          <a:p>
            <a:r>
              <a:rPr lang="en-US" dirty="0"/>
              <a:t>SLO</a:t>
            </a:r>
            <a:endParaRPr lang="en-IN" dirty="0"/>
          </a:p>
        </p:txBody>
      </p:sp>
      <p:sp>
        <p:nvSpPr>
          <p:cNvPr id="3" name="Content Placeholder 2">
            <a:extLst>
              <a:ext uri="{FF2B5EF4-FFF2-40B4-BE49-F238E27FC236}">
                <a16:creationId xmlns:a16="http://schemas.microsoft.com/office/drawing/2014/main" id="{57D94EEB-03B6-D09A-1943-BD9C0AC05AB2}"/>
              </a:ext>
            </a:extLst>
          </p:cNvPr>
          <p:cNvSpPr>
            <a:spLocks noGrp="1"/>
          </p:cNvSpPr>
          <p:nvPr>
            <p:ph idx="1"/>
          </p:nvPr>
        </p:nvSpPr>
        <p:spPr/>
        <p:txBody>
          <a:bodyPr/>
          <a:lstStyle/>
          <a:p>
            <a:r>
              <a:rPr lang="en-US" dirty="0">
                <a:latin typeface="+mj-lt"/>
              </a:rPr>
              <a:t>An SLO, or Service Level Objective, is the promise that a company makes to users regarding a specific metric such as incident response or uptime. SLOs exist within an SLA as individual promises contained within the full user agreement.</a:t>
            </a:r>
          </a:p>
          <a:p>
            <a:r>
              <a:rPr lang="en-US" dirty="0">
                <a:latin typeface="+mj-lt"/>
              </a:rPr>
              <a:t>The SLO is the specific goal that the service must meet in order to be in compliance with the SLA. According to Google Product Managers Jay </a:t>
            </a:r>
            <a:r>
              <a:rPr lang="en-US" dirty="0" err="1">
                <a:latin typeface="+mj-lt"/>
              </a:rPr>
              <a:t>Judkowitz</a:t>
            </a:r>
            <a:r>
              <a:rPr lang="en-US" dirty="0">
                <a:latin typeface="+mj-lt"/>
              </a:rPr>
              <a:t> and Mark Carter, an SLO should “define the lowest level of reliability that you can get away with for each service.” In Google’s SLA that promises a 99.99% Monthly Uptime Percentage, the SLO is 99.99%.</a:t>
            </a:r>
            <a:endParaRPr lang="en-IN" dirty="0">
              <a:latin typeface="+mj-lt"/>
            </a:endParaRPr>
          </a:p>
        </p:txBody>
      </p:sp>
    </p:spTree>
    <p:extLst>
      <p:ext uri="{BB962C8B-B14F-4D97-AF65-F5344CB8AC3E}">
        <p14:creationId xmlns:p14="http://schemas.microsoft.com/office/powerpoint/2010/main" val="213577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DF87-4933-17DE-13AE-2976057B1074}"/>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A2C95235-1DB6-DE13-44DA-4657FD09B468}"/>
              </a:ext>
            </a:extLst>
          </p:cNvPr>
          <p:cNvSpPr>
            <a:spLocks noGrp="1"/>
          </p:cNvSpPr>
          <p:nvPr>
            <p:ph idx="1"/>
          </p:nvPr>
        </p:nvSpPr>
        <p:spPr/>
        <p:txBody>
          <a:bodyPr/>
          <a:lstStyle/>
          <a:p>
            <a:r>
              <a:rPr lang="en-US" dirty="0">
                <a:latin typeface="+mj-lt"/>
              </a:rPr>
              <a:t>SLOs should always be simple, clearly defined, easily measured to determine whether or not the objective is being fulfilled. </a:t>
            </a:r>
          </a:p>
          <a:p>
            <a:r>
              <a:rPr lang="en-US" dirty="0">
                <a:latin typeface="+mj-lt"/>
              </a:rPr>
              <a:t>This will also keep your engineers from hitting roadblocks when something doesn’t make sense.</a:t>
            </a:r>
            <a:endParaRPr lang="en-IN" dirty="0">
              <a:latin typeface="+mj-lt"/>
            </a:endParaRPr>
          </a:p>
        </p:txBody>
      </p:sp>
    </p:spTree>
    <p:extLst>
      <p:ext uri="{BB962C8B-B14F-4D97-AF65-F5344CB8AC3E}">
        <p14:creationId xmlns:p14="http://schemas.microsoft.com/office/powerpoint/2010/main" val="377787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A1CA-CAED-E6DC-870C-E09037392A9C}"/>
              </a:ext>
            </a:extLst>
          </p:cNvPr>
          <p:cNvSpPr>
            <a:spLocks noGrp="1"/>
          </p:cNvSpPr>
          <p:nvPr>
            <p:ph type="title"/>
          </p:nvPr>
        </p:nvSpPr>
        <p:spPr/>
        <p:txBody>
          <a:bodyPr/>
          <a:lstStyle/>
          <a:p>
            <a:r>
              <a:rPr lang="en-IN" dirty="0"/>
              <a:t>Example's: Website Uptime</a:t>
            </a:r>
          </a:p>
        </p:txBody>
      </p:sp>
      <p:sp>
        <p:nvSpPr>
          <p:cNvPr id="3" name="Content Placeholder 2">
            <a:extLst>
              <a:ext uri="{FF2B5EF4-FFF2-40B4-BE49-F238E27FC236}">
                <a16:creationId xmlns:a16="http://schemas.microsoft.com/office/drawing/2014/main" id="{253056FD-A128-9979-122C-B4D3A598C172}"/>
              </a:ext>
            </a:extLst>
          </p:cNvPr>
          <p:cNvSpPr>
            <a:spLocks noGrp="1"/>
          </p:cNvSpPr>
          <p:nvPr>
            <p:ph idx="1"/>
          </p:nvPr>
        </p:nvSpPr>
        <p:spPr/>
        <p:txBody>
          <a:bodyPr/>
          <a:lstStyle/>
          <a:p>
            <a:r>
              <a:rPr lang="en-US" dirty="0">
                <a:latin typeface="+mj-lt"/>
              </a:rPr>
              <a:t>Objective: Ensure the website is available and operational.</a:t>
            </a:r>
          </a:p>
          <a:p>
            <a:r>
              <a:rPr lang="en-US" dirty="0">
                <a:latin typeface="+mj-lt"/>
              </a:rPr>
              <a:t>Measurement: Uptime percentage.</a:t>
            </a:r>
          </a:p>
          <a:p>
            <a:r>
              <a:rPr lang="en-US" dirty="0">
                <a:latin typeface="+mj-lt"/>
              </a:rPr>
              <a:t>Target: 99.9% uptime over the course of a month</a:t>
            </a:r>
          </a:p>
          <a:p>
            <a:r>
              <a:rPr lang="en-US" dirty="0">
                <a:latin typeface="+mj-lt"/>
              </a:rPr>
              <a:t>Details: This means that the website can have a maximum of 43.2 minutes of downtime per month.</a:t>
            </a:r>
          </a:p>
          <a:p>
            <a:r>
              <a:rPr lang="en-US" dirty="0">
                <a:latin typeface="+mj-lt"/>
              </a:rPr>
              <a:t>This SLO is simple, clearly defined, and easily measurable. It allows the team to monitor the website's uptime and ensure that it meets the specified target, thus helping to identify and address issues promptly before they become significant problems.</a:t>
            </a:r>
            <a:endParaRPr lang="en-IN" dirty="0">
              <a:latin typeface="+mj-lt"/>
            </a:endParaRPr>
          </a:p>
        </p:txBody>
      </p:sp>
    </p:spTree>
    <p:extLst>
      <p:ext uri="{BB962C8B-B14F-4D97-AF65-F5344CB8AC3E}">
        <p14:creationId xmlns:p14="http://schemas.microsoft.com/office/powerpoint/2010/main" val="85746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6BE3-6F57-8F84-7B47-13013C6C98A6}"/>
              </a:ext>
            </a:extLst>
          </p:cNvPr>
          <p:cNvSpPr>
            <a:spLocks noGrp="1"/>
          </p:cNvSpPr>
          <p:nvPr>
            <p:ph type="title"/>
          </p:nvPr>
        </p:nvSpPr>
        <p:spPr/>
        <p:txBody>
          <a:bodyPr/>
          <a:lstStyle/>
          <a:p>
            <a:r>
              <a:rPr lang="en-US" dirty="0"/>
              <a:t>Example of a Service Level Objective (SLO) Derived from a Service Level Agreement (SLA)</a:t>
            </a:r>
            <a:endParaRPr lang="en-IN" dirty="0"/>
          </a:p>
        </p:txBody>
      </p:sp>
      <p:sp>
        <p:nvSpPr>
          <p:cNvPr id="3" name="Content Placeholder 2">
            <a:extLst>
              <a:ext uri="{FF2B5EF4-FFF2-40B4-BE49-F238E27FC236}">
                <a16:creationId xmlns:a16="http://schemas.microsoft.com/office/drawing/2014/main" id="{8907CCE0-64FE-415C-9C66-2CD92074BFC4}"/>
              </a:ext>
            </a:extLst>
          </p:cNvPr>
          <p:cNvSpPr>
            <a:spLocks noGrp="1"/>
          </p:cNvSpPr>
          <p:nvPr>
            <p:ph idx="1"/>
          </p:nvPr>
        </p:nvSpPr>
        <p:spPr/>
        <p:txBody>
          <a:bodyPr/>
          <a:lstStyle/>
          <a:p>
            <a:r>
              <a:rPr lang="en-US" dirty="0">
                <a:latin typeface="+mj-lt"/>
              </a:rPr>
              <a:t>SLA for E-commerce Website:</a:t>
            </a:r>
          </a:p>
          <a:p>
            <a:r>
              <a:rPr lang="en-US" dirty="0">
                <a:latin typeface="+mj-lt"/>
              </a:rPr>
              <a:t>Service: E-commerce website hosting and operation.</a:t>
            </a:r>
          </a:p>
          <a:p>
            <a:r>
              <a:rPr lang="en-US" dirty="0">
                <a:latin typeface="+mj-lt"/>
              </a:rPr>
              <a:t>Availability: The website will be available 99.95% of the time each calendar month.</a:t>
            </a:r>
          </a:p>
          <a:p>
            <a:r>
              <a:rPr lang="en-US" dirty="0">
                <a:latin typeface="+mj-lt"/>
              </a:rPr>
              <a:t>Response Time: Customer support inquiries will be responded to within 1 hour.</a:t>
            </a:r>
          </a:p>
          <a:p>
            <a:r>
              <a:rPr lang="en-US" dirty="0">
                <a:latin typeface="+mj-lt"/>
              </a:rPr>
              <a:t>Performance: Page load time will be under 2 seconds for 95% of user interactions.</a:t>
            </a:r>
            <a:endParaRPr lang="en-IN" dirty="0">
              <a:latin typeface="+mj-lt"/>
            </a:endParaRPr>
          </a:p>
        </p:txBody>
      </p:sp>
    </p:spTree>
    <p:extLst>
      <p:ext uri="{BB962C8B-B14F-4D97-AF65-F5344CB8AC3E}">
        <p14:creationId xmlns:p14="http://schemas.microsoft.com/office/powerpoint/2010/main" val="267017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9D29-9C09-EFB3-1908-A59713EB0409}"/>
              </a:ext>
            </a:extLst>
          </p:cNvPr>
          <p:cNvSpPr>
            <a:spLocks noGrp="1"/>
          </p:cNvSpPr>
          <p:nvPr>
            <p:ph type="title"/>
          </p:nvPr>
        </p:nvSpPr>
        <p:spPr/>
        <p:txBody>
          <a:bodyPr/>
          <a:lstStyle/>
          <a:p>
            <a:r>
              <a:rPr lang="en-US" dirty="0"/>
              <a:t>Service Level Objectives (SLOs) Derived from the SLA</a:t>
            </a:r>
            <a:endParaRPr lang="en-IN" dirty="0"/>
          </a:p>
        </p:txBody>
      </p:sp>
      <p:sp>
        <p:nvSpPr>
          <p:cNvPr id="3" name="Content Placeholder 2">
            <a:extLst>
              <a:ext uri="{FF2B5EF4-FFF2-40B4-BE49-F238E27FC236}">
                <a16:creationId xmlns:a16="http://schemas.microsoft.com/office/drawing/2014/main" id="{A6A50F51-3D54-C0D5-A722-3598B07A684A}"/>
              </a:ext>
            </a:extLst>
          </p:cNvPr>
          <p:cNvSpPr>
            <a:spLocks noGrp="1"/>
          </p:cNvSpPr>
          <p:nvPr>
            <p:ph idx="1"/>
          </p:nvPr>
        </p:nvSpPr>
        <p:spPr/>
        <p:txBody>
          <a:bodyPr/>
          <a:lstStyle/>
          <a:p>
            <a:r>
              <a:rPr lang="en-US" dirty="0">
                <a:latin typeface="+mj-lt"/>
              </a:rPr>
              <a:t>SLO for Website Availability:</a:t>
            </a:r>
          </a:p>
          <a:p>
            <a:r>
              <a:rPr lang="en-US" dirty="0">
                <a:latin typeface="+mj-lt"/>
              </a:rPr>
              <a:t>Objective: Ensure the website is available and operational.</a:t>
            </a:r>
          </a:p>
          <a:p>
            <a:r>
              <a:rPr lang="en-US" dirty="0">
                <a:latin typeface="+mj-lt"/>
              </a:rPr>
              <a:t>Measurement: Uptime percentage.</a:t>
            </a:r>
          </a:p>
          <a:p>
            <a:r>
              <a:rPr lang="en-US" dirty="0">
                <a:latin typeface="+mj-lt"/>
              </a:rPr>
              <a:t>Target: 99.95% uptime over the course of a month.</a:t>
            </a:r>
          </a:p>
          <a:p>
            <a:r>
              <a:rPr lang="en-US" dirty="0">
                <a:latin typeface="+mj-lt"/>
              </a:rPr>
              <a:t>Details: This translates to a maximum downtime of approximately 21.6 minutes per month</a:t>
            </a:r>
            <a:r>
              <a:rPr lang="en-US" dirty="0"/>
              <a:t>.</a:t>
            </a:r>
            <a:endParaRPr lang="en-IN" dirty="0"/>
          </a:p>
        </p:txBody>
      </p:sp>
    </p:spTree>
    <p:extLst>
      <p:ext uri="{BB962C8B-B14F-4D97-AF65-F5344CB8AC3E}">
        <p14:creationId xmlns:p14="http://schemas.microsoft.com/office/powerpoint/2010/main" val="86674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D644-7E23-120F-FBFC-F47BF0AE0B52}"/>
              </a:ext>
            </a:extLst>
          </p:cNvPr>
          <p:cNvSpPr>
            <a:spLocks noGrp="1"/>
          </p:cNvSpPr>
          <p:nvPr>
            <p:ph type="title"/>
          </p:nvPr>
        </p:nvSpPr>
        <p:spPr/>
        <p:txBody>
          <a:bodyPr/>
          <a:lstStyle/>
          <a:p>
            <a:r>
              <a:rPr lang="en-US" dirty="0"/>
              <a:t>SLO for Customer Support Response Time:</a:t>
            </a:r>
            <a:endParaRPr lang="en-IN" dirty="0"/>
          </a:p>
        </p:txBody>
      </p:sp>
      <p:sp>
        <p:nvSpPr>
          <p:cNvPr id="3" name="Content Placeholder 2">
            <a:extLst>
              <a:ext uri="{FF2B5EF4-FFF2-40B4-BE49-F238E27FC236}">
                <a16:creationId xmlns:a16="http://schemas.microsoft.com/office/drawing/2014/main" id="{8491ABB2-5B4D-472F-DC13-A976509D52DF}"/>
              </a:ext>
            </a:extLst>
          </p:cNvPr>
          <p:cNvSpPr>
            <a:spLocks noGrp="1"/>
          </p:cNvSpPr>
          <p:nvPr>
            <p:ph idx="1"/>
          </p:nvPr>
        </p:nvSpPr>
        <p:spPr/>
        <p:txBody>
          <a:bodyPr/>
          <a:lstStyle/>
          <a:p>
            <a:r>
              <a:rPr lang="en-US" dirty="0">
                <a:latin typeface="+mj-lt"/>
              </a:rPr>
              <a:t>Objective: Ensure timely responses to customer inquiries.</a:t>
            </a:r>
          </a:p>
          <a:p>
            <a:r>
              <a:rPr lang="en-US" dirty="0">
                <a:latin typeface="+mj-lt"/>
              </a:rPr>
              <a:t>Measurement: Average response time to customer inquiries.</a:t>
            </a:r>
          </a:p>
          <a:p>
            <a:r>
              <a:rPr lang="en-US" dirty="0">
                <a:latin typeface="+mj-lt"/>
              </a:rPr>
              <a:t>Target: Respond to 95% of customer inquiries within 1 hour.</a:t>
            </a:r>
          </a:p>
          <a:p>
            <a:r>
              <a:rPr lang="en-US" dirty="0">
                <a:latin typeface="+mj-lt"/>
              </a:rPr>
              <a:t>Details: This involves monitoring response times and ensuring the support team meets the target.</a:t>
            </a:r>
            <a:endParaRPr lang="en-IN" dirty="0">
              <a:latin typeface="+mj-lt"/>
            </a:endParaRPr>
          </a:p>
        </p:txBody>
      </p:sp>
    </p:spTree>
    <p:extLst>
      <p:ext uri="{BB962C8B-B14F-4D97-AF65-F5344CB8AC3E}">
        <p14:creationId xmlns:p14="http://schemas.microsoft.com/office/powerpoint/2010/main" val="192908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77E5-EF53-138E-40DD-96096F0758FC}"/>
              </a:ext>
            </a:extLst>
          </p:cNvPr>
          <p:cNvSpPr>
            <a:spLocks noGrp="1"/>
          </p:cNvSpPr>
          <p:nvPr>
            <p:ph type="title"/>
          </p:nvPr>
        </p:nvSpPr>
        <p:spPr/>
        <p:txBody>
          <a:bodyPr/>
          <a:lstStyle/>
          <a:p>
            <a:r>
              <a:rPr lang="en-IN" dirty="0"/>
              <a:t>SLO for Page Load Performance:</a:t>
            </a:r>
          </a:p>
        </p:txBody>
      </p:sp>
      <p:sp>
        <p:nvSpPr>
          <p:cNvPr id="3" name="Content Placeholder 2">
            <a:extLst>
              <a:ext uri="{FF2B5EF4-FFF2-40B4-BE49-F238E27FC236}">
                <a16:creationId xmlns:a16="http://schemas.microsoft.com/office/drawing/2014/main" id="{CA68CE18-152E-91DA-3CB2-F383E546DFFF}"/>
              </a:ext>
            </a:extLst>
          </p:cNvPr>
          <p:cNvSpPr>
            <a:spLocks noGrp="1"/>
          </p:cNvSpPr>
          <p:nvPr>
            <p:ph idx="1"/>
          </p:nvPr>
        </p:nvSpPr>
        <p:spPr/>
        <p:txBody>
          <a:bodyPr/>
          <a:lstStyle/>
          <a:p>
            <a:r>
              <a:rPr lang="en-US" dirty="0">
                <a:latin typeface="+mj-lt"/>
              </a:rPr>
              <a:t>Objective: Ensure fast page load times for users.</a:t>
            </a:r>
          </a:p>
          <a:p>
            <a:r>
              <a:rPr lang="en-US" dirty="0">
                <a:latin typeface="+mj-lt"/>
              </a:rPr>
              <a:t>Measurement: Percentage of page loads under 2 seconds.</a:t>
            </a:r>
          </a:p>
          <a:p>
            <a:r>
              <a:rPr lang="en-US" dirty="0">
                <a:latin typeface="+mj-lt"/>
              </a:rPr>
              <a:t>Target: 95% of page loads should be under 2 seconds.</a:t>
            </a:r>
          </a:p>
          <a:p>
            <a:r>
              <a:rPr lang="en-US" dirty="0">
                <a:latin typeface="+mj-lt"/>
              </a:rPr>
              <a:t>Details: This requires performance monitoring tools to measure and report page load times.</a:t>
            </a:r>
            <a:endParaRPr lang="en-IN" dirty="0">
              <a:latin typeface="+mj-lt"/>
            </a:endParaRPr>
          </a:p>
        </p:txBody>
      </p:sp>
    </p:spTree>
    <p:extLst>
      <p:ext uri="{BB962C8B-B14F-4D97-AF65-F5344CB8AC3E}">
        <p14:creationId xmlns:p14="http://schemas.microsoft.com/office/powerpoint/2010/main" val="249288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571</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sohne</vt:lpstr>
      <vt:lpstr>Office Theme</vt:lpstr>
      <vt:lpstr>SLO</vt:lpstr>
      <vt:lpstr>Definition</vt:lpstr>
      <vt:lpstr>SLO</vt:lpstr>
      <vt:lpstr>..</vt:lpstr>
      <vt:lpstr>Example's: Website Uptime</vt:lpstr>
      <vt:lpstr>Example of a Service Level Objective (SLO) Derived from a Service Level Agreement (SLA)</vt:lpstr>
      <vt:lpstr>Service Level Objectives (SLOs) Derived from the SLA</vt:lpstr>
      <vt:lpstr>SLO for Customer Support Response Time:</vt:lpstr>
      <vt:lpstr>SLO for Page Load Performance:</vt:lpstr>
      <vt:lpstr>To implement these SLOs effectively:</vt:lpstr>
      <vt:lpstr>SLAs vs. SLOs: What’s the Difference?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13</cp:revision>
  <dcterms:created xsi:type="dcterms:W3CDTF">2024-06-04T11:28:09Z</dcterms:created>
  <dcterms:modified xsi:type="dcterms:W3CDTF">2025-04-22T01:00:57Z</dcterms:modified>
</cp:coreProperties>
</file>