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DFB-87C8-A2E8-B30C-CFAFAB5B3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dql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2F6DF-D27C-77A1-6866-F45B48943E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113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CE8-2569-F4C8-BB4A-AFDA25CF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3318-A123-C5DF-926D-5622DD0D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2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5E3F-DBE1-17FA-E9AE-699FA0A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D1B3-C289-2E2A-5F1D-F5B1D452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DQL = Dynatrace Query Language</a:t>
            </a:r>
          </a:p>
          <a:p>
            <a:r>
              <a:rPr lang="en-US" dirty="0"/>
              <a:t>It's like SQL, but for your observability data</a:t>
            </a:r>
          </a:p>
          <a:p>
            <a:r>
              <a:rPr lang="en-US" dirty="0"/>
              <a:t>Helps you ask questions like:</a:t>
            </a:r>
          </a:p>
          <a:p>
            <a:pPr lvl="1"/>
            <a:r>
              <a:rPr lang="en-US" dirty="0"/>
              <a:t>“What were the top 5 services with highest response time in last 1 hour?”</a:t>
            </a:r>
          </a:p>
          <a:p>
            <a:pPr lvl="1"/>
            <a:r>
              <a:rPr lang="en-US" dirty="0"/>
              <a:t>“Regarding host info, error”?”</a:t>
            </a:r>
          </a:p>
          <a:p>
            <a:r>
              <a:rPr lang="en-US" dirty="0"/>
              <a:t>Deep dive into logs, metrics, traces, and user sessions</a:t>
            </a:r>
          </a:p>
          <a:p>
            <a:r>
              <a:rPr lang="en-US" dirty="0"/>
              <a:t>Real-time, flexible, works in Notebooks and Dashboards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3F93-B861-34B8-BF6E-D3ED545E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7361-4344-AE65-5D82-6C4400550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fetch data</a:t>
            </a:r>
          </a:p>
          <a:p>
            <a:pPr marL="0" indent="0">
              <a:buNone/>
            </a:pPr>
            <a:r>
              <a:rPr lang="en-IN" dirty="0"/>
              <a:t>| filter</a:t>
            </a:r>
          </a:p>
          <a:p>
            <a:pPr marL="0" indent="0">
              <a:buNone/>
            </a:pPr>
            <a:r>
              <a:rPr lang="en-IN" dirty="0"/>
              <a:t>| summarize</a:t>
            </a:r>
          </a:p>
          <a:p>
            <a:pPr marL="0" indent="0">
              <a:buNone/>
            </a:pPr>
            <a:r>
              <a:rPr lang="en-IN" dirty="0"/>
              <a:t>| sort</a:t>
            </a:r>
          </a:p>
          <a:p>
            <a:pPr marL="0" indent="0">
              <a:buNone/>
            </a:pPr>
            <a:r>
              <a:rPr lang="en-IN" dirty="0"/>
              <a:t>| fields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17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0CA-2BBF-71DE-5FC8-016E6DA04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8F0B-993F-2C91-64AA-8EEF01F3F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First DQL Example</a:t>
            </a:r>
          </a:p>
          <a:p>
            <a:pPr marL="0" indent="0">
              <a:buNone/>
            </a:pPr>
            <a:r>
              <a:rPr lang="en-US" dirty="0"/>
              <a:t>fetch logs</a:t>
            </a:r>
          </a:p>
          <a:p>
            <a:pPr marL="0" indent="0">
              <a:buNone/>
            </a:pPr>
            <a:r>
              <a:rPr lang="en-US" dirty="0"/>
              <a:t>| filter severity == "ERROR"</a:t>
            </a:r>
          </a:p>
          <a:p>
            <a:pPr marL="0" indent="0">
              <a:buNone/>
            </a:pPr>
            <a:r>
              <a:rPr lang="en-US" dirty="0"/>
              <a:t>| summarize count(), </a:t>
            </a:r>
            <a:r>
              <a:rPr lang="en-US" dirty="0" err="1"/>
              <a:t>by:log.source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| sort count desc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 Pull logs, find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431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6967-5B31-4E27-D66D-CB0B4376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words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FEB0A-3C55-A9E1-BD05-FFA5951E9E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0975" y="2643664"/>
          <a:ext cx="9604374" cy="2194560"/>
        </p:xfrm>
        <a:graphic>
          <a:graphicData uri="http://schemas.openxmlformats.org/drawingml/2006/table">
            <a:tbl>
              <a:tblPr/>
              <a:tblGrid>
                <a:gridCol w="4802187">
                  <a:extLst>
                    <a:ext uri="{9D8B030D-6E8A-4147-A177-3AD203B41FA5}">
                      <a16:colId xmlns:a16="http://schemas.microsoft.com/office/drawing/2014/main" val="4245389180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307850027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105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fetch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 your query (logs, events, metrics)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28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filter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only what you need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8465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summarize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Aggregate (count, avg, max…)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226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Organize the results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8517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fields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Show only selected 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31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06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854-11F0-481D-B30E-907F6AD25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3DAC-9347-3919-3974-2C72ED582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Analyzing</a:t>
            </a:r>
            <a:r>
              <a:rPr lang="en-IN" dirty="0"/>
              <a:t> app errors or latency spikes</a:t>
            </a:r>
          </a:p>
          <a:p>
            <a:r>
              <a:rPr lang="en-IN" dirty="0"/>
              <a:t>Investigating security logs</a:t>
            </a:r>
          </a:p>
          <a:p>
            <a:r>
              <a:rPr lang="en-IN" dirty="0"/>
              <a:t>Performance tuning</a:t>
            </a:r>
          </a:p>
          <a:p>
            <a:r>
              <a:rPr lang="en-IN" dirty="0"/>
              <a:t>Custom dashboards &amp; reports</a:t>
            </a:r>
          </a:p>
          <a:p>
            <a:r>
              <a:rPr lang="en-IN" dirty="0"/>
              <a:t>Root cause analysis with precision</a:t>
            </a:r>
          </a:p>
        </p:txBody>
      </p:sp>
    </p:spTree>
    <p:extLst>
      <p:ext uri="{BB962C8B-B14F-4D97-AF65-F5344CB8AC3E}">
        <p14:creationId xmlns:p14="http://schemas.microsoft.com/office/powerpoint/2010/main" val="424337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E5A9-9C9C-6A76-41AD-1BAFCDF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E05C2-2D92-FD66-C790-92FE16CD0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Visualizing with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DQL works beautifully in Dynatrace Notebooks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Visualize time 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team-wide reports</a:t>
            </a:r>
          </a:p>
        </p:txBody>
      </p:sp>
    </p:spTree>
    <p:extLst>
      <p:ext uri="{BB962C8B-B14F-4D97-AF65-F5344CB8AC3E}">
        <p14:creationId xmlns:p14="http://schemas.microsoft.com/office/powerpoint/2010/main" val="419748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F3F1-710F-B992-DCD9-18814B07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F461-C30E-3302-5E9B-A61FCB20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Explore your data interactive way</a:t>
            </a:r>
          </a:p>
          <a:p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🔹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Write and run DQL queries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directly</a:t>
            </a: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🔹 Explore logs, metrics, events, and traces interactively</a:t>
            </a: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🔹 Create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step-by-step analysis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with comments</a:t>
            </a: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🔹 Collaborate with teammates (like a data notebook)</a:t>
            </a:r>
            <a:b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🔹 Mix text, charts, and queries in one document</a:t>
            </a:r>
          </a:p>
        </p:txBody>
      </p:sp>
    </p:spTree>
    <p:extLst>
      <p:ext uri="{BB962C8B-B14F-4D97-AF65-F5344CB8AC3E}">
        <p14:creationId xmlns:p14="http://schemas.microsoft.com/office/powerpoint/2010/main" val="426652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54A0-53FF-1D64-1486-73463202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05E83D-66D0-5827-5DA6-3E5EEC40A0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313858"/>
              </p:ext>
            </p:extLst>
          </p:nvPr>
        </p:nvGraphicFramePr>
        <p:xfrm>
          <a:off x="2040003" y="2008006"/>
          <a:ext cx="8426319" cy="3487648"/>
        </p:xfrm>
        <a:graphic>
          <a:graphicData uri="http://schemas.openxmlformats.org/drawingml/2006/table">
            <a:tbl>
              <a:tblPr/>
              <a:tblGrid>
                <a:gridCol w="2808773">
                  <a:extLst>
                    <a:ext uri="{9D8B030D-6E8A-4147-A177-3AD203B41FA5}">
                      <a16:colId xmlns:a16="http://schemas.microsoft.com/office/drawing/2014/main" val="2473702118"/>
                    </a:ext>
                  </a:extLst>
                </a:gridCol>
                <a:gridCol w="2808773">
                  <a:extLst>
                    <a:ext uri="{9D8B030D-6E8A-4147-A177-3AD203B41FA5}">
                      <a16:colId xmlns:a16="http://schemas.microsoft.com/office/drawing/2014/main" val="3572640455"/>
                    </a:ext>
                  </a:extLst>
                </a:gridCol>
                <a:gridCol w="2808773">
                  <a:extLst>
                    <a:ext uri="{9D8B030D-6E8A-4147-A177-3AD203B41FA5}">
                      <a16:colId xmlns:a16="http://schemas.microsoft.com/office/drawing/2014/main" val="1006351617"/>
                    </a:ext>
                  </a:extLst>
                </a:gridCol>
              </a:tblGrid>
              <a:tr h="320897">
                <a:tc>
                  <a:txBody>
                    <a:bodyPr/>
                    <a:lstStyle/>
                    <a:p>
                      <a:r>
                        <a:rPr lang="en-IN" sz="1600"/>
                        <a:t>Attribute / Feature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Dashboards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Notebooks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615662"/>
                  </a:ext>
                </a:extLst>
              </a:tr>
              <a:tr h="561569">
                <a:tc>
                  <a:txBody>
                    <a:bodyPr/>
                    <a:lstStyle/>
                    <a:p>
                      <a:r>
                        <a:rPr lang="en-IN" sz="1600" b="1"/>
                        <a:t>Purpose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Visualize KPIs &amp; real-time monitoring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Analyze, explore, and collaborate with data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07337"/>
                  </a:ext>
                </a:extLst>
              </a:tr>
              <a:tr h="561569">
                <a:tc>
                  <a:txBody>
                    <a:bodyPr/>
                    <a:lstStyle/>
                    <a:p>
                      <a:r>
                        <a:rPr lang="en-IN" sz="1600" b="1"/>
                        <a:t>Ideal For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Exec/Infra views, SRE dashboards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Devs, Analysts, Troubleshooting workflows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247700"/>
                  </a:ext>
                </a:extLst>
              </a:tr>
              <a:tr h="320897">
                <a:tc>
                  <a:txBody>
                    <a:bodyPr/>
                    <a:lstStyle/>
                    <a:p>
                      <a:r>
                        <a:rPr lang="en-IN" sz="1600" b="1"/>
                        <a:t>DQL Support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Yes (via DQL Tiles)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Full support (native)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379714"/>
                  </a:ext>
                </a:extLst>
              </a:tr>
              <a:tr h="561569">
                <a:tc>
                  <a:txBody>
                    <a:bodyPr/>
                    <a:lstStyle/>
                    <a:p>
                      <a:r>
                        <a:rPr lang="en-IN" sz="1600" b="1"/>
                        <a:t>Customization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Limited (predefined layouts)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Highly flexible (mix DQL + text + visuals)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54359"/>
                  </a:ext>
                </a:extLst>
              </a:tr>
              <a:tr h="561569">
                <a:tc>
                  <a:txBody>
                    <a:bodyPr/>
                    <a:lstStyle/>
                    <a:p>
                      <a:r>
                        <a:rPr lang="en-IN" sz="1600" b="1"/>
                        <a:t>Data Types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Metrics, logs, events, traces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Same + external data &amp; field extraction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2977"/>
                  </a:ext>
                </a:extLst>
              </a:tr>
              <a:tr h="561569">
                <a:tc>
                  <a:txBody>
                    <a:bodyPr/>
                    <a:lstStyle/>
                    <a:p>
                      <a:r>
                        <a:rPr lang="en-IN" sz="1600" b="1"/>
                        <a:t>Interactivity</a:t>
                      </a:r>
                      <a:endParaRPr lang="en-IN" sz="1600"/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Low (clickable tiles)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(inline queries, charts, markdown)</a:t>
                      </a:r>
                    </a:p>
                  </a:txBody>
                  <a:tcPr marL="80224" marR="80224" marT="40112" marB="40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501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85934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</TotalTime>
  <Words>343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 Light</vt:lpstr>
      <vt:lpstr>Gill Sans MT</vt:lpstr>
      <vt:lpstr>Wingdings</vt:lpstr>
      <vt:lpstr>Gallery</vt:lpstr>
      <vt:lpstr>dql</vt:lpstr>
      <vt:lpstr>..</vt:lpstr>
      <vt:lpstr>syntax</vt:lpstr>
      <vt:lpstr>example</vt:lpstr>
      <vt:lpstr>Key words</vt:lpstr>
      <vt:lpstr>Use cases</vt:lpstr>
      <vt:lpstr>..</vt:lpstr>
      <vt:lpstr>notebooks</vt:lpstr>
      <vt:lpstr>..</vt:lpstr>
      <vt:lpstr>labs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5</cp:revision>
  <dcterms:created xsi:type="dcterms:W3CDTF">2025-04-21T12:14:13Z</dcterms:created>
  <dcterms:modified xsi:type="dcterms:W3CDTF">2025-04-21T12:31:20Z</dcterms:modified>
</cp:coreProperties>
</file>