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4/21/2025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4/21/2025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EE24A-891F-EFB3-2720-6A3B663C0B16}"/>
              </a:ext>
            </a:extLst>
          </p:cNvPr>
          <p:cNvSpPr>
            <a:spLocks noGrp="1"/>
          </p:cNvSpPr>
          <p:nvPr>
            <p:ph type="ctrTitle"/>
          </p:nvPr>
        </p:nvSpPr>
        <p:spPr/>
        <p:txBody>
          <a:bodyPr/>
          <a:lstStyle/>
          <a:p>
            <a:r>
              <a:rPr lang="en-IN" dirty="0"/>
              <a:t>grail</a:t>
            </a:r>
          </a:p>
        </p:txBody>
      </p:sp>
      <p:sp>
        <p:nvSpPr>
          <p:cNvPr id="3" name="Subtitle 2">
            <a:extLst>
              <a:ext uri="{FF2B5EF4-FFF2-40B4-BE49-F238E27FC236}">
                <a16:creationId xmlns:a16="http://schemas.microsoft.com/office/drawing/2014/main" id="{866EDD5A-FBCD-C1E2-399D-2ED2C8FC1C2F}"/>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3577695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10869-1A6A-2EA4-88AD-2C15F26E83C6}"/>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82E2363E-5690-8593-63D3-D67121AF7B60}"/>
              </a:ext>
            </a:extLst>
          </p:cNvPr>
          <p:cNvSpPr>
            <a:spLocks noGrp="1"/>
          </p:cNvSpPr>
          <p:nvPr>
            <p:ph idx="1"/>
          </p:nvPr>
        </p:nvSpPr>
        <p:spPr/>
        <p:txBody>
          <a:bodyPr/>
          <a:lstStyle/>
          <a:p>
            <a:r>
              <a:rPr lang="en-US" dirty="0"/>
              <a:t>Grail serves as a single, unified storage solution for logs, metrics, traces, events, and more. All data stored in Grail is interconnected within a real-time model that reflects the topology and dependencies within a monitored environment. </a:t>
            </a:r>
            <a:endParaRPr lang="en-IN"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Grail </a:t>
            </a:r>
            <a:r>
              <a:rPr lang="en-US" sz="1800" b="0" i="0" u="none" strike="noStrike" baseline="0" dirty="0">
                <a:solidFill>
                  <a:srgbClr val="000000"/>
                </a:solidFill>
                <a:latin typeface="Calibri" panose="020F0502020204030204" pitchFamily="34" charset="0"/>
              </a:rPr>
              <a:t>is Dynatrace’s purpose-built database, explicitly designed for handling </a:t>
            </a:r>
            <a:r>
              <a:rPr lang="en-US" sz="1800" b="1" i="0" u="none" strike="noStrike" baseline="0" dirty="0">
                <a:solidFill>
                  <a:srgbClr val="000000"/>
                </a:solidFill>
                <a:latin typeface="Calibri" panose="020F0502020204030204" pitchFamily="34" charset="0"/>
              </a:rPr>
              <a:t>observability and security data</a:t>
            </a:r>
            <a:r>
              <a:rPr lang="en-US" sz="1800" b="0" i="0" u="none" strike="noStrike" baseline="0" dirty="0">
                <a:solidFill>
                  <a:srgbClr val="000000"/>
                </a:solidFill>
                <a:latin typeface="Calibri" panose="020F0502020204030204" pitchFamily="34" charset="0"/>
              </a:rPr>
              <a:t>. Unlike traditional databases, Grail integrates data within a </a:t>
            </a:r>
            <a:r>
              <a:rPr lang="en-US" sz="1800" b="1" i="0" u="none" strike="noStrike" baseline="0" dirty="0">
                <a:solidFill>
                  <a:srgbClr val="000000"/>
                </a:solidFill>
                <a:latin typeface="Calibri" panose="020F0502020204030204" pitchFamily="34" charset="0"/>
              </a:rPr>
              <a:t>real-time model </a:t>
            </a:r>
            <a:r>
              <a:rPr lang="en-US" sz="1800" b="0" i="0" u="none" strike="noStrike" baseline="0" dirty="0">
                <a:solidFill>
                  <a:srgbClr val="000000"/>
                </a:solidFill>
                <a:latin typeface="Calibri" panose="020F0502020204030204" pitchFamily="34" charset="0"/>
              </a:rPr>
              <a:t>that mirrors the </a:t>
            </a:r>
            <a:r>
              <a:rPr lang="en-US" sz="1800" b="1" i="0" u="none" strike="noStrike" baseline="0" dirty="0">
                <a:solidFill>
                  <a:srgbClr val="000000"/>
                </a:solidFill>
                <a:latin typeface="Calibri" panose="020F0502020204030204" pitchFamily="34" charset="0"/>
              </a:rPr>
              <a:t>topology and interdependencies </a:t>
            </a:r>
            <a:r>
              <a:rPr lang="en-US" sz="1800" b="0" i="0" u="none" strike="noStrike" baseline="0" dirty="0">
                <a:solidFill>
                  <a:srgbClr val="000000"/>
                </a:solidFill>
                <a:latin typeface="Calibri" panose="020F0502020204030204" pitchFamily="34" charset="0"/>
              </a:rPr>
              <a:t>across your monitored environment. </a:t>
            </a:r>
            <a:endParaRPr lang="en-IN" dirty="0"/>
          </a:p>
        </p:txBody>
      </p:sp>
    </p:spTree>
    <p:extLst>
      <p:ext uri="{BB962C8B-B14F-4D97-AF65-F5344CB8AC3E}">
        <p14:creationId xmlns:p14="http://schemas.microsoft.com/office/powerpoint/2010/main" val="189084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41C6-39CF-542E-5B75-D2FCEB5CDBFE}"/>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951E370E-2A83-1121-B233-5644FA2AB93C}"/>
              </a:ext>
            </a:extLst>
          </p:cNvPr>
          <p:cNvSpPr>
            <a:spLocks noGrp="1"/>
          </p:cNvSpPr>
          <p:nvPr>
            <p:ph idx="1"/>
          </p:nvPr>
        </p:nvSpPr>
        <p:spPr/>
        <p:txBody>
          <a:bodyPr>
            <a:normAutofit fontScale="85000" lnSpcReduction="20000"/>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Schema-on-Read and Indexless Architecture: Grail is schema-on-read and indexless, built with scaling in mind. There's no need to think about schema and indexes, re-hydration, or hot/cold storage. This architecture also means you are not required to determine your log data use cases beforehand (for example, at ingest). On-read parsing enables you to solve all analytics tasks on historical data stored in Grail. ​</a:t>
            </a:r>
          </a:p>
          <a:p>
            <a:r>
              <a:rPr lang="en-US" dirty="0">
                <a:latin typeface="Calibri Light" panose="020F0302020204030204" pitchFamily="34" charset="0"/>
                <a:ea typeface="Calibri Light" panose="020F0302020204030204" pitchFamily="34" charset="0"/>
                <a:cs typeface="Calibri Light" panose="020F0302020204030204" pitchFamily="34" charset="0"/>
              </a:rPr>
              <a:t>Optimized for Davis AI: Grail is built and optimized for Dynatrace Davis® AI, which processes billions of dependencies in a time-efficient manner to provide precise anomaly detection, root cause analysis, or business impact analysis. </a:t>
            </a:r>
          </a:p>
          <a:p>
            <a:r>
              <a:rPr lang="en-US" dirty="0">
                <a:latin typeface="Calibri Light" panose="020F0302020204030204" pitchFamily="34" charset="0"/>
                <a:ea typeface="Calibri Light" panose="020F0302020204030204" pitchFamily="34" charset="0"/>
                <a:cs typeface="Calibri Light" panose="020F0302020204030204" pitchFamily="34" charset="0"/>
              </a:rPr>
              <a:t>Unified Query Interface with DQL: The Dynatrace Query Language (DQL) serves as the single interface to explore, query, combine, and process all data persisted in Grail. Queries are executed in parallel and retrieve results in real time without undermining execution performance.</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588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67441-661E-7952-F8DF-9A7D4B9016E3}"/>
              </a:ext>
            </a:extLst>
          </p:cNvPr>
          <p:cNvSpPr>
            <a:spLocks noGrp="1"/>
          </p:cNvSpPr>
          <p:nvPr>
            <p:ph type="title"/>
          </p:nvPr>
        </p:nvSpPr>
        <p:spPr/>
        <p:txBody>
          <a:bodyPr/>
          <a:lstStyle/>
          <a:p>
            <a:r>
              <a:rPr lang="en-IN" dirty="0"/>
              <a:t>Grail Data Management Process</a:t>
            </a:r>
          </a:p>
        </p:txBody>
      </p:sp>
      <p:sp>
        <p:nvSpPr>
          <p:cNvPr id="3" name="Content Placeholder 2">
            <a:extLst>
              <a:ext uri="{FF2B5EF4-FFF2-40B4-BE49-F238E27FC236}">
                <a16:creationId xmlns:a16="http://schemas.microsoft.com/office/drawing/2014/main" id="{0E5B7306-43FD-D61F-8066-60CEABF79305}"/>
              </a:ext>
            </a:extLst>
          </p:cNvPr>
          <p:cNvSpPr>
            <a:spLocks noGrp="1"/>
          </p:cNvSpPr>
          <p:nvPr>
            <p:ph idx="1"/>
          </p:nvPr>
        </p:nvSpPr>
        <p:spPr/>
        <p:txBody>
          <a:bodyPr>
            <a:normAutofit fontScale="85000" lnSpcReduction="10000"/>
          </a:bodyPr>
          <a:lstStyle/>
          <a:p>
            <a:r>
              <a:rPr lang="en-US" b="1" dirty="0"/>
              <a:t>Ingest</a:t>
            </a:r>
            <a:r>
              <a:rPr lang="en-US" dirty="0"/>
              <a:t>: Any data ingested into Dynatrace eventually ends up in Grail. Dynatrace forwards logs and business events into the Grail data </a:t>
            </a:r>
            <a:r>
              <a:rPr lang="en-US" dirty="0" err="1"/>
              <a:t>lakehouse</a:t>
            </a:r>
            <a:r>
              <a:rPr lang="en-US" dirty="0"/>
              <a:t>. The ingest endpoints receive the data and channel it as records into the processing pipeline.​</a:t>
            </a:r>
          </a:p>
          <a:p>
            <a:r>
              <a:rPr lang="en-US" b="1" dirty="0"/>
              <a:t>Process</a:t>
            </a:r>
            <a:r>
              <a:rPr lang="en-US" dirty="0"/>
              <a:t>: The processing pipeline transforms and enriches records with additional fields and determines target buckets</a:t>
            </a:r>
          </a:p>
          <a:p>
            <a:r>
              <a:rPr lang="en-US" b="1" dirty="0"/>
              <a:t>Store</a:t>
            </a:r>
            <a:r>
              <a:rPr lang="en-US" dirty="0"/>
              <a:t>: Records are stored in buckets. The retention period and the record type are set separately for each bucket. Each bucket is assigned to a DQL database table. You need to assign permissions to user groups or single users to provide them with access to buckets and tables.​</a:t>
            </a:r>
          </a:p>
          <a:p>
            <a:r>
              <a:rPr lang="en-US" b="1"/>
              <a:t>Query</a:t>
            </a:r>
            <a:r>
              <a:rPr lang="en-US"/>
              <a:t>: Dynatrace provides a single interface to query all kinds of data using Dynatrace Query Language (DQL), which offers a set of commands that you can use to query logs, events, and more. </a:t>
            </a:r>
            <a:endParaRPr lang="en-IN"/>
          </a:p>
        </p:txBody>
      </p:sp>
    </p:spTree>
    <p:extLst>
      <p:ext uri="{BB962C8B-B14F-4D97-AF65-F5344CB8AC3E}">
        <p14:creationId xmlns:p14="http://schemas.microsoft.com/office/powerpoint/2010/main" val="39369368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25</TotalTime>
  <Words>405</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Gill Sans MT</vt:lpstr>
      <vt:lpstr>Gallery</vt:lpstr>
      <vt:lpstr>grail</vt:lpstr>
      <vt:lpstr>..</vt:lpstr>
      <vt:lpstr>Key features</vt:lpstr>
      <vt:lpstr>Grail Data Management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5</cp:revision>
  <dcterms:created xsi:type="dcterms:W3CDTF">2025-04-21T17:28:46Z</dcterms:created>
  <dcterms:modified xsi:type="dcterms:W3CDTF">2025-04-21T17:54:30Z</dcterms:modified>
</cp:coreProperties>
</file>