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89935-3141-A4FD-2B69-A341C5EFE58A}"/>
              </a:ext>
            </a:extLst>
          </p:cNvPr>
          <p:cNvSpPr>
            <a:spLocks noGrp="1"/>
          </p:cNvSpPr>
          <p:nvPr>
            <p:ph type="ctrTitle"/>
          </p:nvPr>
        </p:nvSpPr>
        <p:spPr/>
        <p:txBody>
          <a:bodyPr/>
          <a:lstStyle/>
          <a:p>
            <a:r>
              <a:rPr lang="en-IN" dirty="0" err="1"/>
              <a:t>oneagent</a:t>
            </a:r>
            <a:endParaRPr lang="en-IN" dirty="0"/>
          </a:p>
        </p:txBody>
      </p:sp>
      <p:sp>
        <p:nvSpPr>
          <p:cNvPr id="3" name="Subtitle 2">
            <a:extLst>
              <a:ext uri="{FF2B5EF4-FFF2-40B4-BE49-F238E27FC236}">
                <a16:creationId xmlns:a16="http://schemas.microsoft.com/office/drawing/2014/main" id="{F73B1EF7-3A2E-6BE9-63D5-47A986B60007}"/>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1173271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6E12-B967-01C1-E541-3BCE23BF0399}"/>
              </a:ext>
            </a:extLst>
          </p:cNvPr>
          <p:cNvSpPr>
            <a:spLocks noGrp="1"/>
          </p:cNvSpPr>
          <p:nvPr>
            <p:ph type="title"/>
          </p:nvPr>
        </p:nvSpPr>
        <p:spPr/>
        <p:txBody>
          <a:bodyPr/>
          <a:lstStyle/>
          <a:p>
            <a:r>
              <a:rPr lang="en-IN" dirty="0" err="1"/>
              <a:t>defination</a:t>
            </a:r>
            <a:endParaRPr lang="en-IN" dirty="0"/>
          </a:p>
        </p:txBody>
      </p:sp>
      <p:sp>
        <p:nvSpPr>
          <p:cNvPr id="3" name="Content Placeholder 2">
            <a:extLst>
              <a:ext uri="{FF2B5EF4-FFF2-40B4-BE49-F238E27FC236}">
                <a16:creationId xmlns:a16="http://schemas.microsoft.com/office/drawing/2014/main" id="{54E2081E-841A-5CD5-946E-CB0E90E58C9A}"/>
              </a:ext>
            </a:extLst>
          </p:cNvPr>
          <p:cNvSpPr>
            <a:spLocks noGrp="1"/>
          </p:cNvSpPr>
          <p:nvPr>
            <p:ph idx="1"/>
          </p:nvPr>
        </p:nvSpPr>
        <p:spPr/>
        <p:txBody>
          <a:bodyPr/>
          <a:lstStyle/>
          <a:p>
            <a:r>
              <a:rPr lang="en-US" b="0" i="0" dirty="0">
                <a:solidFill>
                  <a:srgbClr val="000000"/>
                </a:solidFill>
                <a:effectLst/>
                <a:latin typeface="BerninaSans"/>
              </a:rPr>
              <a:t>Dynatrace </a:t>
            </a:r>
            <a:r>
              <a:rPr lang="en-US" b="0" i="0" dirty="0" err="1">
                <a:solidFill>
                  <a:srgbClr val="000000"/>
                </a:solidFill>
                <a:effectLst/>
                <a:latin typeface="BerninaSans"/>
              </a:rPr>
              <a:t>OneAgent</a:t>
            </a:r>
            <a:r>
              <a:rPr lang="en-US" b="0" i="0" dirty="0">
                <a:solidFill>
                  <a:srgbClr val="000000"/>
                </a:solidFill>
                <a:effectLst/>
                <a:latin typeface="BerninaSans"/>
              </a:rPr>
              <a:t> is essentially one binary file comprising a set of specialized services that have been configured specifically for your monitoring environment. </a:t>
            </a:r>
          </a:p>
          <a:p>
            <a:r>
              <a:rPr lang="en-US" b="0" i="0" dirty="0">
                <a:solidFill>
                  <a:srgbClr val="000000"/>
                </a:solidFill>
                <a:effectLst/>
                <a:latin typeface="BerninaSans"/>
              </a:rPr>
              <a:t>These services collect metrics on various aspects of your hosts, including hardware, operating system, and application processes.</a:t>
            </a:r>
          </a:p>
          <a:p>
            <a:r>
              <a:rPr lang="en-US" b="0" i="0" dirty="0">
                <a:solidFill>
                  <a:srgbClr val="000000"/>
                </a:solidFill>
                <a:effectLst/>
                <a:latin typeface="BerninaSans"/>
              </a:rPr>
              <a:t> The agent can also monitor specific technologies (Java, Node.js, .NET, and more) in greater detail by injecting itself into those processes and monitoring them from the inside. This provides you with code-level insight into the services that your application relies on.</a:t>
            </a:r>
            <a:endParaRPr lang="en-IN" dirty="0"/>
          </a:p>
        </p:txBody>
      </p:sp>
    </p:spTree>
    <p:extLst>
      <p:ext uri="{BB962C8B-B14F-4D97-AF65-F5344CB8AC3E}">
        <p14:creationId xmlns:p14="http://schemas.microsoft.com/office/powerpoint/2010/main" val="255516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62570-FC22-A531-2420-2CE80DACA11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FE36A9F-92B7-1BC0-173F-4E5FC61361DA}"/>
              </a:ext>
            </a:extLst>
          </p:cNvPr>
          <p:cNvSpPr>
            <a:spLocks noGrp="1"/>
          </p:cNvSpPr>
          <p:nvPr>
            <p:ph idx="1"/>
          </p:nvPr>
        </p:nvSpPr>
        <p:spPr/>
        <p:txBody>
          <a:bodyPr/>
          <a:lstStyle/>
          <a:p>
            <a:r>
              <a:rPr lang="en-US" b="0" i="0" dirty="0">
                <a:solidFill>
                  <a:srgbClr val="000000"/>
                </a:solidFill>
                <a:effectLst/>
                <a:latin typeface="BerninaSans"/>
              </a:rPr>
              <a:t>For real user monitoring, Dynatrace </a:t>
            </a:r>
            <a:r>
              <a:rPr lang="en-US" b="0" i="0" dirty="0" err="1">
                <a:solidFill>
                  <a:srgbClr val="000000"/>
                </a:solidFill>
                <a:effectLst/>
                <a:latin typeface="BerninaSans"/>
              </a:rPr>
              <a:t>OneAgent</a:t>
            </a:r>
            <a:r>
              <a:rPr lang="en-US" b="0" i="0" dirty="0">
                <a:solidFill>
                  <a:srgbClr val="000000"/>
                </a:solidFill>
                <a:effectLst/>
                <a:latin typeface="BerninaSans"/>
              </a:rPr>
              <a:t> injects a JavaScript tag into the HTML of each application page that is rendered by your web servers.</a:t>
            </a:r>
          </a:p>
          <a:p>
            <a:r>
              <a:rPr lang="en-US" b="0" i="0" dirty="0">
                <a:solidFill>
                  <a:srgbClr val="000000"/>
                </a:solidFill>
                <a:effectLst/>
                <a:latin typeface="BerninaSans"/>
              </a:rPr>
              <a:t> With these tags in place, the agent can monitor the response times and performance experienced by your customers in their mobile and desktop browsers.</a:t>
            </a:r>
            <a:endParaRPr lang="en-IN" dirty="0"/>
          </a:p>
        </p:txBody>
      </p:sp>
    </p:spTree>
    <p:extLst>
      <p:ext uri="{BB962C8B-B14F-4D97-AF65-F5344CB8AC3E}">
        <p14:creationId xmlns:p14="http://schemas.microsoft.com/office/powerpoint/2010/main" val="3562184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194C-ADBD-19EE-4ABE-8A4BB02FA633}"/>
              </a:ext>
            </a:extLst>
          </p:cNvPr>
          <p:cNvSpPr>
            <a:spLocks noGrp="1"/>
          </p:cNvSpPr>
          <p:nvPr>
            <p:ph type="title"/>
          </p:nvPr>
        </p:nvSpPr>
        <p:spPr/>
        <p:txBody>
          <a:bodyPr/>
          <a:lstStyle/>
          <a:p>
            <a:r>
              <a:rPr lang="en-IN" b="1" i="0" dirty="0">
                <a:solidFill>
                  <a:srgbClr val="000000"/>
                </a:solidFill>
                <a:effectLst/>
                <a:latin typeface="BerninaSans"/>
              </a:rPr>
              <a:t>Automated end-to-end data collection</a:t>
            </a:r>
            <a:br>
              <a:rPr lang="en-IN" b="1" i="0" dirty="0">
                <a:solidFill>
                  <a:srgbClr val="000000"/>
                </a:solidFill>
                <a:effectLst/>
                <a:latin typeface="BerninaSans"/>
              </a:rPr>
            </a:br>
            <a:endParaRPr lang="en-IN" dirty="0"/>
          </a:p>
        </p:txBody>
      </p:sp>
      <p:sp>
        <p:nvSpPr>
          <p:cNvPr id="3" name="Content Placeholder 2">
            <a:extLst>
              <a:ext uri="{FF2B5EF4-FFF2-40B4-BE49-F238E27FC236}">
                <a16:creationId xmlns:a16="http://schemas.microsoft.com/office/drawing/2014/main" id="{E241A6AD-14A8-078A-0C6B-05C4395B1408}"/>
              </a:ext>
            </a:extLst>
          </p:cNvPr>
          <p:cNvSpPr>
            <a:spLocks noGrp="1"/>
          </p:cNvSpPr>
          <p:nvPr>
            <p:ph idx="1"/>
          </p:nvPr>
        </p:nvSpPr>
        <p:spPr/>
        <p:txBody>
          <a:bodyPr>
            <a:normAutofit/>
          </a:bodyPr>
          <a:lstStyle/>
          <a:p>
            <a:pPr fontAlgn="base">
              <a:spcAft>
                <a:spcPts val="1200"/>
              </a:spcAft>
            </a:pPr>
            <a:r>
              <a:rPr lang="en-US" dirty="0">
                <a:solidFill>
                  <a:srgbClr val="000000"/>
                </a:solidFill>
                <a:latin typeface="BerninaSans"/>
              </a:rPr>
              <a:t>  </a:t>
            </a:r>
            <a:r>
              <a:rPr lang="en-US" b="0" i="0" dirty="0" err="1">
                <a:solidFill>
                  <a:srgbClr val="000000"/>
                </a:solidFill>
                <a:effectLst/>
                <a:latin typeface="BerninaSans"/>
              </a:rPr>
              <a:t>OneAgent</a:t>
            </a:r>
            <a:r>
              <a:rPr lang="en-US" b="0" i="0" dirty="0">
                <a:solidFill>
                  <a:srgbClr val="000000"/>
                </a:solidFill>
                <a:effectLst/>
                <a:latin typeface="BerninaSans"/>
              </a:rPr>
              <a:t> is the only agent on the market that can go out and collect metrics throughout every tier of your application stack automatically.</a:t>
            </a:r>
          </a:p>
          <a:p>
            <a:pPr fontAlgn="base">
              <a:spcAft>
                <a:spcPts val="1200"/>
              </a:spcAft>
            </a:pPr>
            <a:r>
              <a:rPr lang="en-US" dirty="0">
                <a:solidFill>
                  <a:srgbClr val="000000"/>
                </a:solidFill>
                <a:latin typeface="BerninaSans"/>
              </a:rPr>
              <a:t> </a:t>
            </a:r>
            <a:r>
              <a:rPr lang="en-US" b="0" i="0" dirty="0">
                <a:solidFill>
                  <a:srgbClr val="000000"/>
                </a:solidFill>
                <a:effectLst/>
                <a:latin typeface="BerninaSans"/>
              </a:rPr>
              <a:t> In under 5 minutes, you get all the (operational and business) performance metrics you need from front end to back end and everything in between—cloud instances, hosts, network health, processes, and services. </a:t>
            </a:r>
          </a:p>
          <a:p>
            <a:pPr fontAlgn="base">
              <a:spcAft>
                <a:spcPts val="1200"/>
              </a:spcAft>
            </a:pPr>
            <a:r>
              <a:rPr lang="en-US" b="0" i="0" dirty="0">
                <a:solidFill>
                  <a:srgbClr val="000000"/>
                </a:solidFill>
                <a:effectLst/>
                <a:latin typeface="BerninaSans"/>
              </a:rPr>
              <a:t>If you're running it, </a:t>
            </a:r>
            <a:r>
              <a:rPr lang="en-US" b="0" i="0" dirty="0" err="1">
                <a:solidFill>
                  <a:srgbClr val="000000"/>
                </a:solidFill>
                <a:effectLst/>
                <a:latin typeface="BerninaSans"/>
              </a:rPr>
              <a:t>OneAgent</a:t>
            </a:r>
            <a:r>
              <a:rPr lang="en-US" b="0" i="0" dirty="0">
                <a:solidFill>
                  <a:srgbClr val="000000"/>
                </a:solidFill>
                <a:effectLst/>
                <a:latin typeface="BerninaSans"/>
              </a:rPr>
              <a:t> is capturing data about it.</a:t>
            </a:r>
          </a:p>
          <a:p>
            <a:endParaRPr lang="en-IN" dirty="0"/>
          </a:p>
        </p:txBody>
      </p:sp>
    </p:spTree>
    <p:extLst>
      <p:ext uri="{BB962C8B-B14F-4D97-AF65-F5344CB8AC3E}">
        <p14:creationId xmlns:p14="http://schemas.microsoft.com/office/powerpoint/2010/main" val="1294056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4BDA8-8E6D-6E99-1DB0-DBCB9E6F3A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88B055-A78A-9B50-9288-D93BE7BF212C}"/>
              </a:ext>
            </a:extLst>
          </p:cNvPr>
          <p:cNvSpPr>
            <a:spLocks noGrp="1"/>
          </p:cNvSpPr>
          <p:nvPr>
            <p:ph idx="1"/>
          </p:nvPr>
        </p:nvSpPr>
        <p:spPr/>
        <p:txBody>
          <a:bodyPr/>
          <a:lstStyle/>
          <a:p>
            <a:pPr algn="l" fontAlgn="base">
              <a:spcBef>
                <a:spcPts val="1200"/>
              </a:spcBef>
              <a:spcAft>
                <a:spcPts val="1200"/>
              </a:spcAft>
              <a:buFont typeface="Arial" panose="020B0604020202020204" pitchFamily="34" charset="0"/>
              <a:buChar char="•"/>
            </a:pPr>
            <a:r>
              <a:rPr lang="en-US" b="0" i="0" dirty="0">
                <a:solidFill>
                  <a:srgbClr val="000000"/>
                </a:solidFill>
                <a:effectLst/>
                <a:latin typeface="BerninaSans"/>
              </a:rPr>
              <a:t>Only Dynatrace shows you process-specific network metrics.</a:t>
            </a:r>
          </a:p>
          <a:p>
            <a:pPr algn="l" fontAlgn="base">
              <a:spcBef>
                <a:spcPts val="1200"/>
              </a:spcBef>
              <a:spcAft>
                <a:spcPts val="1200"/>
              </a:spcAft>
              <a:buFont typeface="Arial" panose="020B0604020202020204" pitchFamily="34" charset="0"/>
              <a:buChar char="•"/>
            </a:pPr>
            <a:r>
              <a:rPr lang="en-US" b="0" i="0" dirty="0">
                <a:solidFill>
                  <a:srgbClr val="000000"/>
                </a:solidFill>
                <a:effectLst/>
                <a:latin typeface="BerninaSans"/>
              </a:rPr>
              <a:t>Other agents cannot collect information on all application levels automatically.</a:t>
            </a:r>
          </a:p>
          <a:p>
            <a:pPr algn="l" fontAlgn="base">
              <a:spcBef>
                <a:spcPts val="1200"/>
              </a:spcBef>
              <a:spcAft>
                <a:spcPts val="1200"/>
              </a:spcAft>
              <a:buFont typeface="Arial" panose="020B0604020202020204" pitchFamily="34" charset="0"/>
              <a:buChar char="•"/>
            </a:pPr>
            <a:r>
              <a:rPr lang="en-US" b="0" i="0" dirty="0">
                <a:solidFill>
                  <a:srgbClr val="000000"/>
                </a:solidFill>
                <a:effectLst/>
                <a:latin typeface="BerninaSans"/>
              </a:rPr>
              <a:t>Only Dynatrace captures performance metrics on applications running inside containers without needing to install an agent on every container.</a:t>
            </a:r>
          </a:p>
          <a:p>
            <a:endParaRPr lang="en-IN" dirty="0"/>
          </a:p>
        </p:txBody>
      </p:sp>
    </p:spTree>
    <p:extLst>
      <p:ext uri="{BB962C8B-B14F-4D97-AF65-F5344CB8AC3E}">
        <p14:creationId xmlns:p14="http://schemas.microsoft.com/office/powerpoint/2010/main" val="2958318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16F3-9EF4-4D63-4A6D-06149FACA604}"/>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418CC26B-0251-F3FA-2529-197AA83A7FED}"/>
              </a:ext>
            </a:extLst>
          </p:cNvPr>
          <p:cNvSpPr>
            <a:spLocks noGrp="1"/>
          </p:cNvSpPr>
          <p:nvPr>
            <p:ph idx="1"/>
          </p:nvPr>
        </p:nvSpPr>
        <p:spPr/>
        <p:txBody>
          <a:bodyPr/>
          <a:lstStyle/>
          <a:p>
            <a:r>
              <a:rPr lang="en-IN"/>
              <a:t>setup</a:t>
            </a:r>
          </a:p>
        </p:txBody>
      </p:sp>
    </p:spTree>
    <p:extLst>
      <p:ext uri="{BB962C8B-B14F-4D97-AF65-F5344CB8AC3E}">
        <p14:creationId xmlns:p14="http://schemas.microsoft.com/office/powerpoint/2010/main" val="28458772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TotalTime>
  <Words>279</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BerninaSans</vt:lpstr>
      <vt:lpstr>Gill Sans MT</vt:lpstr>
      <vt:lpstr>Gallery</vt:lpstr>
      <vt:lpstr>oneagent</vt:lpstr>
      <vt:lpstr>defination</vt:lpstr>
      <vt:lpstr>..</vt:lpstr>
      <vt:lpstr>Automated end-to-end data collection </vt:lpstr>
      <vt:lpstr>PowerPoint Presentation</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3</cp:revision>
  <dcterms:created xsi:type="dcterms:W3CDTF">2025-04-21T15:15:45Z</dcterms:created>
  <dcterms:modified xsi:type="dcterms:W3CDTF">2025-04-21T15:17:58Z</dcterms:modified>
</cp:coreProperties>
</file>