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A1FF-4AEA-9C29-5D85-DE2EA25185EC}"/>
              </a:ext>
            </a:extLst>
          </p:cNvPr>
          <p:cNvSpPr>
            <a:spLocks noGrp="1"/>
          </p:cNvSpPr>
          <p:nvPr>
            <p:ph type="ctrTitle"/>
          </p:nvPr>
        </p:nvSpPr>
        <p:spPr/>
        <p:txBody>
          <a:bodyPr/>
          <a:lstStyle/>
          <a:p>
            <a:r>
              <a:rPr lang="en-IN" dirty="0" err="1"/>
              <a:t>purepath</a:t>
            </a:r>
            <a:endParaRPr lang="en-IN" dirty="0"/>
          </a:p>
        </p:txBody>
      </p:sp>
      <p:sp>
        <p:nvSpPr>
          <p:cNvPr id="3" name="Subtitle 2">
            <a:extLst>
              <a:ext uri="{FF2B5EF4-FFF2-40B4-BE49-F238E27FC236}">
                <a16:creationId xmlns:a16="http://schemas.microsoft.com/office/drawing/2014/main" id="{308593AA-6A38-117A-3581-2901D5E3E0A6}"/>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1612038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AF411-C8C0-F284-52C0-07B493D1DD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C0EF96-97D5-E8F7-2E4E-F42E6B6D8C8B}"/>
              </a:ext>
            </a:extLst>
          </p:cNvPr>
          <p:cNvSpPr>
            <a:spLocks noGrp="1"/>
          </p:cNvSpPr>
          <p:nvPr>
            <p:ph idx="1"/>
          </p:nvPr>
        </p:nvSpPr>
        <p:spPr/>
        <p:txBody>
          <a:bodyPr>
            <a:normAutofit/>
          </a:bodyPr>
          <a:lstStyle/>
          <a:p>
            <a:pPr>
              <a:buNone/>
            </a:pPr>
            <a:r>
              <a:rPr lang="en-IN" dirty="0" err="1"/>
              <a:t>Smartscape</a:t>
            </a:r>
            <a:r>
              <a:rPr lang="en-IN" dirty="0"/>
              <a:t> organizes your environment into five distinct tiers:​</a:t>
            </a:r>
          </a:p>
          <a:p>
            <a:pPr>
              <a:buFont typeface="+mj-lt"/>
              <a:buAutoNum type="arabicPeriod"/>
            </a:pPr>
            <a:r>
              <a:rPr lang="en-IN" b="1" dirty="0"/>
              <a:t>Applications</a:t>
            </a:r>
            <a:r>
              <a:rPr lang="en-IN" dirty="0"/>
              <a:t>: User-facing applications, including web and mobile apps.</a:t>
            </a:r>
          </a:p>
          <a:p>
            <a:pPr>
              <a:buFont typeface="+mj-lt"/>
              <a:buAutoNum type="arabicPeriod"/>
            </a:pPr>
            <a:r>
              <a:rPr lang="en-IN" b="1" dirty="0"/>
              <a:t>Services</a:t>
            </a:r>
            <a:r>
              <a:rPr lang="en-IN" dirty="0"/>
              <a:t>: Backend services that handle business logic and data processing.</a:t>
            </a:r>
          </a:p>
          <a:p>
            <a:pPr>
              <a:buFont typeface="+mj-lt"/>
              <a:buAutoNum type="arabicPeriod"/>
            </a:pPr>
            <a:r>
              <a:rPr lang="en-IN" b="1" dirty="0"/>
              <a:t>Processes</a:t>
            </a:r>
            <a:r>
              <a:rPr lang="en-IN" dirty="0"/>
              <a:t>: Running instances of applications or services.</a:t>
            </a:r>
          </a:p>
          <a:p>
            <a:pPr>
              <a:buFont typeface="+mj-lt"/>
              <a:buAutoNum type="arabicPeriod"/>
            </a:pPr>
            <a:r>
              <a:rPr lang="en-IN" b="1" dirty="0"/>
              <a:t>Hosts</a:t>
            </a:r>
            <a:r>
              <a:rPr lang="en-IN" dirty="0"/>
              <a:t>: Physical or virtual machines where processes run.</a:t>
            </a:r>
          </a:p>
          <a:p>
            <a:pPr>
              <a:buFont typeface="+mj-lt"/>
              <a:buAutoNum type="arabicPeriod"/>
            </a:pPr>
            <a:r>
              <a:rPr lang="en-IN" b="1" dirty="0"/>
              <a:t>Data </a:t>
            </a:r>
            <a:r>
              <a:rPr lang="en-IN" b="1" dirty="0" err="1"/>
              <a:t>Centers</a:t>
            </a:r>
            <a:r>
              <a:rPr lang="en-IN" dirty="0"/>
              <a:t>: Logical groupings of hosts, often representing physical locations or cloud regions.</a:t>
            </a:r>
          </a:p>
          <a:p>
            <a:endParaRPr lang="en-IN" dirty="0"/>
          </a:p>
        </p:txBody>
      </p:sp>
    </p:spTree>
    <p:extLst>
      <p:ext uri="{BB962C8B-B14F-4D97-AF65-F5344CB8AC3E}">
        <p14:creationId xmlns:p14="http://schemas.microsoft.com/office/powerpoint/2010/main" val="242638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EFDB-4F07-A3B2-1F58-407B917A2FC6}"/>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D0DF450C-4B5A-9864-9523-DE6936460D1D}"/>
              </a:ext>
            </a:extLst>
          </p:cNvPr>
          <p:cNvPicPr>
            <a:picLocks noGrp="1" noChangeAspect="1"/>
          </p:cNvPicPr>
          <p:nvPr>
            <p:ph idx="1"/>
          </p:nvPr>
        </p:nvPicPr>
        <p:blipFill>
          <a:blip r:embed="rId2"/>
          <a:stretch>
            <a:fillRect/>
          </a:stretch>
        </p:blipFill>
        <p:spPr>
          <a:xfrm>
            <a:off x="1709057" y="2016125"/>
            <a:ext cx="7061081" cy="3449638"/>
          </a:xfrm>
        </p:spPr>
      </p:pic>
    </p:spTree>
    <p:extLst>
      <p:ext uri="{BB962C8B-B14F-4D97-AF65-F5344CB8AC3E}">
        <p14:creationId xmlns:p14="http://schemas.microsoft.com/office/powerpoint/2010/main" val="453202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9835-0C7F-E242-C1DC-5715E1AA079B}"/>
              </a:ext>
            </a:extLst>
          </p:cNvPr>
          <p:cNvSpPr>
            <a:spLocks noGrp="1"/>
          </p:cNvSpPr>
          <p:nvPr>
            <p:ph type="title"/>
          </p:nvPr>
        </p:nvSpPr>
        <p:spPr/>
        <p:txBody>
          <a:bodyPr/>
          <a:lstStyle/>
          <a:p>
            <a:r>
              <a:rPr lang="en-IN" dirty="0"/>
              <a:t>Services</a:t>
            </a:r>
          </a:p>
        </p:txBody>
      </p:sp>
      <p:sp>
        <p:nvSpPr>
          <p:cNvPr id="3" name="Content Placeholder 2">
            <a:extLst>
              <a:ext uri="{FF2B5EF4-FFF2-40B4-BE49-F238E27FC236}">
                <a16:creationId xmlns:a16="http://schemas.microsoft.com/office/drawing/2014/main" id="{9F8C9F6D-C71C-C581-E456-CEA9478B138F}"/>
              </a:ext>
            </a:extLst>
          </p:cNvPr>
          <p:cNvSpPr>
            <a:spLocks noGrp="1"/>
          </p:cNvSpPr>
          <p:nvPr>
            <p:ph idx="1"/>
          </p:nvPr>
        </p:nvSpPr>
        <p:spPr/>
        <p:txBody>
          <a:bodyPr/>
          <a:lstStyle/>
          <a:p>
            <a:r>
              <a:rPr lang="en-US" b="0" i="0" dirty="0">
                <a:solidFill>
                  <a:srgbClr val="2B2A58"/>
                </a:solidFill>
                <a:effectLst/>
                <a:latin typeface="DynatraceFlow"/>
              </a:rPr>
              <a:t>The Services tab displays the topology of all the services that are running in your environment.</a:t>
            </a:r>
            <a:endParaRPr lang="en-IN" dirty="0"/>
          </a:p>
        </p:txBody>
      </p:sp>
      <p:pic>
        <p:nvPicPr>
          <p:cNvPr id="5" name="Picture 4">
            <a:extLst>
              <a:ext uri="{FF2B5EF4-FFF2-40B4-BE49-F238E27FC236}">
                <a16:creationId xmlns:a16="http://schemas.microsoft.com/office/drawing/2014/main" id="{4271BB7F-92A2-5C2E-DED0-DDE32D4FB0D7}"/>
              </a:ext>
            </a:extLst>
          </p:cNvPr>
          <p:cNvPicPr>
            <a:picLocks noChangeAspect="1"/>
          </p:cNvPicPr>
          <p:nvPr/>
        </p:nvPicPr>
        <p:blipFill>
          <a:blip r:embed="rId2"/>
          <a:stretch>
            <a:fillRect/>
          </a:stretch>
        </p:blipFill>
        <p:spPr>
          <a:xfrm>
            <a:off x="1749201" y="2939142"/>
            <a:ext cx="8693597" cy="3019541"/>
          </a:xfrm>
          <a:prstGeom prst="rect">
            <a:avLst/>
          </a:prstGeom>
        </p:spPr>
      </p:pic>
    </p:spTree>
    <p:extLst>
      <p:ext uri="{BB962C8B-B14F-4D97-AF65-F5344CB8AC3E}">
        <p14:creationId xmlns:p14="http://schemas.microsoft.com/office/powerpoint/2010/main" val="306488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62C6-DF68-A361-9AE3-AD64D309273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683D60C-E166-8706-548D-E3F0C3241D09}"/>
              </a:ext>
            </a:extLst>
          </p:cNvPr>
          <p:cNvSpPr>
            <a:spLocks noGrp="1"/>
          </p:cNvSpPr>
          <p:nvPr>
            <p:ph idx="1"/>
          </p:nvPr>
        </p:nvSpPr>
        <p:spPr/>
        <p:txBody>
          <a:bodyPr>
            <a:normAutofit/>
          </a:bodyPr>
          <a:lstStyle/>
          <a:p>
            <a:r>
              <a:rPr lang="en-US" dirty="0"/>
              <a:t>Optimize Architecture: Understand dependencies to make informed decisions about service architecture and infrastructure improvements.</a:t>
            </a:r>
          </a:p>
          <a:p>
            <a:r>
              <a:rPr lang="en-US" dirty="0"/>
              <a:t>Identify Issues: Quickly pinpoint problems, such as third-party service failures, and assess their impact on your applications.</a:t>
            </a:r>
          </a:p>
          <a:p>
            <a:r>
              <a:rPr lang="en-US" dirty="0"/>
              <a:t>Enhance Performance: Analyze cross-tier and same-tier interdependencies to fine-tune performance.</a:t>
            </a:r>
            <a:endParaRPr lang="en-IN" dirty="0"/>
          </a:p>
        </p:txBody>
      </p:sp>
    </p:spTree>
    <p:extLst>
      <p:ext uri="{BB962C8B-B14F-4D97-AF65-F5344CB8AC3E}">
        <p14:creationId xmlns:p14="http://schemas.microsoft.com/office/powerpoint/2010/main" val="339002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4DE1-C2B0-DB7F-006C-DAB5F11B7ACF}"/>
              </a:ext>
            </a:extLst>
          </p:cNvPr>
          <p:cNvSpPr>
            <a:spLocks noGrp="1"/>
          </p:cNvSpPr>
          <p:nvPr>
            <p:ph type="title"/>
          </p:nvPr>
        </p:nvSpPr>
        <p:spPr/>
        <p:txBody>
          <a:bodyPr/>
          <a:lstStyle/>
          <a:p>
            <a:r>
              <a:rPr lang="en-IN" dirty="0"/>
              <a:t>Davis ai</a:t>
            </a:r>
          </a:p>
        </p:txBody>
      </p:sp>
      <p:pic>
        <p:nvPicPr>
          <p:cNvPr id="5" name="Content Placeholder 4">
            <a:extLst>
              <a:ext uri="{FF2B5EF4-FFF2-40B4-BE49-F238E27FC236}">
                <a16:creationId xmlns:a16="http://schemas.microsoft.com/office/drawing/2014/main" id="{B897950F-84D4-1A21-87C1-1FC9493BC4DF}"/>
              </a:ext>
            </a:extLst>
          </p:cNvPr>
          <p:cNvPicPr>
            <a:picLocks noGrp="1" noChangeAspect="1"/>
          </p:cNvPicPr>
          <p:nvPr>
            <p:ph idx="1"/>
          </p:nvPr>
        </p:nvPicPr>
        <p:blipFill>
          <a:blip r:embed="rId2"/>
          <a:stretch>
            <a:fillRect/>
          </a:stretch>
        </p:blipFill>
        <p:spPr>
          <a:xfrm>
            <a:off x="2146675" y="2016125"/>
            <a:ext cx="8212974" cy="3449638"/>
          </a:xfrm>
        </p:spPr>
      </p:pic>
    </p:spTree>
    <p:extLst>
      <p:ext uri="{BB962C8B-B14F-4D97-AF65-F5344CB8AC3E}">
        <p14:creationId xmlns:p14="http://schemas.microsoft.com/office/powerpoint/2010/main" val="2427182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7F8E-63AB-B133-49D1-2D0ECFF78350}"/>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7AB71E4-E321-B455-2E1E-D14AC3B51EC7}"/>
              </a:ext>
            </a:extLst>
          </p:cNvPr>
          <p:cNvSpPr>
            <a:spLocks noGrp="1"/>
          </p:cNvSpPr>
          <p:nvPr>
            <p:ph idx="1"/>
          </p:nvPr>
        </p:nvSpPr>
        <p:spPr/>
        <p:txBody>
          <a:bodyPr/>
          <a:lstStyle/>
          <a:p>
            <a:r>
              <a:rPr lang="en-US" dirty="0"/>
              <a:t>Davis's predictive AI continuously forecasts and detects anomalies across multidimensional baselines, application traffic, and service loads. </a:t>
            </a:r>
          </a:p>
          <a:p>
            <a:r>
              <a:rPr lang="en-US" dirty="0"/>
              <a:t>It is aware of seasonality and patterns, enabling proactive identification of potential issues before they impact operations</a:t>
            </a:r>
          </a:p>
          <a:p>
            <a:r>
              <a:rPr lang="en-US" dirty="0"/>
              <a:t>Causal AI analyzes observability and security data within the context of topology information. It groups anomalies, pinpoints root causes, and prioritizes issues based on business impact, facilitating efficient problem resolution</a:t>
            </a:r>
            <a:endParaRPr lang="en-IN" dirty="0"/>
          </a:p>
        </p:txBody>
      </p:sp>
    </p:spTree>
    <p:extLst>
      <p:ext uri="{BB962C8B-B14F-4D97-AF65-F5344CB8AC3E}">
        <p14:creationId xmlns:p14="http://schemas.microsoft.com/office/powerpoint/2010/main" val="1862799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3BB0-DC6A-025C-7C00-123BF2C5AD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725358-41EF-131B-C420-64DA9927522F}"/>
              </a:ext>
            </a:extLst>
          </p:cNvPr>
          <p:cNvSpPr>
            <a:spLocks noGrp="1"/>
          </p:cNvSpPr>
          <p:nvPr>
            <p:ph idx="1"/>
          </p:nvPr>
        </p:nvSpPr>
        <p:spPr/>
        <p:txBody>
          <a:bodyPr/>
          <a:lstStyle/>
          <a:p>
            <a:pPr>
              <a:buNone/>
            </a:pPr>
            <a:r>
              <a:rPr lang="en-IN" b="1" dirty="0"/>
              <a:t>Generative AI: Davis CoPilot™</a:t>
            </a:r>
          </a:p>
          <a:p>
            <a:r>
              <a:rPr lang="en-IN" dirty="0"/>
              <a:t>Davis CoPilot™, the generative AI component, leverages insights from predictive and causal AI to create queries, dashboards, and workflows. It translates natural language prompts into actionable items, simplifying analytics and providing automation recommendation</a:t>
            </a:r>
          </a:p>
          <a:p>
            <a:endParaRPr lang="en-IN" dirty="0"/>
          </a:p>
        </p:txBody>
      </p:sp>
    </p:spTree>
    <p:extLst>
      <p:ext uri="{BB962C8B-B14F-4D97-AF65-F5344CB8AC3E}">
        <p14:creationId xmlns:p14="http://schemas.microsoft.com/office/powerpoint/2010/main" val="3044283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C122-A790-62D7-3962-49DB616888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482EED-F671-B2C9-9A99-EC6AB5E704F0}"/>
              </a:ext>
            </a:extLst>
          </p:cNvPr>
          <p:cNvSpPr>
            <a:spLocks noGrp="1"/>
          </p:cNvSpPr>
          <p:nvPr>
            <p:ph idx="1"/>
          </p:nvPr>
        </p:nvSpPr>
        <p:spPr/>
        <p:txBody>
          <a:bodyPr/>
          <a:lstStyle/>
          <a:p>
            <a:pPr>
              <a:buNone/>
            </a:pPr>
            <a:r>
              <a:rPr lang="en-US" b="1" dirty="0"/>
              <a:t>Core Capabilities</a:t>
            </a:r>
          </a:p>
          <a:p>
            <a:pPr>
              <a:buFont typeface="Arial" panose="020B0604020202020204" pitchFamily="34" charset="0"/>
              <a:buChar char="•"/>
            </a:pPr>
            <a:r>
              <a:rPr lang="en-US" b="1" dirty="0"/>
              <a:t>Automatic Root-Cause Analysis</a:t>
            </a:r>
            <a:r>
              <a:rPr lang="en-US" dirty="0"/>
              <a:t>: Davis detects and analyzes root causes of problems using topology, transaction, and code-level information.</a:t>
            </a:r>
          </a:p>
          <a:p>
            <a:r>
              <a:rPr lang="en-US" b="1" dirty="0"/>
              <a:t>Natural Language Queries</a:t>
            </a:r>
            <a:r>
              <a:rPr lang="en-US" dirty="0"/>
              <a:t>: Utilizing the Dynatrace Query Language (DQL), Davis CoPilot allows users to explore data and discover patterns through natural language inputs.</a:t>
            </a:r>
            <a:endParaRPr lang="en-IN" dirty="0"/>
          </a:p>
        </p:txBody>
      </p:sp>
    </p:spTree>
    <p:extLst>
      <p:ext uri="{BB962C8B-B14F-4D97-AF65-F5344CB8AC3E}">
        <p14:creationId xmlns:p14="http://schemas.microsoft.com/office/powerpoint/2010/main" val="1663722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AA16F-2FF0-3637-BF53-6811916AAD3B}"/>
              </a:ext>
            </a:extLst>
          </p:cNvPr>
          <p:cNvSpPr>
            <a:spLocks noGrp="1"/>
          </p:cNvSpPr>
          <p:nvPr>
            <p:ph type="title"/>
          </p:nvPr>
        </p:nvSpPr>
        <p:spPr/>
        <p:txBody>
          <a:bodyPr/>
          <a:lstStyle/>
          <a:p>
            <a:r>
              <a:rPr lang="en-IN"/>
              <a:t>Playground Labs</a:t>
            </a:r>
          </a:p>
        </p:txBody>
      </p:sp>
      <p:sp>
        <p:nvSpPr>
          <p:cNvPr id="3" name="Content Placeholder 2">
            <a:extLst>
              <a:ext uri="{FF2B5EF4-FFF2-40B4-BE49-F238E27FC236}">
                <a16:creationId xmlns:a16="http://schemas.microsoft.com/office/drawing/2014/main" id="{FCAD975C-23E4-E108-4111-8CFF029B292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981578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85C7-5D21-6E71-B7F7-A0C665E89177}"/>
              </a:ext>
            </a:extLst>
          </p:cNvPr>
          <p:cNvSpPr>
            <a:spLocks noGrp="1"/>
          </p:cNvSpPr>
          <p:nvPr>
            <p:ph type="title"/>
          </p:nvPr>
        </p:nvSpPr>
        <p:spPr/>
        <p:txBody>
          <a:bodyPr/>
          <a:lstStyle/>
          <a:p>
            <a:r>
              <a:rPr lang="en-IN" dirty="0"/>
              <a:t>Definition</a:t>
            </a:r>
          </a:p>
        </p:txBody>
      </p:sp>
      <p:sp>
        <p:nvSpPr>
          <p:cNvPr id="3" name="Content Placeholder 2">
            <a:extLst>
              <a:ext uri="{FF2B5EF4-FFF2-40B4-BE49-F238E27FC236}">
                <a16:creationId xmlns:a16="http://schemas.microsoft.com/office/drawing/2014/main" id="{9138499D-5E6C-4503-B75F-8E4CF6E42210}"/>
              </a:ext>
            </a:extLst>
          </p:cNvPr>
          <p:cNvSpPr>
            <a:spLocks noGrp="1"/>
          </p:cNvSpPr>
          <p:nvPr>
            <p:ph idx="1"/>
          </p:nvPr>
        </p:nvSpPr>
        <p:spPr/>
        <p:txBody>
          <a:bodyPr/>
          <a:lstStyle/>
          <a:p>
            <a:r>
              <a:rPr lang="en-US" b="0" i="0" dirty="0" err="1">
                <a:solidFill>
                  <a:srgbClr val="000000"/>
                </a:solidFill>
                <a:effectLst/>
                <a:latin typeface="BerninaSans"/>
              </a:rPr>
              <a:t>PurePath</a:t>
            </a:r>
            <a:r>
              <a:rPr lang="en-US" b="0" i="0" dirty="0">
                <a:solidFill>
                  <a:srgbClr val="000000"/>
                </a:solidFill>
                <a:effectLst/>
                <a:latin typeface="BerninaSans"/>
              </a:rPr>
              <a:t>® is Dynatrace’s patented distributed tracing and code-level analysis technology. It automatically integrates high-fidelity distributed tracing with user experience data, data from open-source technologies, and code-level, including </a:t>
            </a:r>
            <a:r>
              <a:rPr lang="en-US" b="0" i="0" dirty="0" err="1">
                <a:solidFill>
                  <a:srgbClr val="000000"/>
                </a:solidFill>
                <a:effectLst/>
                <a:latin typeface="BerninaSans"/>
              </a:rPr>
              <a:t>OpenTelemetry</a:t>
            </a:r>
            <a:r>
              <a:rPr lang="en-US" b="0" i="0" dirty="0">
                <a:solidFill>
                  <a:srgbClr val="000000"/>
                </a:solidFill>
                <a:effectLst/>
                <a:latin typeface="BerninaSans"/>
              </a:rPr>
              <a:t>, and code-level analytics.</a:t>
            </a:r>
          </a:p>
          <a:p>
            <a:r>
              <a:rPr lang="en-US" b="1" dirty="0" err="1"/>
              <a:t>PurePath</a:t>
            </a:r>
            <a:r>
              <a:rPr lang="en-US" b="1" dirty="0"/>
              <a:t>®</a:t>
            </a:r>
            <a:r>
              <a:rPr lang="en-US" dirty="0"/>
              <a:t> is Dynatrace’s special technology that helps you </a:t>
            </a:r>
            <a:r>
              <a:rPr lang="en-US" b="1" dirty="0"/>
              <a:t>trace what’s happening inside your application</a:t>
            </a:r>
            <a:r>
              <a:rPr lang="en-US" dirty="0"/>
              <a:t>, from the </a:t>
            </a:r>
            <a:r>
              <a:rPr lang="en-US" b="1" dirty="0"/>
              <a:t>user click</a:t>
            </a:r>
            <a:r>
              <a:rPr lang="en-US" dirty="0"/>
              <a:t> all the way to the </a:t>
            </a:r>
            <a:r>
              <a:rPr lang="en-US" b="1" dirty="0"/>
              <a:t>backend systems</a:t>
            </a:r>
            <a:r>
              <a:rPr lang="en-US" dirty="0"/>
              <a:t>.</a:t>
            </a:r>
            <a:endParaRPr lang="en-IN" dirty="0"/>
          </a:p>
        </p:txBody>
      </p:sp>
    </p:spTree>
    <p:extLst>
      <p:ext uri="{BB962C8B-B14F-4D97-AF65-F5344CB8AC3E}">
        <p14:creationId xmlns:p14="http://schemas.microsoft.com/office/powerpoint/2010/main" val="2536091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FA01-E012-E683-A904-DA5376D4D121}"/>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3D3DB57-836D-A578-8251-4EE1559DC586}"/>
              </a:ext>
            </a:extLst>
          </p:cNvPr>
          <p:cNvSpPr>
            <a:spLocks noGrp="1"/>
          </p:cNvSpPr>
          <p:nvPr>
            <p:ph idx="1"/>
          </p:nvPr>
        </p:nvSpPr>
        <p:spPr/>
        <p:txBody>
          <a:bodyPr>
            <a:normAutofit lnSpcReduction="10000"/>
          </a:bodyPr>
          <a:lstStyle/>
          <a:p>
            <a:pPr>
              <a:buNone/>
            </a:pPr>
            <a:r>
              <a:rPr lang="en-US" dirty="0"/>
              <a:t>Imagine you click a button on a website — </a:t>
            </a:r>
            <a:r>
              <a:rPr lang="en-US" dirty="0" err="1"/>
              <a:t>PurePath</a:t>
            </a:r>
            <a:r>
              <a:rPr lang="en-US" dirty="0"/>
              <a:t> follows that click step-by-step as it goes through:</a:t>
            </a:r>
          </a:p>
          <a:p>
            <a:pPr>
              <a:buFont typeface="Arial" panose="020B0604020202020204" pitchFamily="34" charset="0"/>
              <a:buChar char="•"/>
            </a:pPr>
            <a:r>
              <a:rPr lang="en-US" dirty="0"/>
              <a:t>The website code</a:t>
            </a:r>
          </a:p>
          <a:p>
            <a:pPr>
              <a:buFont typeface="Arial" panose="020B0604020202020204" pitchFamily="34" charset="0"/>
              <a:buChar char="•"/>
            </a:pPr>
            <a:r>
              <a:rPr lang="en-US" dirty="0"/>
              <a:t>The application servers (like Java, Node.js, .NET)</a:t>
            </a:r>
          </a:p>
          <a:p>
            <a:pPr>
              <a:buFont typeface="Arial" panose="020B0604020202020204" pitchFamily="34" charset="0"/>
              <a:buChar char="•"/>
            </a:pPr>
            <a:r>
              <a:rPr lang="en-US" dirty="0"/>
              <a:t>The database</a:t>
            </a:r>
          </a:p>
          <a:p>
            <a:pPr>
              <a:buFont typeface="Arial" panose="020B0604020202020204" pitchFamily="34" charset="0"/>
              <a:buChar char="•"/>
            </a:pPr>
            <a:r>
              <a:rPr lang="en-US" dirty="0"/>
              <a:t>Other services or APIs</a:t>
            </a:r>
          </a:p>
          <a:p>
            <a:r>
              <a:rPr lang="en-US" dirty="0"/>
              <a:t>This helps you </a:t>
            </a:r>
            <a:r>
              <a:rPr lang="en-US" b="1" dirty="0"/>
              <a:t>see exactly what happens</a:t>
            </a:r>
            <a:r>
              <a:rPr lang="en-US" dirty="0"/>
              <a:t>, where things are </a:t>
            </a:r>
            <a:r>
              <a:rPr lang="en-US" b="1" dirty="0"/>
              <a:t>slow</a:t>
            </a:r>
            <a:r>
              <a:rPr lang="en-US" dirty="0"/>
              <a:t>, or where </a:t>
            </a:r>
            <a:r>
              <a:rPr lang="en-US" b="1" dirty="0"/>
              <a:t>errors</a:t>
            </a:r>
            <a:r>
              <a:rPr lang="en-US" dirty="0"/>
              <a:t> occur.</a:t>
            </a:r>
          </a:p>
          <a:p>
            <a:endParaRPr lang="en-IN" dirty="0"/>
          </a:p>
        </p:txBody>
      </p:sp>
    </p:spTree>
    <p:extLst>
      <p:ext uri="{BB962C8B-B14F-4D97-AF65-F5344CB8AC3E}">
        <p14:creationId xmlns:p14="http://schemas.microsoft.com/office/powerpoint/2010/main" val="126400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3D721-08A9-3C43-166F-85CE137A94F4}"/>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CC91CE4-7025-AE0B-A0D3-C7918B9C9676}"/>
              </a:ext>
            </a:extLst>
          </p:cNvPr>
          <p:cNvSpPr>
            <a:spLocks noGrp="1"/>
          </p:cNvSpPr>
          <p:nvPr>
            <p:ph idx="1"/>
          </p:nvPr>
        </p:nvSpPr>
        <p:spPr/>
        <p:txBody>
          <a:bodyPr/>
          <a:lstStyle/>
          <a:p>
            <a:pPr>
              <a:buNone/>
            </a:pPr>
            <a:r>
              <a:rPr lang="en-US" b="1" dirty="0"/>
              <a:t>What makes it powerful?</a:t>
            </a:r>
          </a:p>
          <a:p>
            <a:pPr>
              <a:buFont typeface="Arial" panose="020B0604020202020204" pitchFamily="34" charset="0"/>
              <a:buChar char="•"/>
            </a:pPr>
            <a:r>
              <a:rPr lang="en-US" b="1" dirty="0"/>
              <a:t>Automatic</a:t>
            </a:r>
            <a:r>
              <a:rPr lang="en-US" dirty="0"/>
              <a:t>: No need to add custom code — Dynatrace does it for you.</a:t>
            </a:r>
          </a:p>
          <a:p>
            <a:pPr>
              <a:buFont typeface="Arial" panose="020B0604020202020204" pitchFamily="34" charset="0"/>
              <a:buChar char="•"/>
            </a:pPr>
            <a:r>
              <a:rPr lang="en-US" b="1" dirty="0"/>
              <a:t>Detailed</a:t>
            </a:r>
            <a:r>
              <a:rPr lang="en-US" dirty="0"/>
              <a:t>: Tracks every request and code execution path.</a:t>
            </a:r>
          </a:p>
          <a:p>
            <a:pPr>
              <a:buFont typeface="Arial" panose="020B0604020202020204" pitchFamily="34" charset="0"/>
              <a:buChar char="•"/>
            </a:pPr>
            <a:r>
              <a:rPr lang="en-US" b="1" dirty="0"/>
              <a:t>End-to-end</a:t>
            </a:r>
            <a:r>
              <a:rPr lang="en-US" dirty="0"/>
              <a:t>: Connects user actions to backend processes.</a:t>
            </a:r>
          </a:p>
          <a:p>
            <a:pPr>
              <a:buFont typeface="Arial" panose="020B0604020202020204" pitchFamily="34" charset="0"/>
              <a:buChar char="•"/>
            </a:pPr>
            <a:r>
              <a:rPr lang="en-US" b="1" dirty="0" err="1"/>
              <a:t>OpenTelemetry</a:t>
            </a:r>
            <a:r>
              <a:rPr lang="en-US" b="1" dirty="0"/>
              <a:t> support</a:t>
            </a:r>
            <a:r>
              <a:rPr lang="en-US" dirty="0"/>
              <a:t>: Works with popular open-source tools.</a:t>
            </a:r>
          </a:p>
          <a:p>
            <a:endParaRPr lang="en-IN" dirty="0"/>
          </a:p>
        </p:txBody>
      </p:sp>
    </p:spTree>
    <p:extLst>
      <p:ext uri="{BB962C8B-B14F-4D97-AF65-F5344CB8AC3E}">
        <p14:creationId xmlns:p14="http://schemas.microsoft.com/office/powerpoint/2010/main" val="191253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8B8F-0CF9-3943-5400-A9C73B7A21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D29DE8-40F6-70D2-E63B-FB5E24DED7B2}"/>
              </a:ext>
            </a:extLst>
          </p:cNvPr>
          <p:cNvSpPr>
            <a:spLocks noGrp="1"/>
          </p:cNvSpPr>
          <p:nvPr>
            <p:ph idx="1"/>
          </p:nvPr>
        </p:nvSpPr>
        <p:spPr/>
        <p:txBody>
          <a:bodyPr/>
          <a:lstStyle/>
          <a:p>
            <a:r>
              <a:rPr lang="en-US" dirty="0"/>
              <a:t>Why it’s useful:</a:t>
            </a:r>
          </a:p>
          <a:p>
            <a:r>
              <a:rPr lang="en-US" dirty="0"/>
              <a:t>Find slow parts of your app easily</a:t>
            </a:r>
          </a:p>
          <a:p>
            <a:r>
              <a:rPr lang="en-US" dirty="0"/>
              <a:t>Understand how different services talk to each other</a:t>
            </a:r>
          </a:p>
          <a:p>
            <a:r>
              <a:rPr lang="en-US" dirty="0"/>
              <a:t>Fix bugs faster</a:t>
            </a:r>
          </a:p>
          <a:p>
            <a:r>
              <a:rPr lang="en-US" dirty="0"/>
              <a:t>Improve user </a:t>
            </a:r>
            <a:r>
              <a:rPr lang="en-US" dirty="0" err="1"/>
              <a:t>experienceIn</a:t>
            </a:r>
            <a:r>
              <a:rPr lang="en-US" dirty="0"/>
              <a:t> short, </a:t>
            </a:r>
            <a:r>
              <a:rPr lang="en-US" dirty="0" err="1"/>
              <a:t>PurePath</a:t>
            </a:r>
            <a:r>
              <a:rPr lang="en-US" dirty="0"/>
              <a:t>® gives you X-ray vision into your application, helping you track and fix problems faster than ever.</a:t>
            </a:r>
            <a:endParaRPr lang="en-IN" dirty="0"/>
          </a:p>
        </p:txBody>
      </p:sp>
    </p:spTree>
    <p:extLst>
      <p:ext uri="{BB962C8B-B14F-4D97-AF65-F5344CB8AC3E}">
        <p14:creationId xmlns:p14="http://schemas.microsoft.com/office/powerpoint/2010/main" val="268492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5C85-697D-B1B7-CC0C-75987EAF8792}"/>
              </a:ext>
            </a:extLst>
          </p:cNvPr>
          <p:cNvSpPr>
            <a:spLocks noGrp="1"/>
          </p:cNvSpPr>
          <p:nvPr>
            <p:ph type="title"/>
          </p:nvPr>
        </p:nvSpPr>
        <p:spPr/>
        <p:txBody>
          <a:bodyPr/>
          <a:lstStyle/>
          <a:p>
            <a:r>
              <a:rPr lang="en-US" b="1" dirty="0" err="1"/>
              <a:t>Smartscape</a:t>
            </a:r>
            <a:r>
              <a:rPr lang="en-US" dirty="0"/>
              <a:t> : Real-time map of your environment</a:t>
            </a:r>
            <a:endParaRPr lang="en-IN" dirty="0"/>
          </a:p>
        </p:txBody>
      </p:sp>
      <p:sp>
        <p:nvSpPr>
          <p:cNvPr id="3" name="Content Placeholder 2">
            <a:extLst>
              <a:ext uri="{FF2B5EF4-FFF2-40B4-BE49-F238E27FC236}">
                <a16:creationId xmlns:a16="http://schemas.microsoft.com/office/drawing/2014/main" id="{18ECC305-51E4-B0B6-6D9B-B4BDF03A62B8}"/>
              </a:ext>
            </a:extLst>
          </p:cNvPr>
          <p:cNvSpPr>
            <a:spLocks noGrp="1"/>
          </p:cNvSpPr>
          <p:nvPr>
            <p:ph idx="1"/>
          </p:nvPr>
        </p:nvSpPr>
        <p:spPr/>
        <p:txBody>
          <a:bodyPr/>
          <a:lstStyle/>
          <a:p>
            <a:pPr algn="l">
              <a:spcAft>
                <a:spcPts val="600"/>
              </a:spcAft>
              <a:buNone/>
            </a:pPr>
            <a:r>
              <a:rPr lang="en-US" b="0" i="0" u="none" strike="noStrike" dirty="0" err="1">
                <a:solidFill>
                  <a:srgbClr val="2B2A58"/>
                </a:solidFill>
                <a:effectLst/>
                <a:latin typeface="DynatraceFlow"/>
              </a:rPr>
              <a:t>Smartscape</a:t>
            </a:r>
            <a:r>
              <a:rPr lang="en-US" b="0" i="0" u="none" strike="noStrike" dirty="0">
                <a:solidFill>
                  <a:srgbClr val="2B2A58"/>
                </a:solidFill>
                <a:effectLst/>
                <a:latin typeface="DynatraceFlow"/>
              </a:rPr>
              <a:t>, our near real-time environment-topology visualization tool, is one of the most powerful features of Dynatrace.</a:t>
            </a:r>
          </a:p>
          <a:p>
            <a:pPr algn="l">
              <a:spcAft>
                <a:spcPts val="600"/>
              </a:spcAft>
              <a:buNone/>
            </a:pPr>
            <a:r>
              <a:rPr lang="en-US" b="0" i="0" u="none" strike="noStrike" dirty="0" err="1">
                <a:solidFill>
                  <a:srgbClr val="2B2A58"/>
                </a:solidFill>
                <a:effectLst/>
                <a:latin typeface="DynatraceFlow"/>
              </a:rPr>
              <a:t>Smartscape</a:t>
            </a:r>
            <a:r>
              <a:rPr lang="en-US" b="0" i="0" u="none" strike="noStrike" dirty="0">
                <a:solidFill>
                  <a:srgbClr val="2B2A58"/>
                </a:solidFill>
                <a:effectLst/>
                <a:latin typeface="DynatraceFlow"/>
              </a:rPr>
              <a:t> auto-discovery delivers a quick and efficient visualization of all the topological dependencies in your infrastructure, processes, and services:</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On the vertical axis, it displays full-stack dependencies across all tiers</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On the horizontal axis, it visualizes all ingoing and outgoing call relationships within each tier</a:t>
            </a:r>
          </a:p>
          <a:p>
            <a:endParaRPr lang="en-IN" dirty="0"/>
          </a:p>
        </p:txBody>
      </p:sp>
    </p:spTree>
    <p:extLst>
      <p:ext uri="{BB962C8B-B14F-4D97-AF65-F5344CB8AC3E}">
        <p14:creationId xmlns:p14="http://schemas.microsoft.com/office/powerpoint/2010/main" val="940199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2986-D5D3-30F2-C557-FD401B274E66}"/>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4D746F76-EFB5-25EB-0C2A-53BE934BB82B}"/>
              </a:ext>
            </a:extLst>
          </p:cNvPr>
          <p:cNvSpPr>
            <a:spLocks noGrp="1"/>
          </p:cNvSpPr>
          <p:nvPr>
            <p:ph idx="1"/>
          </p:nvPr>
        </p:nvSpPr>
        <p:spPr/>
        <p:txBody>
          <a:bodyPr>
            <a:normAutofit fontScale="92500" lnSpcReduction="20000"/>
          </a:bodyPr>
          <a:lstStyle/>
          <a:p>
            <a:pPr algn="l">
              <a:spcAft>
                <a:spcPts val="600"/>
              </a:spcAft>
              <a:buNone/>
            </a:pPr>
            <a:r>
              <a:rPr lang="en-US" b="0" i="0" u="none" strike="noStrike" dirty="0">
                <a:solidFill>
                  <a:srgbClr val="2B2A58"/>
                </a:solidFill>
                <a:effectLst/>
                <a:latin typeface="DynatraceFlow"/>
              </a:rPr>
              <a:t>With just a few clicks, </a:t>
            </a:r>
            <a:r>
              <a:rPr lang="en-US" b="0" i="0" u="none" strike="noStrike" dirty="0" err="1">
                <a:solidFill>
                  <a:srgbClr val="2B2A58"/>
                </a:solidFill>
                <a:effectLst/>
                <a:latin typeface="DynatraceFlow"/>
              </a:rPr>
              <a:t>Smartscape</a:t>
            </a:r>
            <a:r>
              <a:rPr lang="en-US" b="0" i="0" u="none" strike="noStrike" dirty="0">
                <a:solidFill>
                  <a:srgbClr val="2B2A58"/>
                </a:solidFill>
                <a:effectLst/>
                <a:latin typeface="DynatraceFlow"/>
              </a:rPr>
              <a:t> gives you access to a detailed topological view of your entire environment, giving you more insight into and control over your environment.</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Make better decisions, such as adjusting your service architecture or infrastructure to improve application performance.</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Examine cross-tier and same-tier process, host, and service interdependencies to better understand how dependencies affect the performance of your applications.</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Drill down to gain clearer insight into problems. For example, Dynatrace might identify an issue with third-party dependencies and help you understand the impact of the issue on your application's performance</a:t>
            </a:r>
          </a:p>
          <a:p>
            <a:endParaRPr lang="en-IN" dirty="0"/>
          </a:p>
        </p:txBody>
      </p:sp>
    </p:spTree>
    <p:extLst>
      <p:ext uri="{BB962C8B-B14F-4D97-AF65-F5344CB8AC3E}">
        <p14:creationId xmlns:p14="http://schemas.microsoft.com/office/powerpoint/2010/main" val="35110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B1E2-438F-539A-75C4-E693D88D8A62}"/>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38DA93B-1930-CCD9-F74F-8B8C46D7E854}"/>
              </a:ext>
            </a:extLst>
          </p:cNvPr>
          <p:cNvSpPr>
            <a:spLocks noGrp="1"/>
          </p:cNvSpPr>
          <p:nvPr>
            <p:ph idx="1"/>
          </p:nvPr>
        </p:nvSpPr>
        <p:spPr/>
        <p:txBody>
          <a:bodyPr>
            <a:normAutofit lnSpcReduction="10000"/>
          </a:bodyPr>
          <a:lstStyle/>
          <a:p>
            <a:pPr algn="l">
              <a:spcAft>
                <a:spcPts val="600"/>
              </a:spcAft>
              <a:buNone/>
            </a:pPr>
            <a:r>
              <a:rPr lang="en-US" b="0" i="0" u="none" strike="noStrike" dirty="0">
                <a:solidFill>
                  <a:srgbClr val="2B2A58"/>
                </a:solidFill>
                <a:effectLst/>
                <a:latin typeface="DynatraceFlow"/>
              </a:rPr>
              <a:t>When Show problems is selected, each </a:t>
            </a:r>
            <a:r>
              <a:rPr lang="en-US" b="0" i="0" u="none" strike="noStrike" dirty="0" err="1">
                <a:solidFill>
                  <a:srgbClr val="2B2A58"/>
                </a:solidFill>
                <a:effectLst/>
                <a:latin typeface="DynatraceFlow"/>
              </a:rPr>
              <a:t>Smartscape</a:t>
            </a:r>
            <a:r>
              <a:rPr lang="en-US" b="0" i="0" u="none" strike="noStrike" dirty="0">
                <a:solidFill>
                  <a:srgbClr val="2B2A58"/>
                </a:solidFill>
                <a:effectLst/>
                <a:latin typeface="DynatraceFlow"/>
              </a:rPr>
              <a:t> tier includes a dedicated tab with a health indicator. Select the tier at which you want to view the topology:</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Applications</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Services</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Processes</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Hosts</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Data centers</a:t>
            </a:r>
          </a:p>
          <a:p>
            <a:endParaRPr lang="en-IN" dirty="0"/>
          </a:p>
        </p:txBody>
      </p:sp>
    </p:spTree>
    <p:extLst>
      <p:ext uri="{BB962C8B-B14F-4D97-AF65-F5344CB8AC3E}">
        <p14:creationId xmlns:p14="http://schemas.microsoft.com/office/powerpoint/2010/main" val="2912122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88F8A-1AC0-3408-0B7E-5E50DB12787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9B0D73E-AAC0-C04C-C11A-0E75CCBD728C}"/>
              </a:ext>
            </a:extLst>
          </p:cNvPr>
          <p:cNvSpPr>
            <a:spLocks noGrp="1"/>
          </p:cNvSpPr>
          <p:nvPr>
            <p:ph idx="1"/>
          </p:nvPr>
        </p:nvSpPr>
        <p:spPr/>
        <p:txBody>
          <a:bodyPr>
            <a:normAutofit fontScale="92500"/>
          </a:bodyPr>
          <a:lstStyle/>
          <a:p>
            <a:pPr algn="l">
              <a:spcAft>
                <a:spcPts val="600"/>
              </a:spcAft>
              <a:buNone/>
            </a:pPr>
            <a:r>
              <a:rPr lang="en-US" b="0" i="0" u="none" strike="noStrike" dirty="0">
                <a:solidFill>
                  <a:srgbClr val="2B2A58"/>
                </a:solidFill>
                <a:effectLst/>
                <a:latin typeface="DynatraceFlow"/>
              </a:rPr>
              <a:t>Each tier shows a different entity type: application, service, process, host, or data center.</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To view a different tier, select that tier's tab.</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To zoom in and out, use the +/- buttons at the top-right corner or rotate the mouse wheel.</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To shift your view to a different position, select and drag anywhere in </a:t>
            </a:r>
            <a:r>
              <a:rPr lang="en-US" b="0" i="0" dirty="0" err="1">
                <a:solidFill>
                  <a:srgbClr val="2B2A58"/>
                </a:solidFill>
                <a:effectLst/>
                <a:latin typeface="DynatraceFlow"/>
              </a:rPr>
              <a:t>Smartscape</a:t>
            </a:r>
            <a:r>
              <a:rPr lang="en-US" b="0" i="0" dirty="0">
                <a:solidFill>
                  <a:srgbClr val="2B2A58"/>
                </a:solidFill>
                <a:effectLst/>
                <a:latin typeface="DynatraceFlow"/>
              </a:rPr>
              <a:t>.</a:t>
            </a:r>
          </a:p>
          <a:p>
            <a:pPr algn="l">
              <a:spcBef>
                <a:spcPts val="600"/>
              </a:spcBef>
              <a:spcAft>
                <a:spcPts val="600"/>
              </a:spcAft>
              <a:buFont typeface="Arial" panose="020B0604020202020204" pitchFamily="34" charset="0"/>
              <a:buChar char="•"/>
            </a:pPr>
            <a:r>
              <a:rPr lang="en-US" b="0" i="0" dirty="0">
                <a:solidFill>
                  <a:srgbClr val="2B2A58"/>
                </a:solidFill>
                <a:effectLst/>
                <a:latin typeface="DynatraceFlow"/>
              </a:rPr>
              <a:t>To view the name of an entity, hover your cursor over the entity's symbol. While the name is displayed, you can select the arrow next to the entity name to go to that entity's overview page</a:t>
            </a:r>
          </a:p>
          <a:p>
            <a:endParaRPr lang="en-IN" dirty="0"/>
          </a:p>
        </p:txBody>
      </p:sp>
    </p:spTree>
    <p:extLst>
      <p:ext uri="{BB962C8B-B14F-4D97-AF65-F5344CB8AC3E}">
        <p14:creationId xmlns:p14="http://schemas.microsoft.com/office/powerpoint/2010/main" val="346757038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125</TotalTime>
  <Words>860</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BerninaSans</vt:lpstr>
      <vt:lpstr>DynatraceFlow</vt:lpstr>
      <vt:lpstr>Gill Sans MT</vt:lpstr>
      <vt:lpstr>Gallery</vt:lpstr>
      <vt:lpstr>purepath</vt:lpstr>
      <vt:lpstr>Definition</vt:lpstr>
      <vt:lpstr>..</vt:lpstr>
      <vt:lpstr>..</vt:lpstr>
      <vt:lpstr>PowerPoint Presentation</vt:lpstr>
      <vt:lpstr>Smartscape : Real-time map of your environment</vt:lpstr>
      <vt:lpstr>..</vt:lpstr>
      <vt:lpstr>..</vt:lpstr>
      <vt:lpstr>..</vt:lpstr>
      <vt:lpstr>PowerPoint Presentation</vt:lpstr>
      <vt:lpstr>.</vt:lpstr>
      <vt:lpstr>Services</vt:lpstr>
      <vt:lpstr>..</vt:lpstr>
      <vt:lpstr>Davis ai</vt:lpstr>
      <vt:lpstr>..</vt:lpstr>
      <vt:lpstr>PowerPoint Presentation</vt:lpstr>
      <vt:lpstr>PowerPoint Presentation</vt:lpstr>
      <vt:lpstr>Playground 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8</cp:revision>
  <dcterms:created xsi:type="dcterms:W3CDTF">2025-04-21T15:21:40Z</dcterms:created>
  <dcterms:modified xsi:type="dcterms:W3CDTF">2025-04-21T17:26:58Z</dcterms:modified>
</cp:coreProperties>
</file>