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A3BF-ED3E-025C-C1D6-285DD1FC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D1B6-3232-B953-411D-69C91030E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44C3-2570-D7A1-67B0-B0C2E4A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89D8-E913-BF51-BF76-AB612F9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CA01-769D-F3AC-A0D9-2D8FC6C8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8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DE-3746-451C-3959-C9DE2400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395-D18B-66A9-4020-EE254498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3546-1A2D-9724-DD23-5D5A0CE5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E642-FC48-F8E0-E800-84F06B19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5298-4EDF-7E5E-634F-88485C1D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90E50-E0D9-84BC-283D-92A4B8C0C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2DC7C-CE93-DA38-AD25-E2E7DEA9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7DE6-5B74-909E-F61D-FB5764D1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CDD3-93D3-C211-0344-631D093F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EBC4-2AE5-9F4F-65A3-2313ED0D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858C-7502-714F-F9F8-0869F719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9CB7-B5BC-6886-41EC-585C81CC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8C13-A4B8-E34C-03E1-AFF9B8CD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C505-C029-F35B-227C-153F0BA0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66C1-2E38-975E-52CB-D657A7E0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C6CA-4629-765E-D16F-FDA38A22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3184-C4ED-2800-A521-972309F1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7036-A3C2-DF36-DDA0-1B5C6C06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6F17-E524-81AB-D186-54ED08AB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D198-A73B-8C1F-BDE0-8CAF4ED9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4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0B6D-FEA5-2A36-A80E-10384540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5C32-88CF-1429-1B7A-E1C8DC73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E45C-19F7-ACAC-664D-676D9466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4FBFA-0EC3-3780-D4EE-AC35B8B6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18E3-3D21-F1C6-5246-B9F7885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1A7D-CFC0-ADF0-C67C-BE9B4D4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B276-5480-6C97-6267-760EDF7E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82DC-7135-9B60-6CCC-3DDDD4EF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20A83-23B0-5FF4-7DB9-50E84329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798DF-2E43-F34B-3477-6E088FCAE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457A9-96F4-1E9A-89A8-1BD57C2B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EB27-8F84-4AC4-BD7A-2D893659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A4026-36A3-87F4-E0F5-434DD63F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23E57-6B2A-D895-F21A-1A54C2E0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38D2-7A5C-C7EF-7186-40D0F2C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D9A37-4F2F-394A-6D6F-FCE07316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72225-0B99-0E67-AC0F-91D14EF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ABD-D3F5-DC0F-5B4A-7252B3BF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2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38E2B-9522-6E68-4D52-AFE04EA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CCFE0-3E43-7A55-7E6A-1F170665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324DA-913C-F53B-99E2-735F30BA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EB9E-DAA9-92AF-C6F9-11AC5E69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0496-998B-AEA0-F3EF-0DA1DA37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D859D-8ADE-2D9F-044E-20587BC4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39DEE-08CF-9016-5F64-56C1A9AC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0BF8D-5F52-E272-8975-C21974A3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FFD8C-487A-E3B5-AAF6-2BD46F8F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172-9C82-07C1-848A-F10F0CA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35BFB-C850-096B-1F18-EBA535F50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E3708-1B49-0927-0D6A-38551304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3C271-87F5-8B71-2D27-FAD5991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170BC-0122-352B-2A95-28CF3F09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B239-B7EE-F0A3-9D0D-D0F4D528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A5A51-5DC6-26D1-ACC2-BE6CA0F7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8D95-52A0-9DEE-820F-0C20CB0A7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F8A4-EEDA-3D29-F1FF-0BD26D749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9C4-1564-4F83-B72F-371D2B508B7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480-9729-4189-85D0-0A80B3CE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3BC4-FA89-3433-2720-C64B9CDBA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39F2-6C7B-4892-BB1B-B4474D9BA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6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ubernetes.io/docs/tasks/configure-pod-container/configure-service-accou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namespa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FC74-BD96-ECAD-CA5D-F97D77DCF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Configuring Security for Users and Applications 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625A1-1C46-3863-5743-8DF6895FB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89116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89E2-33BA-2C5D-7D35-3F77DA05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247B0-280F-29C9-B026-07C7D758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974575"/>
            <a:ext cx="7388501" cy="3723860"/>
          </a:xfrm>
        </p:spPr>
      </p:pic>
    </p:spTree>
    <p:extLst>
      <p:ext uri="{BB962C8B-B14F-4D97-AF65-F5344CB8AC3E}">
        <p14:creationId xmlns:p14="http://schemas.microsoft.com/office/powerpoint/2010/main" val="59241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FB13-3A09-7076-120F-3FCCDD2F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ClusterRole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DB650-10A3-8A5D-3CC3-7D8EF8C5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2090737"/>
            <a:ext cx="8150915" cy="38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1514-C752-21E6-930D-41ABCD8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next: </a:t>
            </a:r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D1C9-DCC6-0208-46FB-828521FC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role binding grant the permission defined in a role to a user or set of users.</a:t>
            </a:r>
          </a:p>
          <a:p>
            <a:r>
              <a:rPr lang="en-US" dirty="0">
                <a:latin typeface="+mj-lt"/>
              </a:rPr>
              <a:t>Its holds a list of subjects such as </a:t>
            </a:r>
            <a:r>
              <a:rPr lang="en-US" dirty="0" err="1">
                <a:latin typeface="+mj-lt"/>
              </a:rPr>
              <a:t>users,group,service</a:t>
            </a:r>
            <a:r>
              <a:rPr lang="en-US" dirty="0">
                <a:latin typeface="+mj-lt"/>
              </a:rPr>
              <a:t> account and a reference to the role being granted.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RoleBinding</a:t>
            </a:r>
            <a:r>
              <a:rPr lang="en-US" dirty="0">
                <a:latin typeface="+mj-lt"/>
              </a:rPr>
              <a:t> is specific to namespace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ClusterRoleBinding</a:t>
            </a:r>
            <a:r>
              <a:rPr lang="en-US" dirty="0">
                <a:latin typeface="+mj-lt"/>
              </a:rPr>
              <a:t> grants access cluster-wide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RoleBinding</a:t>
            </a:r>
            <a:r>
              <a:rPr lang="en-US" dirty="0">
                <a:latin typeface="+mj-lt"/>
              </a:rPr>
              <a:t> can refer to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as well.</a:t>
            </a:r>
          </a:p>
          <a:p>
            <a:r>
              <a:rPr lang="en-US" dirty="0">
                <a:latin typeface="+mj-lt"/>
              </a:rPr>
              <a:t>If you bind a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to all the namespace, use </a:t>
            </a:r>
            <a:r>
              <a:rPr lang="en-US" dirty="0" err="1">
                <a:latin typeface="+mj-lt"/>
              </a:rPr>
              <a:t>ClusterRoleBinding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21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8515-6237-CBC9-1F6F-B4DBC9D3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RoleBinding</a:t>
            </a:r>
            <a:r>
              <a:rPr lang="en-US" dirty="0"/>
              <a:t> Refer to 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16063-128B-964D-7A59-58FFF234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690688"/>
            <a:ext cx="8575191" cy="4445069"/>
          </a:xfrm>
        </p:spPr>
      </p:pic>
    </p:spTree>
    <p:extLst>
      <p:ext uri="{BB962C8B-B14F-4D97-AF65-F5344CB8AC3E}">
        <p14:creationId xmlns:p14="http://schemas.microsoft.com/office/powerpoint/2010/main" val="167815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D5B-C96B-BFEB-7BD4-E5057F6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RoleBinding</a:t>
            </a:r>
            <a:r>
              <a:rPr lang="en-US" dirty="0"/>
              <a:t> Refer to </a:t>
            </a:r>
            <a:r>
              <a:rPr lang="en-US" dirty="0" err="1"/>
              <a:t>ClusterRole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2C5EB-27E1-D5BD-8BDD-D2DDF909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2058194"/>
            <a:ext cx="8452195" cy="3886200"/>
          </a:xfrm>
        </p:spPr>
      </p:pic>
    </p:spTree>
    <p:extLst>
      <p:ext uri="{BB962C8B-B14F-4D97-AF65-F5344CB8AC3E}">
        <p14:creationId xmlns:p14="http://schemas.microsoft.com/office/powerpoint/2010/main" val="13395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BE81-A672-1178-DC69-971C74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ClusterRoleBinding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FDC0-D36F-1A80-8712-AEDB37BC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1948070"/>
            <a:ext cx="8253205" cy="4041913"/>
          </a:xfrm>
        </p:spPr>
      </p:pic>
    </p:spTree>
    <p:extLst>
      <p:ext uri="{BB962C8B-B14F-4D97-AF65-F5344CB8AC3E}">
        <p14:creationId xmlns:p14="http://schemas.microsoft.com/office/powerpoint/2010/main" val="280067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A199-CF69-FDBA-FB6A-4B46AA2F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6F1F-F4C1-70CD-7CC3-01DDA493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After you create a binding, you cannot change the Role or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that it refers to. If you try to change a binding's </a:t>
            </a:r>
            <a:r>
              <a:rPr lang="en-US" dirty="0" err="1">
                <a:latin typeface="+mj-lt"/>
              </a:rPr>
              <a:t>roleRef</a:t>
            </a:r>
            <a:r>
              <a:rPr lang="en-US" dirty="0">
                <a:latin typeface="+mj-lt"/>
              </a:rPr>
              <a:t>, you get a validation error.</a:t>
            </a:r>
          </a:p>
          <a:p>
            <a:r>
              <a:rPr lang="en-US" dirty="0">
                <a:latin typeface="+mj-lt"/>
              </a:rPr>
              <a:t>If you do want to change the </a:t>
            </a:r>
            <a:r>
              <a:rPr lang="en-US" dirty="0" err="1">
                <a:latin typeface="+mj-lt"/>
              </a:rPr>
              <a:t>roleRef</a:t>
            </a:r>
            <a:r>
              <a:rPr lang="en-US" dirty="0">
                <a:latin typeface="+mj-lt"/>
              </a:rPr>
              <a:t> for a binding, you need to remove the binding object and create a replacement.</a:t>
            </a:r>
          </a:p>
          <a:p>
            <a:r>
              <a:rPr lang="en-US" dirty="0">
                <a:latin typeface="+mj-lt"/>
              </a:rPr>
              <a:t>Any change in </a:t>
            </a:r>
            <a:r>
              <a:rPr lang="en-US" dirty="0" err="1">
                <a:latin typeface="+mj-lt"/>
              </a:rPr>
              <a:t>roleRef</a:t>
            </a:r>
            <a:r>
              <a:rPr lang="en-US" dirty="0">
                <a:latin typeface="+mj-lt"/>
              </a:rPr>
              <a:t>, binding need to be recreated.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auth reconcile command-line utility creates or updates a manifest file containing RBAC objects, and handles deleting and recreating binding objects if required to change the role they refer to</a:t>
            </a:r>
          </a:p>
        </p:txBody>
      </p:sp>
    </p:spTree>
    <p:extLst>
      <p:ext uri="{BB962C8B-B14F-4D97-AF65-F5344CB8AC3E}">
        <p14:creationId xmlns:p14="http://schemas.microsoft.com/office/powerpoint/2010/main" val="373967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BAAF-75C2-0CB6-8CF5-EA98270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Referring to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805E-B4BC-1226-15B6-ECCADB2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 the Kubernetes API, most resources are represented and accessed using a string representation of their object name, such as pods for a Pod. RBAC refers to resources using exactly the same name that appears in the URL for the relevant API endpoint.</a:t>
            </a:r>
          </a:p>
          <a:p>
            <a:r>
              <a:rPr lang="en-US" sz="2400" dirty="0">
                <a:latin typeface="+mj-lt"/>
              </a:rPr>
              <a:t>In this case, pods is the </a:t>
            </a:r>
            <a:r>
              <a:rPr lang="en-US" sz="2400" dirty="0" err="1">
                <a:latin typeface="+mj-lt"/>
              </a:rPr>
              <a:t>namespaced</a:t>
            </a:r>
            <a:r>
              <a:rPr lang="en-US" sz="2400" dirty="0">
                <a:latin typeface="+mj-lt"/>
              </a:rPr>
              <a:t> resource for Pod resources, and log is a </a:t>
            </a:r>
            <a:r>
              <a:rPr lang="en-US" sz="2400" dirty="0" err="1">
                <a:latin typeface="+mj-lt"/>
              </a:rPr>
              <a:t>subresource</a:t>
            </a:r>
            <a:r>
              <a:rPr lang="en-US" sz="2400" dirty="0">
                <a:latin typeface="+mj-lt"/>
              </a:rPr>
              <a:t> of pods. To represent this in an RBAC role, use a slash (/) to delimit the resource and </a:t>
            </a:r>
            <a:r>
              <a:rPr lang="en-US" sz="2400" dirty="0" err="1">
                <a:latin typeface="+mj-lt"/>
              </a:rPr>
              <a:t>subresource</a:t>
            </a:r>
            <a:r>
              <a:rPr lang="en-US" sz="2400" dirty="0">
                <a:latin typeface="+mj-lt"/>
              </a:rPr>
              <a:t>. To allow a subject to read pods and also access the log </a:t>
            </a:r>
            <a:r>
              <a:rPr lang="en-US" sz="2400" dirty="0" err="1">
                <a:latin typeface="+mj-lt"/>
              </a:rPr>
              <a:t>subresource</a:t>
            </a:r>
            <a:r>
              <a:rPr lang="en-US" sz="2400" dirty="0">
                <a:latin typeface="+mj-lt"/>
              </a:rPr>
              <a:t> for each of those Pods, you write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49E2E-673B-E5D0-4A68-62DE11C9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49" y="4740483"/>
            <a:ext cx="6205538" cy="15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2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DF0F-2D0E-C36C-23A8-A81486C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sub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CDA6-93FA-9C34-500E-71E73EC3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kubectl</a:t>
            </a:r>
            <a:r>
              <a:rPr lang="en-US" dirty="0"/>
              <a:t> proxy &amp;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7116-3FD5-FDBA-4AD0-8F113A37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2451652"/>
            <a:ext cx="6018972" cy="1258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4E6DD-1509-D371-AA13-FC5483B88044}"/>
              </a:ext>
            </a:extLst>
          </p:cNvPr>
          <p:cNvSpPr txBox="1"/>
          <p:nvPr/>
        </p:nvSpPr>
        <p:spPr>
          <a:xfrm>
            <a:off x="1590261" y="3247647"/>
            <a:ext cx="75537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curl -s http://localhost:8001/api/v1/namespaces/default/pods/</a:t>
            </a:r>
          </a:p>
        </p:txBody>
      </p:sp>
    </p:spTree>
    <p:extLst>
      <p:ext uri="{BB962C8B-B14F-4D97-AF65-F5344CB8AC3E}">
        <p14:creationId xmlns:p14="http://schemas.microsoft.com/office/powerpoint/2010/main" val="97556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0457-3A9F-D706-37BC-B124F54C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wildcards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2B5E-9D34-0879-ABFC-4C79E061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Using wildcards in resource and verb entries could result in overly permissive access being granted to sensitive resources. For instance, if a new resource type is added, or a new </a:t>
            </a:r>
            <a:r>
              <a:rPr lang="en-US" dirty="0" err="1">
                <a:latin typeface="+mj-lt"/>
              </a:rPr>
              <a:t>subresource</a:t>
            </a:r>
            <a:r>
              <a:rPr lang="en-US" dirty="0">
                <a:latin typeface="+mj-lt"/>
              </a:rPr>
              <a:t> is added, or a new custom verb is checked, the wildcard entry automatically grants access.</a:t>
            </a:r>
          </a:p>
        </p:txBody>
      </p:sp>
    </p:spTree>
    <p:extLst>
      <p:ext uri="{BB962C8B-B14F-4D97-AF65-F5344CB8AC3E}">
        <p14:creationId xmlns:p14="http://schemas.microsoft.com/office/powerpoint/2010/main" val="22720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F81E-CC5A-F258-8F49-90D7070F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993A-B35B-A987-42AA-B6699B96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Role-based access control (RBAC) objects determine whether a user is allowed to perform a given action within a project.</a:t>
            </a:r>
          </a:p>
          <a:p>
            <a:r>
              <a:rPr lang="en-US" dirty="0">
                <a:latin typeface="+mj-lt"/>
              </a:rPr>
              <a:t>Cluster administrators can use the cluster roles and bindings to control who has various access levels to the OpenShift Container Platform </a:t>
            </a:r>
            <a:r>
              <a:rPr lang="en-US" dirty="0" err="1">
                <a:latin typeface="+mj-lt"/>
              </a:rPr>
              <a:t>platform</a:t>
            </a:r>
            <a:r>
              <a:rPr lang="en-US" dirty="0">
                <a:latin typeface="+mj-lt"/>
              </a:rPr>
              <a:t> itself and all projects.</a:t>
            </a:r>
          </a:p>
          <a:p>
            <a:r>
              <a:rPr lang="en-US" dirty="0">
                <a:latin typeface="+mj-lt"/>
              </a:rPr>
              <a:t>Developers can use local roles and bindings to control who has access to their projects. Note that authorization is a separate step from authentication, which is more about determining the identity of who is taking the action.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267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CC3-35AC-5FBB-5B67-90C1ED51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err="1"/>
              <a:t>ClusterRoles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864E-CE12-B9A4-F7C9-B2D02467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several </a:t>
            </a:r>
            <a:r>
              <a:rPr lang="en-US" dirty="0" err="1">
                <a:latin typeface="+mj-lt"/>
              </a:rPr>
              <a:t>ClusterRoles</a:t>
            </a:r>
            <a:r>
              <a:rPr lang="en-US" dirty="0">
                <a:latin typeface="+mj-lt"/>
              </a:rPr>
              <a:t> into one combined </a:t>
            </a:r>
            <a:r>
              <a:rPr lang="en-US" dirty="0" err="1">
                <a:latin typeface="+mj-lt"/>
              </a:rPr>
              <a:t>ClusterRole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aggregationRule</a:t>
            </a:r>
            <a:r>
              <a:rPr lang="en-US" dirty="0">
                <a:latin typeface="+mj-lt"/>
              </a:rPr>
              <a:t> defines a label selector that the controller uses to match other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objects that should be combined into the rules field of this one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58132-B5BD-827E-58FD-C0A5FB50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8" y="3699219"/>
            <a:ext cx="7143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CD7-2625-AF3E-FC76-E6EF18D9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DF40C-420E-6A8F-09A4-4A48C196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44" y="1510748"/>
            <a:ext cx="7693094" cy="3900246"/>
          </a:xfrm>
        </p:spPr>
      </p:pic>
    </p:spTree>
    <p:extLst>
      <p:ext uri="{BB962C8B-B14F-4D97-AF65-F5344CB8AC3E}">
        <p14:creationId xmlns:p14="http://schemas.microsoft.com/office/powerpoint/2010/main" val="330325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C8B5-4FE1-292E-DA87-05285564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64D30-C629-4A9D-21C2-15979DBC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246" y="1690688"/>
            <a:ext cx="9400554" cy="3731901"/>
          </a:xfrm>
        </p:spPr>
      </p:pic>
    </p:spTree>
    <p:extLst>
      <p:ext uri="{BB962C8B-B14F-4D97-AF65-F5344CB8AC3E}">
        <p14:creationId xmlns:p14="http://schemas.microsoft.com/office/powerpoint/2010/main" val="428618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1331-811F-BDDE-37B3-26A0648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in </a:t>
            </a:r>
            <a:r>
              <a:rPr lang="en-US" dirty="0" err="1"/>
              <a:t>RoleBinding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08CE-C875-B9B3-B495-82FAD6DB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RoleBinding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ClusterRoleBinding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binds a role to subjects. Subjects can be groups, users or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+mj-lt"/>
                <a:hlinkClick r:id="rId2"/>
              </a:rPr>
              <a:t>ServiceAccounts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533C-6092-CA4E-EE10-C0CAB4E5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963103"/>
            <a:ext cx="46291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CD943-16B6-5E58-5555-6ABD50DC6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274" y="4176781"/>
            <a:ext cx="403860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FFC85-174B-361B-35F1-F4EBE476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37" y="4176781"/>
            <a:ext cx="3733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B4C4-F2AF-252A-A89B-F2BFDF80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commands and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AB9C-FAF0-9CBB-E3F6-F7E353AD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</a:t>
            </a:r>
            <a:r>
              <a:rPr lang="en-US"/>
              <a:t>cmds</a:t>
            </a:r>
          </a:p>
        </p:txBody>
      </p:sp>
    </p:spTree>
    <p:extLst>
      <p:ext uri="{BB962C8B-B14F-4D97-AF65-F5344CB8AC3E}">
        <p14:creationId xmlns:p14="http://schemas.microsoft.com/office/powerpoint/2010/main" val="329549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B98F-3921-1F0B-3F70-36D6A51F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80F839-738F-34DE-BC22-0394FABDC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97664"/>
              </p:ext>
            </p:extLst>
          </p:nvPr>
        </p:nvGraphicFramePr>
        <p:xfrm>
          <a:off x="1436914" y="2015013"/>
          <a:ext cx="9916886" cy="3721756"/>
        </p:xfrm>
        <a:graphic>
          <a:graphicData uri="http://schemas.openxmlformats.org/drawingml/2006/table">
            <a:tbl>
              <a:tblPr/>
              <a:tblGrid>
                <a:gridCol w="4958443">
                  <a:extLst>
                    <a:ext uri="{9D8B030D-6E8A-4147-A177-3AD203B41FA5}">
                      <a16:colId xmlns:a16="http://schemas.microsoft.com/office/drawing/2014/main" val="2682918434"/>
                    </a:ext>
                  </a:extLst>
                </a:gridCol>
                <a:gridCol w="4958443">
                  <a:extLst>
                    <a:ext uri="{9D8B030D-6E8A-4147-A177-3AD203B41FA5}">
                      <a16:colId xmlns:a16="http://schemas.microsoft.com/office/drawing/2014/main" val="817881023"/>
                    </a:ext>
                  </a:extLst>
                </a:gridCol>
              </a:tblGrid>
              <a:tr h="53791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</a:rPr>
                        <a:t>Authorization object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2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26804"/>
                  </a:ext>
                </a:extLst>
              </a:tr>
              <a:tr h="1322968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545454"/>
                          </a:solidFill>
                          <a:effectLst/>
                        </a:rPr>
                        <a:t>Rules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Sets of permitted verbs on a set of objects. For example, whether a user or service account can create pods.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15449"/>
                  </a:ext>
                </a:extLst>
              </a:tr>
              <a:tr h="930439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545454"/>
                          </a:solidFill>
                          <a:effectLst/>
                        </a:rPr>
                        <a:t>Roles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545454"/>
                          </a:solidFill>
                          <a:effectLst/>
                        </a:rPr>
                        <a:t>Collections of rules. You can associate, or bind, users and groups to multiple roles.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12180"/>
                  </a:ext>
                </a:extLst>
              </a:tr>
              <a:tr h="930439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545454"/>
                          </a:solidFill>
                          <a:effectLst/>
                        </a:rPr>
                        <a:t>Bindings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545454"/>
                          </a:solidFill>
                          <a:effectLst/>
                        </a:rPr>
                        <a:t>Associations between users and/or groups with a role.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1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3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267E-D645-E73E-7DFE-9AE8CC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0EA89F-6DBA-F706-0FDF-1DA43E34E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47935"/>
              </p:ext>
            </p:extLst>
          </p:nvPr>
        </p:nvGraphicFramePr>
        <p:xfrm>
          <a:off x="718457" y="1787378"/>
          <a:ext cx="9666514" cy="4356119"/>
        </p:xfrm>
        <a:graphic>
          <a:graphicData uri="http://schemas.openxmlformats.org/drawingml/2006/table">
            <a:tbl>
              <a:tblPr/>
              <a:tblGrid>
                <a:gridCol w="6826786">
                  <a:extLst>
                    <a:ext uri="{9D8B030D-6E8A-4147-A177-3AD203B41FA5}">
                      <a16:colId xmlns:a16="http://schemas.microsoft.com/office/drawing/2014/main" val="4246329020"/>
                    </a:ext>
                  </a:extLst>
                </a:gridCol>
                <a:gridCol w="2839728">
                  <a:extLst>
                    <a:ext uri="{9D8B030D-6E8A-4147-A177-3AD203B41FA5}">
                      <a16:colId xmlns:a16="http://schemas.microsoft.com/office/drawing/2014/main" val="393920888"/>
                    </a:ext>
                  </a:extLst>
                </a:gridCol>
              </a:tblGrid>
              <a:tr h="34848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solidFill>
                            <a:srgbClr val="333333"/>
                          </a:solidFill>
                          <a:effectLst/>
                        </a:rPr>
                        <a:t>RBAC level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6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09404"/>
                  </a:ext>
                </a:extLst>
              </a:tr>
              <a:tr h="187427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0">
                          <a:solidFill>
                            <a:srgbClr val="545454"/>
                          </a:solidFill>
                          <a:effectLst/>
                        </a:rPr>
                        <a:t>Cluster RBAC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rgbClr val="545454"/>
                          </a:solidFill>
                          <a:effectLst/>
                        </a:rPr>
                        <a:t>Roles and bindings that are applicable across all projects. </a:t>
                      </a:r>
                      <a:r>
                        <a:rPr lang="en-US" sz="1700" b="0" i="1">
                          <a:solidFill>
                            <a:srgbClr val="545454"/>
                          </a:solidFill>
                          <a:effectLst/>
                        </a:rPr>
                        <a:t>Cluster roles</a:t>
                      </a:r>
                      <a:r>
                        <a:rPr lang="en-US" sz="1700" b="0">
                          <a:solidFill>
                            <a:srgbClr val="545454"/>
                          </a:solidFill>
                          <a:effectLst/>
                        </a:rPr>
                        <a:t> exist cluster-wide, and </a:t>
                      </a:r>
                      <a:r>
                        <a:rPr lang="en-US" sz="1700" b="0" i="1">
                          <a:solidFill>
                            <a:srgbClr val="545454"/>
                          </a:solidFill>
                          <a:effectLst/>
                        </a:rPr>
                        <a:t>cluster role bindings</a:t>
                      </a:r>
                      <a:r>
                        <a:rPr lang="en-US" sz="1700" b="0">
                          <a:solidFill>
                            <a:srgbClr val="545454"/>
                          </a:solidFill>
                          <a:effectLst/>
                        </a:rPr>
                        <a:t> can reference only cluster roles.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79630"/>
                  </a:ext>
                </a:extLst>
              </a:tr>
              <a:tr h="2128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0">
                          <a:solidFill>
                            <a:srgbClr val="545454"/>
                          </a:solidFill>
                          <a:effectLst/>
                        </a:rPr>
                        <a:t>Local RBAC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rgbClr val="545454"/>
                          </a:solidFill>
                          <a:effectLst/>
                        </a:rPr>
                        <a:t>Roles and bindings that are scoped to a given project. While </a:t>
                      </a:r>
                      <a:r>
                        <a:rPr lang="en-US" sz="1700" b="0" i="1" dirty="0">
                          <a:solidFill>
                            <a:srgbClr val="545454"/>
                          </a:solidFill>
                          <a:effectLst/>
                        </a:rPr>
                        <a:t>local roles</a:t>
                      </a:r>
                      <a:r>
                        <a:rPr lang="en-US" sz="1700" b="0" dirty="0">
                          <a:solidFill>
                            <a:srgbClr val="545454"/>
                          </a:solidFill>
                          <a:effectLst/>
                        </a:rPr>
                        <a:t> exist only in a single project, local role bindings can reference </a:t>
                      </a:r>
                      <a:r>
                        <a:rPr lang="en-US" sz="1700" b="0" i="1" dirty="0">
                          <a:solidFill>
                            <a:srgbClr val="545454"/>
                          </a:solidFill>
                          <a:effectLst/>
                        </a:rPr>
                        <a:t>both</a:t>
                      </a:r>
                      <a:r>
                        <a:rPr lang="en-US" sz="1700" b="0" dirty="0">
                          <a:solidFill>
                            <a:srgbClr val="545454"/>
                          </a:solidFill>
                          <a:effectLst/>
                        </a:rPr>
                        <a:t> cluster and local roles.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6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4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281-8A25-06B0-3702-BE8B9E1C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66190-0B1C-18CC-411F-A8560343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61382"/>
            <a:ext cx="7964415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6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281-5A62-88A3-A0AD-53321C01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6396-3B02-1FC7-8A64-C09EEDFA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Identity</a:t>
            </a:r>
          </a:p>
          <a:p>
            <a:pPr lvl="1"/>
            <a:r>
              <a:rPr lang="en-US" dirty="0">
                <a:latin typeface="+mj-lt"/>
              </a:rPr>
              <a:t>The user name and list of groups that the user belongs to.</a:t>
            </a:r>
          </a:p>
          <a:p>
            <a:r>
              <a:rPr lang="en-US" dirty="0">
                <a:latin typeface="+mj-lt"/>
              </a:rPr>
              <a:t>Action</a:t>
            </a:r>
          </a:p>
          <a:p>
            <a:pPr lvl="1"/>
            <a:r>
              <a:rPr lang="en-US" dirty="0">
                <a:latin typeface="+mj-lt"/>
              </a:rPr>
              <a:t>The action you perform. In most cases, this consists of:</a:t>
            </a:r>
          </a:p>
          <a:p>
            <a:pPr lvl="1"/>
            <a:r>
              <a:rPr lang="en-US" dirty="0">
                <a:latin typeface="+mj-lt"/>
              </a:rPr>
              <a:t>Project: The project you access. A project is a Kubernetes namespace with additional annotations that allows a community of users to organize and manage their content in isolation from other communities.</a:t>
            </a:r>
          </a:p>
          <a:p>
            <a:r>
              <a:rPr lang="en-US" dirty="0">
                <a:latin typeface="+mj-lt"/>
              </a:rPr>
              <a:t>Verb : The action itself: get, list, create, update, delete, </a:t>
            </a:r>
            <a:r>
              <a:rPr lang="en-US" dirty="0" err="1">
                <a:latin typeface="+mj-lt"/>
              </a:rPr>
              <a:t>deletecollection</a:t>
            </a:r>
            <a:r>
              <a:rPr lang="en-US" dirty="0">
                <a:latin typeface="+mj-lt"/>
              </a:rPr>
              <a:t>, or watch.</a:t>
            </a:r>
          </a:p>
          <a:p>
            <a:pPr lvl="1"/>
            <a:r>
              <a:rPr lang="en-US" dirty="0">
                <a:latin typeface="+mj-lt"/>
              </a:rPr>
              <a:t>Resource name: The API endpoint that you access.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94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EB63-10B9-44B1-B1C2-6E2C1272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5C15-66F9-C5F7-2D94-8FD7A9AC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The full list of bindings, the associations between users or groups with a role.</a:t>
            </a:r>
          </a:p>
          <a:p>
            <a:r>
              <a:rPr lang="en-US" dirty="0">
                <a:latin typeface="+mj-lt"/>
              </a:rPr>
              <a:t>OpenShift Container Platform evaluates authorization by using the following steps:</a:t>
            </a:r>
          </a:p>
          <a:p>
            <a:r>
              <a:rPr lang="en-US" dirty="0">
                <a:latin typeface="+mj-lt"/>
              </a:rPr>
              <a:t>The identity and the project-scoped action is used to find all bindings that apply to the user or their groups.</a:t>
            </a:r>
          </a:p>
          <a:p>
            <a:r>
              <a:rPr lang="en-US" dirty="0">
                <a:latin typeface="+mj-lt"/>
              </a:rPr>
              <a:t>Bindings are used to locate all the roles that apply.</a:t>
            </a:r>
          </a:p>
          <a:p>
            <a:r>
              <a:rPr lang="en-US" dirty="0">
                <a:latin typeface="+mj-lt"/>
              </a:rPr>
              <a:t>Roles are used to find all the rules that apply.</a:t>
            </a:r>
          </a:p>
          <a:p>
            <a:r>
              <a:rPr lang="en-US" dirty="0">
                <a:latin typeface="+mj-lt"/>
              </a:rPr>
              <a:t>The action is checked against each rule to find a match.</a:t>
            </a:r>
          </a:p>
          <a:p>
            <a:r>
              <a:rPr lang="en-US" dirty="0">
                <a:latin typeface="+mj-lt"/>
              </a:rPr>
              <a:t>If no matching rule is found, the action is then denied by default.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94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0B4C-C367-A3E3-39C3-50C0855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RBAC?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9A78-138D-0241-D652-17D4A469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Role-Based access control (RBAC) is method of regulating the access to computer or network resources based on the roles.</a:t>
            </a:r>
          </a:p>
          <a:p>
            <a:r>
              <a:rPr lang="en-US" dirty="0">
                <a:latin typeface="+mj-lt"/>
              </a:rPr>
              <a:t>RBAC authorization uses the rbac.authorization.k8s.io 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 to drive authorization decision.</a:t>
            </a:r>
          </a:p>
          <a:p>
            <a:r>
              <a:rPr lang="en-US" dirty="0">
                <a:latin typeface="+mj-lt"/>
              </a:rPr>
              <a:t>RBAC declares four kind of objects:</a:t>
            </a:r>
          </a:p>
          <a:p>
            <a:pPr lvl="1"/>
            <a:r>
              <a:rPr lang="en-US" dirty="0">
                <a:latin typeface="+mj-lt"/>
              </a:rPr>
              <a:t>Role</a:t>
            </a:r>
          </a:p>
          <a:p>
            <a:pPr lvl="1"/>
            <a:r>
              <a:rPr lang="en-US" dirty="0" err="1">
                <a:latin typeface="+mj-lt"/>
              </a:rPr>
              <a:t>ClusterRole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RoleBinding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ClusterRoleBinding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6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53E3-12FB-2294-26E8-08E850CA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vs CLUSTERROLE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41DB-F2DC-7941-85E0-44256E2D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 Role always sets permissions within a particular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namespace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; when you create a Role, you have to specify the namespace it belongs in.</a:t>
            </a: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, by contrast, is a non-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namespaced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resource.</a:t>
            </a: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have several uses. You can use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to: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define permissions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namespaced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resources and be granted access within individual namespace(s)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define permissions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namespaced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resources and be granted access across all namespaces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define permissions on cluster-scoped resources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99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1009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Office Theme</vt:lpstr>
      <vt:lpstr>Configuring Security for Users and Applications </vt:lpstr>
      <vt:lpstr>Definitions</vt:lpstr>
      <vt:lpstr>..</vt:lpstr>
      <vt:lpstr>..</vt:lpstr>
      <vt:lpstr>..</vt:lpstr>
      <vt:lpstr>..</vt:lpstr>
      <vt:lpstr>Binding</vt:lpstr>
      <vt:lpstr>What is RBAC?</vt:lpstr>
      <vt:lpstr>RBAC vs CLUSTERROLE </vt:lpstr>
      <vt:lpstr>Role example</vt:lpstr>
      <vt:lpstr>ClusterRole</vt:lpstr>
      <vt:lpstr>What next: RoleBinding and ClusterRoleBinding</vt:lpstr>
      <vt:lpstr>RoleBinding Refer to Role</vt:lpstr>
      <vt:lpstr>RoleBinding Refer to ClusterRole</vt:lpstr>
      <vt:lpstr>ClusterRoleBinding Example</vt:lpstr>
      <vt:lpstr>Good To know facts</vt:lpstr>
      <vt:lpstr>Referring to resources</vt:lpstr>
      <vt:lpstr>How to access sub resources</vt:lpstr>
      <vt:lpstr>Don’t use wildcards </vt:lpstr>
      <vt:lpstr>Aggregated ClusterRoles</vt:lpstr>
      <vt:lpstr>..</vt:lpstr>
      <vt:lpstr>Rules</vt:lpstr>
      <vt:lpstr>Subject in RoleBinding</vt:lpstr>
      <vt:lpstr>Try commands and yaml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8</cp:revision>
  <dcterms:created xsi:type="dcterms:W3CDTF">2024-07-12T05:20:14Z</dcterms:created>
  <dcterms:modified xsi:type="dcterms:W3CDTF">2024-07-12T05:31:40Z</dcterms:modified>
</cp:coreProperties>
</file>