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58" r:id="rId6"/>
    <p:sldId id="259" r:id="rId7"/>
    <p:sldId id="273" r:id="rId8"/>
    <p:sldId id="274" r:id="rId9"/>
    <p:sldId id="275" r:id="rId10"/>
    <p:sldId id="260" r:id="rId11"/>
    <p:sldId id="278" r:id="rId12"/>
    <p:sldId id="279" r:id="rId13"/>
    <p:sldId id="281" r:id="rId14"/>
    <p:sldId id="28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736C-A3AB-4B59-9391-FB1C978B8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5E081-91FE-48C1-B3C2-E289612F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977B-D344-4D81-98CA-7041A609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25F4-2BB9-4CC7-BA89-4B647A35C41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874C-2FCA-4D97-A891-A9F7CEDD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7AF3-36CB-420C-9F64-6E83BF7C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30-AC2D-4AF4-94E5-1EF03553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E1FC-EA73-4FBD-9242-01472AB2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5DD6A-0B62-4740-954F-7E1A1F547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EB602-4098-4AEB-A303-A6840257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25F4-2BB9-4CC7-BA89-4B647A35C41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C434-67C6-4CF5-AEF0-BD8FA961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2129-9DF0-45DF-98BE-7EC816FC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30-AC2D-4AF4-94E5-1EF03553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9ED32-169F-4E5A-91A2-72E8F38BA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3FB60-2B33-4968-A18E-AA4B0CE07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DE2DF-E0CA-4307-852C-90522529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25F4-2BB9-4CC7-BA89-4B647A35C41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DD6F2-1A61-4239-A091-3D86AB21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1B626-40FC-4D9E-8E38-6091F56F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30-AC2D-4AF4-94E5-1EF03553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9782-39ED-42FF-8708-4CE2572B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9013-6DDD-4140-90A8-D04CC1AF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C75BB-92F3-41CE-95F7-62DF10E9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25F4-2BB9-4CC7-BA89-4B647A35C41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B96C5-7775-4314-966F-BE26E1F1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02CA-47AC-4E01-B1F3-5EFF53F5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30-AC2D-4AF4-94E5-1EF03553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9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0B99-CFF4-4D4A-8317-9AEFFB3B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24FA0-EC14-4694-AE9A-52B8E501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F979C-51FB-489F-B828-6BC85357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25F4-2BB9-4CC7-BA89-4B647A35C41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1406-04C3-460E-86E1-AF078F4A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9294-F9B1-4952-B1C6-998F8C8A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30-AC2D-4AF4-94E5-1EF03553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6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00BE-3C19-4A55-A7DE-B4D031EB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05BE-CE2F-4B22-8047-04EADAD8D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E6F6B-7BE5-4E77-9270-978318600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73B1-EE17-4149-830D-1FA21B78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25F4-2BB9-4CC7-BA89-4B647A35C41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813A7-111A-450F-AC8F-BAA6BC7F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BF184-0478-4219-892E-088885B4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30-AC2D-4AF4-94E5-1EF03553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6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B112-954F-47DC-A242-5315D240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031C3-2A36-4C2E-86FB-FEAD63AC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6330F-CF47-4C09-B352-8F7EAD58D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BB438-0442-414F-BEE4-A6FE9C9CE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AC682-CB26-4DB3-8E64-8D69A4B04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9FC0A-8821-4778-AA37-73367CF3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25F4-2BB9-4CC7-BA89-4B647A35C41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57676-9358-4E9B-A835-7C89EC92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A5F05-D4C1-4A9F-983A-4DF2148C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30-AC2D-4AF4-94E5-1EF03553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6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899A-D736-4BDB-89C2-B09A0FF5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87705-B536-4BD0-9C75-C8556FC0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25F4-2BB9-4CC7-BA89-4B647A35C41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1FFF6-CC6C-4A01-8F81-49BB9A37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9F3C6-700D-4FA3-8B59-4DD20CE8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30-AC2D-4AF4-94E5-1EF03553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4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3F3D1-BC29-4FBE-ADDA-C7607BB6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25F4-2BB9-4CC7-BA89-4B647A35C41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8E967-B964-4868-9DAF-3986E861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71346-F3D8-418E-BCDD-5C7D1A96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30-AC2D-4AF4-94E5-1EF03553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5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860D-BF27-45C4-9339-B7EF3804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EC87-05DB-4706-BFB9-978003C39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0B860-6CA9-467B-A77D-08EDCBCD8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C8390-C0A6-4BA4-9D29-E2E5423A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25F4-2BB9-4CC7-BA89-4B647A35C41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0F54A-1340-49F1-BA30-158141B1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ECC5E-69D8-4C2B-B10B-B3BC57AE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30-AC2D-4AF4-94E5-1EF03553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6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1DAE-37D3-42CD-8E68-BB6C07C9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F73BE-8A91-42F7-B6CE-68B3D9A9E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88EDB-B57A-443D-B904-AC3AF348D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96FBB-21A5-4749-B800-7A0C97F8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25F4-2BB9-4CC7-BA89-4B647A35C41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AC1A7-ABDC-4B3E-AB6A-6223C54D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6625-6F42-4F28-92B0-D1F6907A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B230-AC2D-4AF4-94E5-1EF03553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6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6062D-71BE-4D73-824A-90D1D901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ADBD5-4DD3-47D7-8E65-067203643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3341A-6BAC-4BB9-BF9D-87372BDC4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E25F4-2BB9-4CC7-BA89-4B647A35C41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ECCED-0791-43DE-B40A-32CDABEF2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E1EBF-BAEC-4FB5-B22E-9FB5A7939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B230-AC2D-4AF4-94E5-1EF03553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6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oto3.amazonaws.com/v1/documentation/api/latest/guide/migrationec2.html#creating-the-connec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trap.pypa.io/get-pip.py%20-o%20get-pip.p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boto3.amazonaws.com/v1/documentation/api/latest/reference/services/ec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to/boto3" TargetMode="External"/><Relationship Id="rId2" Type="http://schemas.openxmlformats.org/officeDocument/2006/relationships/hyperlink" Target="https://github.com/aws/aws-cli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boto3.amazonaws.com/v1/documentation/api/latest/reference/services/ec2.html#EC2.Client.authorize_security_group_ingres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B648-D1D4-411D-998C-FCC89F55A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Boto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393D3-FC29-40CD-BD83-CD4906A1C7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</p:spTree>
    <p:extLst>
      <p:ext uri="{BB962C8B-B14F-4D97-AF65-F5344CB8AC3E}">
        <p14:creationId xmlns:p14="http://schemas.microsoft.com/office/powerpoint/2010/main" val="239314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CF6B-6D9F-4F7E-B5C1-E266F18A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config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CD306-5E59-420D-B006-6DEDD3E92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hidden file</a:t>
            </a:r>
          </a:p>
          <a:p>
            <a:r>
              <a:rPr lang="en-US" dirty="0"/>
              <a:t>Ls –la</a:t>
            </a:r>
          </a:p>
          <a:p>
            <a:pPr marL="457200" lvl="1" indent="0">
              <a:buNone/>
            </a:pPr>
            <a:r>
              <a:rPr lang="en-US" dirty="0"/>
              <a:t>.</a:t>
            </a:r>
            <a:r>
              <a:rPr lang="en-US" dirty="0" err="1"/>
              <a:t>aws</a:t>
            </a:r>
            <a:r>
              <a:rPr lang="en-US" dirty="0"/>
              <a:t> directory</a:t>
            </a:r>
          </a:p>
          <a:p>
            <a:pPr marL="457200" lvl="1" indent="0">
              <a:buNone/>
            </a:pPr>
            <a:r>
              <a:rPr lang="en-US" dirty="0"/>
              <a:t>.</a:t>
            </a:r>
            <a:r>
              <a:rPr lang="en-US" dirty="0" err="1"/>
              <a:t>aws</a:t>
            </a:r>
            <a:r>
              <a:rPr lang="en-US" dirty="0"/>
              <a:t>]# cat config</a:t>
            </a:r>
          </a:p>
          <a:p>
            <a:pPr marL="457200" lvl="1" indent="0">
              <a:buNone/>
            </a:pPr>
            <a:r>
              <a:rPr lang="en-US" dirty="0"/>
              <a:t>[default]</a:t>
            </a:r>
          </a:p>
          <a:p>
            <a:pPr marL="457200" lvl="1" indent="0">
              <a:buNone/>
            </a:pPr>
            <a:r>
              <a:rPr lang="en-US" dirty="0"/>
              <a:t>output = text</a:t>
            </a:r>
          </a:p>
          <a:p>
            <a:pPr marL="457200" lvl="1" indent="0">
              <a:buNone/>
            </a:pPr>
            <a:r>
              <a:rPr lang="en-US" dirty="0"/>
              <a:t>region = ap-south-1a</a:t>
            </a:r>
          </a:p>
          <a:p>
            <a:pPr marL="457200" lvl="1" indent="0">
              <a:buNone/>
            </a:pPr>
            <a:r>
              <a:rPr lang="en-US" dirty="0"/>
              <a:t>[root@kube-01 .</a:t>
            </a:r>
            <a:r>
              <a:rPr lang="en-US" dirty="0" err="1"/>
              <a:t>aws</a:t>
            </a:r>
            <a:r>
              <a:rPr lang="en-US" dirty="0"/>
              <a:t>]# cat credentials</a:t>
            </a:r>
          </a:p>
          <a:p>
            <a:pPr marL="457200" lvl="1" indent="0">
              <a:buNone/>
            </a:pPr>
            <a:r>
              <a:rPr lang="en-US" dirty="0"/>
              <a:t>[default]</a:t>
            </a:r>
          </a:p>
          <a:p>
            <a:pPr marL="457200" lvl="1" indent="0">
              <a:buNone/>
            </a:pPr>
            <a:r>
              <a:rPr lang="en-US" dirty="0" err="1"/>
              <a:t>aws_access_key_id</a:t>
            </a:r>
            <a:r>
              <a:rPr lang="en-US" dirty="0"/>
              <a:t>=</a:t>
            </a:r>
          </a:p>
          <a:p>
            <a:pPr marL="457200" lvl="1" indent="0">
              <a:buNone/>
            </a:pPr>
            <a:r>
              <a:rPr lang="en-US" dirty="0" err="1"/>
              <a:t>aws_secret_access_key</a:t>
            </a:r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62295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97B5-9571-495D-801D-FA0F2D8F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Boto</a:t>
            </a:r>
            <a:r>
              <a:rPr lang="en-US" dirty="0"/>
              <a:t> 3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F6D6-D045-4031-BB32-A93B7EB3F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Boto</a:t>
            </a:r>
            <a:r>
              <a:rPr lang="en-US" dirty="0"/>
              <a:t> 3 consists of the following major features:</a:t>
            </a:r>
          </a:p>
          <a:p>
            <a:r>
              <a:rPr lang="en-US" b="1" dirty="0"/>
              <a:t>Resources</a:t>
            </a:r>
            <a:r>
              <a:rPr lang="en-US" dirty="0"/>
              <a:t>: a high level, object oriented interface</a:t>
            </a:r>
          </a:p>
          <a:p>
            <a:r>
              <a:rPr lang="en-US" b="1" dirty="0"/>
              <a:t>Collections</a:t>
            </a:r>
            <a:r>
              <a:rPr lang="en-US" dirty="0"/>
              <a:t>: a tool to iterate and manipulate groups of resources</a:t>
            </a:r>
          </a:p>
          <a:p>
            <a:r>
              <a:rPr lang="en-US" b="1" dirty="0"/>
              <a:t>Clients</a:t>
            </a:r>
            <a:r>
              <a:rPr lang="en-US" dirty="0"/>
              <a:t>: low level service connections</a:t>
            </a:r>
          </a:p>
          <a:p>
            <a:r>
              <a:rPr lang="en-US" b="1" dirty="0"/>
              <a:t>Paginators</a:t>
            </a:r>
            <a:r>
              <a:rPr lang="en-US" dirty="0"/>
              <a:t>: automatic paging of responses</a:t>
            </a:r>
          </a:p>
          <a:p>
            <a:r>
              <a:rPr lang="en-US" b="1" dirty="0"/>
              <a:t>Waiters</a:t>
            </a:r>
            <a:r>
              <a:rPr lang="en-US" dirty="0"/>
              <a:t>: a way to block until a certain state has been reached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0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53C3-3117-48CC-8379-2C6963BE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3F804-F45C-4623-9D3A-5C04FE1C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represents an object oriented interface to </a:t>
            </a:r>
            <a:r>
              <a:rPr lang="en-US" dirty="0" err="1"/>
              <a:t>aws</a:t>
            </a:r>
            <a:endParaRPr lang="en-US" dirty="0"/>
          </a:p>
          <a:p>
            <a:r>
              <a:rPr lang="en-US" dirty="0"/>
              <a:t>Provides a high level abstraction</a:t>
            </a:r>
          </a:p>
          <a:p>
            <a:r>
              <a:rPr lang="en-US" dirty="0"/>
              <a:t>To use resource, invoke resource() method of a Session and pass in a service name</a:t>
            </a:r>
          </a:p>
          <a:p>
            <a:pPr marL="0" indent="0">
              <a:buNone/>
            </a:pPr>
            <a:r>
              <a:rPr lang="en-US" dirty="0"/>
              <a:t>  ec2 = boto3.resource(‘ec2’)</a:t>
            </a:r>
          </a:p>
          <a:p>
            <a:pPr marL="0" indent="0">
              <a:buNone/>
            </a:pPr>
            <a:r>
              <a:rPr lang="en-US" dirty="0"/>
              <a:t>  s3 = boto3.resource(‘s3’)</a:t>
            </a:r>
          </a:p>
          <a:p>
            <a:pPr marL="0" indent="0">
              <a:buNone/>
            </a:pPr>
            <a:r>
              <a:rPr lang="en-US" dirty="0"/>
              <a:t> Every resource instance has a number of attributes and methods </a:t>
            </a:r>
          </a:p>
        </p:txBody>
      </p:sp>
    </p:spTree>
    <p:extLst>
      <p:ext uri="{BB962C8B-B14F-4D97-AF65-F5344CB8AC3E}">
        <p14:creationId xmlns:p14="http://schemas.microsoft.com/office/powerpoint/2010/main" val="63522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F83B-70F6-444A-B53B-2D140BFB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6E33AC-9B40-4B4D-A835-A957928B0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075" y="2739231"/>
            <a:ext cx="48958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58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7E02-26A1-4070-B348-AE97F434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275A4-7849-4179-9D7E-08217EE1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conceptually split into service resource and individual  resource</a:t>
            </a:r>
          </a:p>
          <a:p>
            <a:r>
              <a:rPr lang="en-US" dirty="0"/>
              <a:t>Service resources are  [like s3,ec2 </a:t>
            </a:r>
            <a:r>
              <a:rPr lang="en-US" dirty="0" err="1"/>
              <a:t>etc</a:t>
            </a:r>
            <a:r>
              <a:rPr lang="en-US" dirty="0"/>
              <a:t>]</a:t>
            </a:r>
          </a:p>
          <a:p>
            <a:r>
              <a:rPr lang="en-US" dirty="0"/>
              <a:t>Individual resources are [like s3.bucket]</a:t>
            </a:r>
          </a:p>
        </p:txBody>
      </p:sp>
    </p:spTree>
    <p:extLst>
      <p:ext uri="{BB962C8B-B14F-4D97-AF65-F5344CB8AC3E}">
        <p14:creationId xmlns:p14="http://schemas.microsoft.com/office/powerpoint/2010/main" val="327913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9A94-4724-4F14-9103-AAA2D858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Boto2 vs Boto3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862E-884C-424F-919D-B423CC47A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Creating the Connection</a:t>
            </a:r>
            <a:r>
              <a:rPr lang="en-US" b="1" dirty="0">
                <a:hlinkClick r:id="rId2" tooltip="Permalink to this headline"/>
              </a:rPr>
              <a:t>¶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Boto</a:t>
            </a:r>
            <a:r>
              <a:rPr lang="en-US" dirty="0"/>
              <a:t> 2.x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boto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ec2_connection = boto.connect_ec2()</a:t>
            </a:r>
          </a:p>
          <a:p>
            <a:pPr marL="0" indent="0">
              <a:buNone/>
            </a:pPr>
            <a:r>
              <a:rPr lang="en-US" dirty="0" err="1"/>
              <a:t>vpc_connection</a:t>
            </a:r>
            <a:r>
              <a:rPr lang="en-US" dirty="0"/>
              <a:t> = </a:t>
            </a:r>
            <a:r>
              <a:rPr lang="en-US" dirty="0" err="1"/>
              <a:t>boto.connect_vpc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Boto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import boto3</a:t>
            </a:r>
          </a:p>
          <a:p>
            <a:pPr marL="0" indent="0">
              <a:buNone/>
            </a:pPr>
            <a:r>
              <a:rPr lang="en-US" dirty="0"/>
              <a:t>ec2 = boto3.resource('ec2')</a:t>
            </a:r>
          </a:p>
        </p:txBody>
      </p:sp>
    </p:spTree>
    <p:extLst>
      <p:ext uri="{BB962C8B-B14F-4D97-AF65-F5344CB8AC3E}">
        <p14:creationId xmlns:p14="http://schemas.microsoft.com/office/powerpoint/2010/main" val="78078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CE08-DB7D-48B9-A5AE-C81624CD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009F-83AC-4AEC-AD2F-7BF48278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boto3</a:t>
            </a:r>
          </a:p>
          <a:p>
            <a:pPr marL="0" indent="0">
              <a:buNone/>
            </a:pPr>
            <a:r>
              <a:rPr lang="en-US" dirty="0"/>
              <a:t>client = boto3.client(</a:t>
            </a:r>
          </a:p>
          <a:p>
            <a:pPr marL="0" indent="0">
              <a:buNone/>
            </a:pPr>
            <a:r>
              <a:rPr lang="en-US" dirty="0"/>
              <a:t>   'autoscaling’,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aws_access_key_id</a:t>
            </a:r>
            <a:r>
              <a:rPr lang="en-US" dirty="0"/>
              <a:t>='AKIAILD4D5CDIIDSUMFQ’,    </a:t>
            </a:r>
          </a:p>
          <a:p>
            <a:pPr marL="0" indent="0">
              <a:buNone/>
            </a:pPr>
            <a:r>
              <a:rPr lang="en-US" dirty="0" err="1"/>
              <a:t>aws_secret_access_key</a:t>
            </a:r>
            <a:r>
              <a:rPr lang="en-US" dirty="0"/>
              <a:t>='8LlWcRzfU+7Ic8fIJd+nVXEVj+2fZ/H4sUpdW+Yl',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region_name</a:t>
            </a:r>
            <a:r>
              <a:rPr lang="en-US" dirty="0"/>
              <a:t>='ap-south-1a’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3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E341-BC7E-48ED-A01E-13B4BDBE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Boto3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3914-3B1D-431D-AD54-1BEEBF3F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Low level service access</a:t>
            </a:r>
          </a:p>
          <a:p>
            <a:r>
              <a:rPr lang="en-US" dirty="0"/>
              <a:t>Generated from service description</a:t>
            </a:r>
          </a:p>
          <a:p>
            <a:r>
              <a:rPr lang="en-US" dirty="0"/>
              <a:t>Exposes </a:t>
            </a:r>
            <a:r>
              <a:rPr lang="en-US" dirty="0" err="1"/>
              <a:t>botocore</a:t>
            </a:r>
            <a:r>
              <a:rPr lang="en-US" dirty="0"/>
              <a:t> client  to the developer</a:t>
            </a:r>
          </a:p>
          <a:p>
            <a:r>
              <a:rPr lang="en-US" dirty="0"/>
              <a:t>Typically mapped 1:1 with the Service </a:t>
            </a:r>
            <a:r>
              <a:rPr lang="en-US" dirty="0" err="1"/>
              <a:t>Api</a:t>
            </a:r>
            <a:r>
              <a:rPr lang="en-US" dirty="0"/>
              <a:t> ; ex</a:t>
            </a:r>
          </a:p>
          <a:p>
            <a:pPr marL="0" indent="0">
              <a:buNone/>
            </a:pPr>
            <a:r>
              <a:rPr lang="en-US" dirty="0"/>
              <a:t>Import boto3</a:t>
            </a:r>
          </a:p>
          <a:p>
            <a:pPr marL="0" indent="0">
              <a:buNone/>
            </a:pPr>
            <a:r>
              <a:rPr lang="en-US" dirty="0"/>
              <a:t>S3 = boto3.client(‘s3’)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list_bucket_contents</a:t>
            </a:r>
            <a:r>
              <a:rPr lang="en-US" dirty="0"/>
              <a:t>(</a:t>
            </a:r>
            <a:r>
              <a:rPr lang="en-US" dirty="0" err="1"/>
              <a:t>bucket_name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for objects in s3.list_objects_v2(Bucket=</a:t>
            </a:r>
            <a:r>
              <a:rPr lang="en-US" dirty="0" err="1"/>
              <a:t>bucket_name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object.key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List_bucket_contents</a:t>
            </a:r>
            <a:r>
              <a:rPr lang="en-US" dirty="0"/>
              <a:t>(‘</a:t>
            </a:r>
            <a:r>
              <a:rPr lang="en-US" dirty="0" err="1"/>
              <a:t>mybucket</a:t>
            </a:r>
            <a:r>
              <a:rPr lang="en-US" dirty="0"/>
              <a:t>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00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4992-72DE-4C18-AB5B-AADC87E4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D09E-68A8-4445-B483-DDEBDF71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High-level, object oriented API</a:t>
            </a:r>
          </a:p>
          <a:p>
            <a:r>
              <a:rPr lang="en-US" dirty="0"/>
              <a:t>Generated from resource description</a:t>
            </a:r>
          </a:p>
          <a:p>
            <a:r>
              <a:rPr lang="en-US" dirty="0"/>
              <a:t>Uses identifiers and attributes</a:t>
            </a:r>
          </a:p>
          <a:p>
            <a:r>
              <a:rPr lang="en-US" dirty="0"/>
              <a:t>Has actions [operations on resources]</a:t>
            </a:r>
          </a:p>
          <a:p>
            <a:r>
              <a:rPr lang="en-US" dirty="0"/>
              <a:t>Expose sub resources and collections</a:t>
            </a:r>
          </a:p>
          <a:p>
            <a:r>
              <a:rPr lang="en-US" dirty="0"/>
              <a:t>This allow you to tied particular AWS resources and pass it along, so you just use this abstraction than worry which target services is pointed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6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D102-0C46-4C37-A7B5-1B116F1D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44A1-5CC3-4683-B48F-1E2A061C9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boto3 </a:t>
            </a:r>
          </a:p>
          <a:p>
            <a:pPr marL="0" indent="0">
              <a:buNone/>
            </a:pPr>
            <a:r>
              <a:rPr lang="en-US" dirty="0" err="1"/>
              <a:t>my_west_session</a:t>
            </a:r>
            <a:r>
              <a:rPr lang="en-US" dirty="0"/>
              <a:t> = boto3.Session(</a:t>
            </a:r>
            <a:r>
              <a:rPr lang="en-US" dirty="0" err="1"/>
              <a:t>region_name</a:t>
            </a:r>
            <a:r>
              <a:rPr lang="en-US" dirty="0"/>
              <a:t> = 'us-west-2')</a:t>
            </a:r>
          </a:p>
          <a:p>
            <a:pPr marL="0" indent="0">
              <a:buNone/>
            </a:pPr>
            <a:r>
              <a:rPr lang="en-US" dirty="0" err="1"/>
              <a:t>my_east_sesison</a:t>
            </a:r>
            <a:r>
              <a:rPr lang="en-US" dirty="0"/>
              <a:t> = boto3.Session(</a:t>
            </a:r>
            <a:r>
              <a:rPr lang="en-US" dirty="0" err="1"/>
              <a:t>region_name</a:t>
            </a:r>
            <a:r>
              <a:rPr lang="en-US" dirty="0"/>
              <a:t> = 'us-east-1')</a:t>
            </a:r>
          </a:p>
          <a:p>
            <a:pPr marL="0" indent="0">
              <a:buNone/>
            </a:pPr>
            <a:r>
              <a:rPr lang="en-US" dirty="0"/>
              <a:t>backup_s3 = </a:t>
            </a:r>
            <a:r>
              <a:rPr lang="en-US" dirty="0" err="1"/>
              <a:t>my_west_session.resource</a:t>
            </a:r>
            <a:r>
              <a:rPr lang="en-US" dirty="0"/>
              <a:t>("s3")</a:t>
            </a:r>
          </a:p>
          <a:p>
            <a:pPr marL="0" indent="0">
              <a:buNone/>
            </a:pPr>
            <a:r>
              <a:rPr lang="en-US" dirty="0"/>
              <a:t>video_s3 = </a:t>
            </a:r>
            <a:r>
              <a:rPr lang="en-US" dirty="0" err="1"/>
              <a:t>my_east_sesison.resource</a:t>
            </a:r>
            <a:r>
              <a:rPr lang="en-US" dirty="0"/>
              <a:t>("s3")</a:t>
            </a:r>
          </a:p>
          <a:p>
            <a:pPr marL="0" indent="0">
              <a:buNone/>
            </a:pPr>
            <a:r>
              <a:rPr lang="en-US" dirty="0" err="1"/>
              <a:t>backup_bucket</a:t>
            </a:r>
            <a:r>
              <a:rPr lang="en-US" dirty="0"/>
              <a:t> = backup_s3.Bucket('</a:t>
            </a:r>
            <a:r>
              <a:rPr lang="en-US" dirty="0" err="1"/>
              <a:t>backupbucket</a:t>
            </a:r>
            <a:r>
              <a:rPr lang="en-US" dirty="0"/>
              <a:t>') </a:t>
            </a:r>
          </a:p>
          <a:p>
            <a:pPr marL="0" indent="0">
              <a:buNone/>
            </a:pPr>
            <a:r>
              <a:rPr lang="en-US" dirty="0" err="1"/>
              <a:t>video_bucket</a:t>
            </a:r>
            <a:r>
              <a:rPr lang="en-US" dirty="0"/>
              <a:t> = video_s3.Bucket('</a:t>
            </a:r>
            <a:r>
              <a:rPr lang="en-US" dirty="0" err="1"/>
              <a:t>videobucket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just pass the instantiated bucket object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list_bucket_contents</a:t>
            </a:r>
            <a:r>
              <a:rPr lang="en-US" dirty="0"/>
              <a:t>(bucket):</a:t>
            </a:r>
          </a:p>
          <a:p>
            <a:pPr marL="0" indent="0">
              <a:buNone/>
            </a:pPr>
            <a:r>
              <a:rPr lang="en-US" dirty="0"/>
              <a:t>   for object in </a:t>
            </a:r>
            <a:r>
              <a:rPr lang="en-US" dirty="0" err="1"/>
              <a:t>bucket.objects.all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print(</a:t>
            </a:r>
            <a:r>
              <a:rPr lang="en-US" dirty="0" err="1"/>
              <a:t>object.key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list_bucket_contents</a:t>
            </a:r>
            <a:r>
              <a:rPr lang="en-US" dirty="0"/>
              <a:t>(</a:t>
            </a:r>
            <a:r>
              <a:rPr lang="en-US" dirty="0" err="1"/>
              <a:t>backup_bucket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list_bucket_contents</a:t>
            </a:r>
            <a:r>
              <a:rPr lang="en-US" dirty="0"/>
              <a:t>(</a:t>
            </a:r>
            <a:r>
              <a:rPr lang="en-US" dirty="0" err="1"/>
              <a:t>video_bucket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104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4615-9F7D-40F9-B48E-78AF347D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boto3 on centos7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010B3-3FB1-4978-A23F-B490DD754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pip</a:t>
            </a:r>
          </a:p>
          <a:p>
            <a:pPr lvl="1"/>
            <a:r>
              <a:rPr lang="en-US" dirty="0"/>
              <a:t>curl </a:t>
            </a:r>
            <a:r>
              <a:rPr lang="en-US" dirty="0">
                <a:hlinkClick r:id="rId2"/>
              </a:rPr>
              <a:t>https://bootstrap.pypa.io/get-pip.py -o get-pip.py</a:t>
            </a:r>
            <a:endParaRPr lang="en-US" dirty="0"/>
          </a:p>
          <a:p>
            <a:pPr lvl="1"/>
            <a:r>
              <a:rPr lang="en-US" dirty="0"/>
              <a:t>Python get-pip.py</a:t>
            </a:r>
          </a:p>
          <a:p>
            <a:r>
              <a:rPr lang="en-US" dirty="0"/>
              <a:t>Pip install boto3</a:t>
            </a:r>
          </a:p>
          <a:p>
            <a:r>
              <a:rPr lang="en-US" dirty="0"/>
              <a:t>Test boto3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Import boto3</a:t>
            </a:r>
          </a:p>
          <a:p>
            <a:pPr lvl="1"/>
            <a:r>
              <a:rPr lang="en-US" dirty="0"/>
              <a:t>Help(boto3)</a:t>
            </a:r>
          </a:p>
        </p:txBody>
      </p:sp>
    </p:spTree>
    <p:extLst>
      <p:ext uri="{BB962C8B-B14F-4D97-AF65-F5344CB8AC3E}">
        <p14:creationId xmlns:p14="http://schemas.microsoft.com/office/powerpoint/2010/main" val="1121967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A98C-1EF6-470A-81D5-B19ACCBE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152D-315C-4A5A-8609-19627A475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configuration information (primarily credentials and selected region)</a:t>
            </a:r>
          </a:p>
          <a:p>
            <a:r>
              <a:rPr lang="en-US" dirty="0"/>
              <a:t>allows you to create service clients and resource</a:t>
            </a:r>
          </a:p>
          <a:p>
            <a:r>
              <a:rPr lang="en-US" dirty="0"/>
              <a:t>Session is where initiate the connectivity to AWS services. E.g. following is default session that use the default credential profile(e.g. ~/.</a:t>
            </a:r>
            <a:r>
              <a:rPr lang="en-US" dirty="0" err="1"/>
              <a:t>aws</a:t>
            </a:r>
            <a:r>
              <a:rPr lang="en-US" dirty="0"/>
              <a:t>/credentials, or assume your EC2 using IAM instance profile )</a:t>
            </a:r>
          </a:p>
          <a:p>
            <a:r>
              <a:rPr lang="en-US" dirty="0"/>
              <a:t>Because default session is limit to the profile or instance profile used, sometime you need to use the custom session to override the default session configuration (e.g. </a:t>
            </a:r>
            <a:r>
              <a:rPr lang="en-US" dirty="0" err="1"/>
              <a:t>region_name</a:t>
            </a:r>
            <a:r>
              <a:rPr lang="en-US" dirty="0"/>
              <a:t>, </a:t>
            </a:r>
            <a:r>
              <a:rPr lang="en-US" dirty="0" err="1"/>
              <a:t>endpoint_url</a:t>
            </a:r>
            <a:r>
              <a:rPr lang="en-US" dirty="0"/>
              <a:t>, etc. ) </a:t>
            </a:r>
          </a:p>
        </p:txBody>
      </p:sp>
    </p:spTree>
    <p:extLst>
      <p:ext uri="{BB962C8B-B14F-4D97-AF65-F5344CB8AC3E}">
        <p14:creationId xmlns:p14="http://schemas.microsoft.com/office/powerpoint/2010/main" val="3532033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50E6-A20B-4754-B220-4CD53E02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6622-87D0-4E6D-B482-54BA25C3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custom resource session must use boto3.Session to do the override</a:t>
            </a:r>
          </a:p>
          <a:p>
            <a:pPr marL="0" indent="0">
              <a:buNone/>
            </a:pPr>
            <a:r>
              <a:rPr lang="en-US" dirty="0" err="1"/>
              <a:t>my_west_session</a:t>
            </a:r>
            <a:r>
              <a:rPr lang="en-US" dirty="0"/>
              <a:t> = boto3.Session(</a:t>
            </a:r>
            <a:r>
              <a:rPr lang="en-US" dirty="0" err="1"/>
              <a:t>region_name</a:t>
            </a:r>
            <a:r>
              <a:rPr lang="en-US" dirty="0"/>
              <a:t> = 'us-west-2')</a:t>
            </a:r>
          </a:p>
          <a:p>
            <a:pPr marL="0" indent="0">
              <a:buNone/>
            </a:pPr>
            <a:r>
              <a:rPr lang="en-US" dirty="0" err="1"/>
              <a:t>my_east_sesison</a:t>
            </a:r>
            <a:r>
              <a:rPr lang="en-US" dirty="0"/>
              <a:t> = boto3.Session(</a:t>
            </a:r>
            <a:r>
              <a:rPr lang="en-US" dirty="0" err="1"/>
              <a:t>region_name</a:t>
            </a:r>
            <a:r>
              <a:rPr lang="en-US" dirty="0"/>
              <a:t> = 'us-east-1')</a:t>
            </a:r>
          </a:p>
          <a:p>
            <a:pPr marL="0" indent="0">
              <a:buNone/>
            </a:pPr>
            <a:r>
              <a:rPr lang="en-US" dirty="0"/>
              <a:t>backup_s3 = </a:t>
            </a:r>
            <a:r>
              <a:rPr lang="en-US" dirty="0" err="1"/>
              <a:t>my_west_session.resource</a:t>
            </a:r>
            <a:r>
              <a:rPr lang="en-US" dirty="0"/>
              <a:t>('s3')</a:t>
            </a:r>
          </a:p>
          <a:p>
            <a:pPr marL="0" indent="0">
              <a:buNone/>
            </a:pPr>
            <a:r>
              <a:rPr lang="en-US" dirty="0"/>
              <a:t>video_s3 = </a:t>
            </a:r>
            <a:r>
              <a:rPr lang="en-US" dirty="0" err="1"/>
              <a:t>my_east_sesison.resource</a:t>
            </a:r>
            <a:r>
              <a:rPr lang="en-US" dirty="0"/>
              <a:t>('s3')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7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1E86-E3EB-41A2-A7A7-EF618268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IAM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1E64-2F85-449C-9629-6490E746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boto3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botocore.exceptions</a:t>
            </a:r>
            <a:r>
              <a:rPr lang="en-US" dirty="0"/>
              <a:t> import </a:t>
            </a:r>
            <a:r>
              <a:rPr lang="en-US" dirty="0" err="1"/>
              <a:t>ClientError</a:t>
            </a:r>
            <a:r>
              <a:rPr lang="en-US" dirty="0"/>
              <a:t>, </a:t>
            </a:r>
            <a:r>
              <a:rPr lang="en-US" dirty="0" err="1"/>
              <a:t>ParamValidationError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iam</a:t>
            </a:r>
            <a:r>
              <a:rPr lang="en-US" dirty="0"/>
              <a:t> = boto3.client('</a:t>
            </a:r>
            <a:r>
              <a:rPr lang="en-US" dirty="0" err="1"/>
              <a:t>iam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    user = </a:t>
            </a:r>
            <a:r>
              <a:rPr lang="en-US" dirty="0" err="1"/>
              <a:t>iam.create_user</a:t>
            </a:r>
            <a:r>
              <a:rPr lang="en-US" dirty="0"/>
              <a:t>(</a:t>
            </a:r>
            <a:r>
              <a:rPr lang="en-US" dirty="0" err="1"/>
              <a:t>UserName</a:t>
            </a:r>
            <a:r>
              <a:rPr lang="en-US" dirty="0"/>
              <a:t>='</a:t>
            </a:r>
            <a:r>
              <a:rPr lang="en-US" dirty="0" err="1"/>
              <a:t>fred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    print "Created user: %s" % user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iam.exceptions.EntityAlreadyExistsException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 "User already exists"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ParamValidationError</a:t>
            </a:r>
            <a:r>
              <a:rPr lang="en-US" dirty="0"/>
              <a:t> as e:</a:t>
            </a:r>
          </a:p>
          <a:p>
            <a:pPr marL="0" indent="0">
              <a:buNone/>
            </a:pPr>
            <a:r>
              <a:rPr lang="en-US" dirty="0"/>
              <a:t>    print "Parameter validation error: %s" % e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ClientError</a:t>
            </a:r>
            <a:r>
              <a:rPr lang="en-US" dirty="0"/>
              <a:t> as e:</a:t>
            </a:r>
          </a:p>
          <a:p>
            <a:pPr marL="0" indent="0">
              <a:buNone/>
            </a:pPr>
            <a:r>
              <a:rPr lang="en-US" dirty="0"/>
              <a:t>    print "Unexpected error: %s" % e</a:t>
            </a:r>
          </a:p>
        </p:txBody>
      </p:sp>
    </p:spTree>
    <p:extLst>
      <p:ext uri="{BB962C8B-B14F-4D97-AF65-F5344CB8AC3E}">
        <p14:creationId xmlns:p14="http://schemas.microsoft.com/office/powerpoint/2010/main" val="2661189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51B9-ACE2-4D3E-8D7A-C39DF616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and Resource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AF7B-E7F2-454E-BC36-955503DA1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boto3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session = boto3.Session(</a:t>
            </a:r>
            <a:r>
              <a:rPr lang="en-US" dirty="0" err="1"/>
              <a:t>aws_access_key_id</a:t>
            </a:r>
            <a:r>
              <a:rPr lang="en-US" dirty="0"/>
              <a:t>="&lt;foo&gt;",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aws_secret_access_key</a:t>
            </a:r>
            <a:r>
              <a:rPr lang="en-US" dirty="0"/>
              <a:t>="&lt;bar&gt;")</a:t>
            </a:r>
          </a:p>
          <a:p>
            <a:pPr marL="0" indent="0">
              <a:buNone/>
            </a:pPr>
            <a:r>
              <a:rPr lang="en-US" dirty="0"/>
              <a:t>s3 = </a:t>
            </a:r>
            <a:r>
              <a:rPr lang="en-US" dirty="0" err="1"/>
              <a:t>session.resource</a:t>
            </a:r>
            <a:r>
              <a:rPr lang="en-US" dirty="0"/>
              <a:t>('s3')</a:t>
            </a:r>
          </a:p>
        </p:txBody>
      </p:sp>
    </p:spTree>
    <p:extLst>
      <p:ext uri="{BB962C8B-B14F-4D97-AF65-F5344CB8AC3E}">
        <p14:creationId xmlns:p14="http://schemas.microsoft.com/office/powerpoint/2010/main" val="1701397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2477-79CB-4F10-878D-21456E7B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a boto3 client and when to use a boto3 resource?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E9FC1-8EBF-410D-B61E-D0F59475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boto3.resources is a high level services class wrap around boto3.client.It is means to attach connected resources under where you can later use other resources without specify the original resource-id. </a:t>
            </a:r>
          </a:p>
          <a:p>
            <a:r>
              <a:rPr lang="en-US" dirty="0"/>
              <a:t> boto3.client are low level, you don't have a "entry class object", thus you must explicitly specify the exact resources it connect to for every action you perform.</a:t>
            </a:r>
          </a:p>
          <a:p>
            <a:endParaRPr lang="en-US" dirty="0"/>
          </a:p>
          <a:p>
            <a:r>
              <a:rPr lang="en-US" dirty="0"/>
              <a:t>It depends on individual needs. However, boto3.resources doesn't wrap all the boto3.client functionality, so sometime you need to call boto3.client , or use boto3.resource.meta.client () to get the job done. </a:t>
            </a:r>
          </a:p>
        </p:txBody>
      </p:sp>
    </p:spTree>
    <p:extLst>
      <p:ext uri="{BB962C8B-B14F-4D97-AF65-F5344CB8AC3E}">
        <p14:creationId xmlns:p14="http://schemas.microsoft.com/office/powerpoint/2010/main" val="617011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0819-5F63-49AB-B07B-1BCD8FF2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the 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B20F-CC35-4AEB-A582-65D92C7E3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s3 = boto3.resource('s3')</a:t>
            </a:r>
          </a:p>
          <a:p>
            <a:pPr marL="0" indent="0">
              <a:buNone/>
            </a:pPr>
            <a:r>
              <a:rPr lang="en-US" dirty="0"/>
              <a:t>for bucket in s3.buckets.all():</a:t>
            </a:r>
          </a:p>
          <a:p>
            <a:pPr marL="0" indent="0">
              <a:buNone/>
            </a:pPr>
            <a:r>
              <a:rPr lang="en-US" dirty="0"/>
              <a:t>  print(bucket.name)</a:t>
            </a:r>
          </a:p>
        </p:txBody>
      </p:sp>
    </p:spTree>
    <p:extLst>
      <p:ext uri="{BB962C8B-B14F-4D97-AF65-F5344CB8AC3E}">
        <p14:creationId xmlns:p14="http://schemas.microsoft.com/office/powerpoint/2010/main" val="4153636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936D-2D6D-4EC9-A012-97A5ACC2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Elastic </a:t>
            </a:r>
            <a:r>
              <a:rPr lang="en-US" dirty="0" err="1"/>
              <a:t>ip</a:t>
            </a:r>
            <a:r>
              <a:rPr lang="en-US" dirty="0"/>
              <a:t> using boto3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3671D-7DFA-43BF-A16E-12BB18B5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boto3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ec2 = boto3.client('ec2', </a:t>
            </a:r>
            <a:r>
              <a:rPr lang="en-US" dirty="0" err="1"/>
              <a:t>region_name</a:t>
            </a:r>
            <a:r>
              <a:rPr lang="en-US" dirty="0"/>
              <a:t>='us-east-1')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response = ec2.create_tags(</a:t>
            </a:r>
          </a:p>
          <a:p>
            <a:pPr marL="0" indent="0">
              <a:buNone/>
            </a:pPr>
            <a:r>
              <a:rPr lang="en-US" dirty="0"/>
              <a:t>    Resources=[</a:t>
            </a:r>
          </a:p>
          <a:p>
            <a:pPr marL="0" indent="0">
              <a:buNone/>
            </a:pPr>
            <a:r>
              <a:rPr lang="en-US" dirty="0"/>
              <a:t>        'eipalloc-094ca1234de5abcd',</a:t>
            </a:r>
          </a:p>
          <a:p>
            <a:pPr marL="0" indent="0">
              <a:buNone/>
            </a:pPr>
            <a:r>
              <a:rPr lang="en-US" dirty="0"/>
              <a:t>    ],</a:t>
            </a:r>
          </a:p>
          <a:p>
            <a:pPr marL="0" indent="0">
              <a:buNone/>
            </a:pPr>
            <a:r>
              <a:rPr lang="en-US" dirty="0"/>
              <a:t>    Tags=[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'Key': 'Description',</a:t>
            </a:r>
          </a:p>
          <a:p>
            <a:pPr marL="0" indent="0">
              <a:buNone/>
            </a:pPr>
            <a:r>
              <a:rPr lang="en-US" dirty="0"/>
              <a:t>            'Value': 'Production EIP'</a:t>
            </a:r>
          </a:p>
          <a:p>
            <a:pPr marL="0" indent="0">
              <a:buNone/>
            </a:pPr>
            <a:r>
              <a:rPr lang="en-US" dirty="0"/>
              <a:t>        },</a:t>
            </a:r>
          </a:p>
          <a:p>
            <a:pPr marL="0" indent="0">
              <a:buNone/>
            </a:pPr>
            <a:r>
              <a:rPr lang="en-US" dirty="0"/>
              <a:t>    ]</a:t>
            </a:r>
          </a:p>
          <a:p>
            <a:pPr marL="0" indent="0">
              <a:buNone/>
            </a:pP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0188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2A4F-B61E-4622-B027-1AB93038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		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CE6FB5-FAC4-4451-924A-0C5CE0245E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boto3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ClientLocator: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._client = boto3.client(client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region_name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"eu-central-1"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get_client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._client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EC2Client(ClientLocator):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'ec2'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87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7802-6184-4354-A1EC-358891B2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62C7-7545-4412-8262-D3F36462A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https://boto3.amazonaws.com/v1/documentation/api/latest/reference/services/ec2.html</a:t>
            </a:r>
          </a:p>
        </p:txBody>
      </p:sp>
    </p:spTree>
    <p:extLst>
      <p:ext uri="{BB962C8B-B14F-4D97-AF65-F5344CB8AC3E}">
        <p14:creationId xmlns:p14="http://schemas.microsoft.com/office/powerpoint/2010/main" val="853207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828B-A565-4EDF-B396-4B04D7A3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pyboto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9AA3F-85B3-484A-A18C-D5816A670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https://boto3.amazonaws.com/v1/documentation/api/latest/reference/services/ec2.html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Full autocomplete using </a:t>
            </a:r>
            <a:r>
              <a:rPr lang="en-US" dirty="0" err="1"/>
              <a:t>pycharm</a:t>
            </a:r>
            <a:r>
              <a:rPr lang="en-US" dirty="0"/>
              <a:t> id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4880-F381-451F-B80E-2A343D6F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Botocore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269B-11EF-4A1C-AAB6-0A79E8C4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low-level interface to a growing number of Amazon Web Services. The </a:t>
            </a:r>
            <a:r>
              <a:rPr lang="en-US" dirty="0" err="1"/>
              <a:t>botocore</a:t>
            </a:r>
            <a:r>
              <a:rPr lang="en-US" dirty="0"/>
              <a:t> package is the foundation for the </a:t>
            </a:r>
            <a:r>
              <a:rPr lang="en-US" dirty="0">
                <a:hlinkClick r:id="rId2"/>
              </a:rPr>
              <a:t>AWS CLI</a:t>
            </a:r>
            <a:r>
              <a:rPr lang="en-US" dirty="0"/>
              <a:t> as well as </a:t>
            </a:r>
            <a:r>
              <a:rPr lang="en-US" dirty="0">
                <a:hlinkClick r:id="rId3"/>
              </a:rPr>
              <a:t>boto3</a:t>
            </a:r>
            <a:r>
              <a:rPr lang="en-US" dirty="0"/>
              <a:t>.</a:t>
            </a:r>
          </a:p>
          <a:p>
            <a:r>
              <a:rPr lang="en-US" dirty="0" err="1"/>
              <a:t>Botocore</a:t>
            </a:r>
            <a:r>
              <a:rPr lang="en-US" dirty="0"/>
              <a:t> provides the low level clients, session, and credential &amp; configuration data. </a:t>
            </a:r>
            <a:r>
              <a:rPr lang="en-US" dirty="0" err="1"/>
              <a:t>Boto</a:t>
            </a:r>
            <a:r>
              <a:rPr lang="en-US" dirty="0"/>
              <a:t> 3 builds on top of </a:t>
            </a:r>
            <a:r>
              <a:rPr lang="en-US" dirty="0" err="1"/>
              <a:t>Botocore</a:t>
            </a:r>
            <a:r>
              <a:rPr lang="en-US" dirty="0"/>
              <a:t> by providing its own session, resources and collections.</a:t>
            </a:r>
          </a:p>
          <a:p>
            <a:r>
              <a:rPr lang="en-US" dirty="0" err="1"/>
              <a:t>botocore</a:t>
            </a:r>
            <a:r>
              <a:rPr lang="en-US" dirty="0"/>
              <a:t> does not provide higher-level abstractions on top of these services, operations and responses. That is left to the application layer. The goal of </a:t>
            </a:r>
            <a:r>
              <a:rPr lang="en-US" dirty="0" err="1"/>
              <a:t>botocore</a:t>
            </a:r>
            <a:r>
              <a:rPr lang="en-US" dirty="0"/>
              <a:t> is to handle all of the low-level details of making requests and getting results from a </a:t>
            </a:r>
            <a:r>
              <a:rPr lang="en-US" dirty="0" err="1"/>
              <a:t>servic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32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C7EA-D34A-4635-8E05-3F088A75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ED7F3E-17D4-425E-98CF-6C074EE12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25" y="2039144"/>
            <a:ext cx="77533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60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D884-CF1E-4F00-9E6E-5A1E1D87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F3B189-1C18-4473-A2E0-E8F4B672F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3277394"/>
            <a:ext cx="7315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51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A95C-F2F3-42AC-8E40-5DD40468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BDF0D-5E05-49D1-9296-3297531D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Building wheel for pyboto3 (setup.py) ... done</a:t>
            </a:r>
          </a:p>
          <a:p>
            <a:pPr marL="0" indent="0">
              <a:buNone/>
            </a:pPr>
            <a:r>
              <a:rPr lang="en-US" dirty="0"/>
              <a:t>  Stored in directory: C:\Users\amitm\AppData\Local\pip\Cache\wheels\33\74\13\8230a72c14ed60f982082abc118acc8586218752e9d64088a5</a:t>
            </a:r>
          </a:p>
          <a:p>
            <a:pPr marL="0" indent="0">
              <a:buNone/>
            </a:pPr>
            <a:r>
              <a:rPr lang="en-US" dirty="0"/>
              <a:t>Successfully built pyboto3</a:t>
            </a:r>
          </a:p>
          <a:p>
            <a:pPr marL="0" indent="0">
              <a:buNone/>
            </a:pPr>
            <a:r>
              <a:rPr lang="en-US" dirty="0"/>
              <a:t>Installing collected packages: pyboto3</a:t>
            </a:r>
          </a:p>
          <a:p>
            <a:pPr marL="0" indent="0">
              <a:buNone/>
            </a:pPr>
            <a:r>
              <a:rPr lang="en-US" dirty="0"/>
              <a:t>Successfully installed pyboto3-1.4.4</a:t>
            </a:r>
          </a:p>
        </p:txBody>
      </p:sp>
    </p:spTree>
    <p:extLst>
      <p:ext uri="{BB962C8B-B14F-4D97-AF65-F5344CB8AC3E}">
        <p14:creationId xmlns:p14="http://schemas.microsoft.com/office/powerpoint/2010/main" val="1559727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F830-FC38-4D68-BD1E-39B338D5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pyboto3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DF9917-83F2-42FD-B0AE-77F7CD8BE6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VPC: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._client =client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 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:type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pyboto3.ec2"""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03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B537-CD4B-4754-B8B8-32160909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C6603-D3E0-46AF-AB56-4B67C1218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a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VPC: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client):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self._client</a:t>
            </a:r>
            <a:r>
              <a:rPr lang="en-US" dirty="0"/>
              <a:t> =client</a:t>
            </a:r>
          </a:p>
          <a:p>
            <a:pPr marL="0" indent="0">
              <a:buNone/>
            </a:pPr>
            <a:r>
              <a:rPr lang="en-US" dirty="0"/>
              <a:t>        """ :type : pyboto3.ec2"""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create_vpc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print('creating </a:t>
            </a:r>
            <a:r>
              <a:rPr lang="en-US" dirty="0" err="1"/>
              <a:t>vpc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        return self._</a:t>
            </a:r>
            <a:r>
              <a:rPr lang="en-US" dirty="0" err="1"/>
              <a:t>client.create_vpc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CidrBlock</a:t>
            </a:r>
            <a:r>
              <a:rPr lang="en-US" dirty="0"/>
              <a:t>='10.0.0.0/16'</a:t>
            </a:r>
          </a:p>
          <a:p>
            <a:pPr marL="0" indent="0">
              <a:buNone/>
            </a:pPr>
            <a:r>
              <a:rPr lang="en-US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2724550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9BF2-BA2A-48A1-86B6-2BDB95AA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D0E19-6A21-41A8-AB76-2865A9050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from src.ec2.vpc import VPC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src.clientloctor</a:t>
            </a:r>
            <a:r>
              <a:rPr lang="en-US" dirty="0"/>
              <a:t> import EC2Client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main():</a:t>
            </a:r>
          </a:p>
          <a:p>
            <a:pPr marL="0" indent="0">
              <a:buNone/>
            </a:pPr>
            <a:r>
              <a:rPr lang="en-US" dirty="0"/>
              <a:t>    # Create a VPC</a:t>
            </a:r>
          </a:p>
          <a:p>
            <a:pPr marL="0" indent="0">
              <a:buNone/>
            </a:pPr>
            <a:r>
              <a:rPr lang="en-US" dirty="0"/>
              <a:t>    ec2_client = EC2Client().</a:t>
            </a:r>
            <a:r>
              <a:rPr lang="en-US" dirty="0" err="1"/>
              <a:t>get_client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vpc</a:t>
            </a:r>
            <a:r>
              <a:rPr lang="en-US" dirty="0"/>
              <a:t> = VPC(ec2_client)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vpc_response</a:t>
            </a:r>
            <a:r>
              <a:rPr lang="en-US" dirty="0"/>
              <a:t> = </a:t>
            </a:r>
            <a:r>
              <a:rPr lang="en-US" dirty="0" err="1"/>
              <a:t>vpc.create_vpc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print ('</a:t>
            </a:r>
            <a:r>
              <a:rPr lang="en-US" dirty="0" err="1"/>
              <a:t>vpc</a:t>
            </a:r>
            <a:r>
              <a:rPr lang="en-US" dirty="0"/>
              <a:t> created' + str(</a:t>
            </a:r>
            <a:r>
              <a:rPr lang="en-US" dirty="0" err="1"/>
              <a:t>vpc_response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__name__ == '__main__':</a:t>
            </a:r>
          </a:p>
          <a:p>
            <a:pPr marL="0" indent="0">
              <a:buNone/>
            </a:pPr>
            <a:r>
              <a:rPr lang="en-US" dirty="0"/>
              <a:t>    main()</a:t>
            </a:r>
          </a:p>
        </p:txBody>
      </p:sp>
    </p:spTree>
    <p:extLst>
      <p:ext uri="{BB962C8B-B14F-4D97-AF65-F5344CB8AC3E}">
        <p14:creationId xmlns:p14="http://schemas.microsoft.com/office/powerpoint/2010/main" val="625518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BB57-1378-47B7-A177-D343935F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14925C-2CD0-466A-92A2-98BAA309E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2120349"/>
            <a:ext cx="9258300" cy="39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81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399A-6E89-4A41-9BFA-5E8D0A6A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3F345-2158-419F-AFC6-CD5F1B14D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C:\Python27\python.exe C:/Users/amitm/PycharmProjects/untitled1/src/testdeployment.py</a:t>
            </a:r>
          </a:p>
          <a:p>
            <a:pPr marL="0" indent="0">
              <a:buNone/>
            </a:pPr>
            <a:r>
              <a:rPr lang="en-US" dirty="0"/>
              <a:t>creating </a:t>
            </a:r>
            <a:r>
              <a:rPr lang="en-US" dirty="0" err="1"/>
              <a:t>vpc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vpc</a:t>
            </a:r>
            <a:r>
              <a:rPr lang="en-US" dirty="0"/>
              <a:t> created{'</a:t>
            </a:r>
            <a:r>
              <a:rPr lang="en-US" dirty="0" err="1"/>
              <a:t>ResponseMetadata</a:t>
            </a:r>
            <a:r>
              <a:rPr lang="en-US" dirty="0"/>
              <a:t>': {'</a:t>
            </a:r>
            <a:r>
              <a:rPr lang="en-US" dirty="0" err="1"/>
              <a:t>RetryAttempts</a:t>
            </a:r>
            <a:r>
              <a:rPr lang="en-US" dirty="0"/>
              <a:t>': 0, '</a:t>
            </a:r>
            <a:r>
              <a:rPr lang="en-US" dirty="0" err="1"/>
              <a:t>HTTPStatusCode</a:t>
            </a:r>
            <a:r>
              <a:rPr lang="en-US" dirty="0"/>
              <a:t>': 200, '</a:t>
            </a:r>
            <a:r>
              <a:rPr lang="en-US" dirty="0" err="1"/>
              <a:t>RequestId</a:t>
            </a:r>
            <a:r>
              <a:rPr lang="en-US" dirty="0"/>
              <a:t>': '8f3dffaa-3061-47d9-9577-09f179f03677', '</a:t>
            </a:r>
            <a:r>
              <a:rPr lang="en-US" dirty="0" err="1"/>
              <a:t>HTTPHeaders</a:t>
            </a:r>
            <a:r>
              <a:rPr lang="en-US" dirty="0"/>
              <a:t>': {'date': 'Sun, 03 Feb 2019 23:18:40 GMT', 'content-length': '923', 'content-type': 'text/</a:t>
            </a:r>
            <a:r>
              <a:rPr lang="en-US" dirty="0" err="1"/>
              <a:t>xml;charset</a:t>
            </a:r>
            <a:r>
              <a:rPr lang="en-US" dirty="0"/>
              <a:t>=UTF-8', 'server': 'AmazonEC2'}}, </a:t>
            </a:r>
            <a:r>
              <a:rPr lang="en-US" dirty="0" err="1"/>
              <a:t>u'Vpc</a:t>
            </a:r>
            <a:r>
              <a:rPr lang="en-US" dirty="0"/>
              <a:t>': {</a:t>
            </a:r>
            <a:r>
              <a:rPr lang="en-US" dirty="0" err="1"/>
              <a:t>u'VpcId</a:t>
            </a:r>
            <a:r>
              <a:rPr lang="en-US" dirty="0"/>
              <a:t>': 'vpc-0a47c78b5cd73b1bf', </a:t>
            </a:r>
            <a:r>
              <a:rPr lang="en-US" dirty="0" err="1"/>
              <a:t>u'InstanceTenancy</a:t>
            </a:r>
            <a:r>
              <a:rPr lang="en-US" dirty="0"/>
              <a:t>': 'default', </a:t>
            </a:r>
            <a:r>
              <a:rPr lang="en-US" dirty="0" err="1"/>
              <a:t>u'Tags</a:t>
            </a:r>
            <a:r>
              <a:rPr lang="en-US" dirty="0"/>
              <a:t>': [], </a:t>
            </a:r>
            <a:r>
              <a:rPr lang="en-US" dirty="0" err="1"/>
              <a:t>u'CidrBlockAssociationSet</a:t>
            </a:r>
            <a:r>
              <a:rPr lang="en-US" dirty="0"/>
              <a:t>': [{</a:t>
            </a:r>
            <a:r>
              <a:rPr lang="en-US" dirty="0" err="1"/>
              <a:t>u'AssociationId</a:t>
            </a:r>
            <a:r>
              <a:rPr lang="en-US" dirty="0"/>
              <a:t>': 'vpc-cidr-assoc-08ca61ed90aac290c', </a:t>
            </a:r>
            <a:r>
              <a:rPr lang="en-US" dirty="0" err="1"/>
              <a:t>u'CidrBlock</a:t>
            </a:r>
            <a:r>
              <a:rPr lang="en-US" dirty="0"/>
              <a:t>': '10.0.0.0/16', </a:t>
            </a:r>
            <a:r>
              <a:rPr lang="en-US" dirty="0" err="1"/>
              <a:t>u'CidrBlockState</a:t>
            </a:r>
            <a:r>
              <a:rPr lang="en-US" dirty="0"/>
              <a:t>': {</a:t>
            </a:r>
            <a:r>
              <a:rPr lang="en-US" dirty="0" err="1"/>
              <a:t>u'State</a:t>
            </a:r>
            <a:r>
              <a:rPr lang="en-US" dirty="0"/>
              <a:t>': 'associated'}}], u'Ipv6CidrBlockAssociationSet': [], </a:t>
            </a:r>
            <a:r>
              <a:rPr lang="en-US" dirty="0" err="1"/>
              <a:t>u'State</a:t>
            </a:r>
            <a:r>
              <a:rPr lang="en-US" dirty="0"/>
              <a:t>': 'pending', </a:t>
            </a:r>
            <a:r>
              <a:rPr lang="en-US" dirty="0" err="1"/>
              <a:t>u'DhcpOptionsId</a:t>
            </a:r>
            <a:r>
              <a:rPr lang="en-US" dirty="0"/>
              <a:t>': 'dopt-d4c9c4bc', </a:t>
            </a:r>
            <a:r>
              <a:rPr lang="en-US" dirty="0" err="1"/>
              <a:t>u'OwnerId</a:t>
            </a:r>
            <a:r>
              <a:rPr lang="en-US" dirty="0"/>
              <a:t>': '554584629262', </a:t>
            </a:r>
            <a:r>
              <a:rPr lang="en-US" dirty="0" err="1"/>
              <a:t>u'CidrBlock</a:t>
            </a:r>
            <a:r>
              <a:rPr lang="en-US" dirty="0"/>
              <a:t>': '10.0.0.0/16', </a:t>
            </a:r>
            <a:r>
              <a:rPr lang="en-US" dirty="0" err="1"/>
              <a:t>u'IsDefault</a:t>
            </a:r>
            <a:r>
              <a:rPr lang="en-US" dirty="0"/>
              <a:t>': False}}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Process finished with exit code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00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1705-7A75-48FA-8409-CFDB053D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 </a:t>
            </a:r>
            <a:r>
              <a:rPr lang="en-US" dirty="0" err="1"/>
              <a:t>vpc</a:t>
            </a:r>
            <a:r>
              <a:rPr lang="en-US" dirty="0"/>
              <a:t> creation on </a:t>
            </a:r>
            <a:r>
              <a:rPr lang="en-US" dirty="0" err="1"/>
              <a:t>aws</a:t>
            </a:r>
            <a:r>
              <a:rPr lang="en-US" dirty="0"/>
              <a:t> console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D207BE-11FD-415F-84AE-9E7127EE9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74102"/>
            <a:ext cx="10515600" cy="654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B462DB-3513-44A3-918C-6A007CA2B83F}"/>
              </a:ext>
            </a:extLst>
          </p:cNvPr>
          <p:cNvSpPr txBox="1"/>
          <p:nvPr/>
        </p:nvSpPr>
        <p:spPr>
          <a:xfrm>
            <a:off x="2427111" y="5271911"/>
            <a:ext cx="7602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name of </a:t>
            </a:r>
            <a:r>
              <a:rPr lang="en-US" dirty="0" err="1"/>
              <a:t>vpc</a:t>
            </a:r>
            <a:r>
              <a:rPr lang="en-US" dirty="0"/>
              <a:t>??? We need to have a name, for that we have to tag it</a:t>
            </a:r>
          </a:p>
        </p:txBody>
      </p:sp>
    </p:spTree>
    <p:extLst>
      <p:ext uri="{BB962C8B-B14F-4D97-AF65-F5344CB8AC3E}">
        <p14:creationId xmlns:p14="http://schemas.microsoft.com/office/powerpoint/2010/main" val="3978287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7549-507A-4C65-B0D3-A1A05B27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resources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0D5120-5A56-4CC6-AADB-2D582F560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223" y="1690689"/>
            <a:ext cx="6694840" cy="35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5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CDEA-7A92-4B40-B2C8-6A9C3B79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botocore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8FC40B-24F1-4136-9225-1F05AD266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8933"/>
            <a:ext cx="10691191" cy="42447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D1A38"/>
                </a:solidFill>
                <a:effectLst/>
                <a:latin typeface="Consolas" panose="020B0609020204030204" pitchFamily="49" charset="0"/>
              </a:rPr>
              <a:t>botocore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package provides a low-level interface to Amazon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services.It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is responsible for: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Providing access to all available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Providing access to all operations within a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Marshaling all parameters for a particular operation in the correct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Signing the request with the correct authentication signature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Receiving the response and returning the data in native Python data </a:t>
            </a:r>
            <a:r>
              <a:rPr lang="en-US" altLang="en-US" dirty="0">
                <a:latin typeface="+mj-lt"/>
                <a:ea typeface="+mj-ea"/>
                <a:cs typeface="+mj-cs"/>
              </a:rPr>
              <a:t>structures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585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CFBB-FDA6-4414-9A00-1B2CE4E7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6E2459-3950-4392-8105-73B92F932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6" y="1174044"/>
            <a:ext cx="8602133" cy="366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34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6B31-F8C7-4F43-A390-6207E0BF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…main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0D4BDB-89A3-471C-AA3F-96348E581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778" y="2359378"/>
            <a:ext cx="7381522" cy="22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5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A792-2BBA-478A-87F1-EE922577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internet GW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1C7104-AAFF-4279-8DA4-C1E82D08C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467" y="2291644"/>
            <a:ext cx="5215995" cy="195253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3F37193-766E-4618-AF27-0A0B1D750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13" y="4651024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Request Syntax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create_internet_gateway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DryRun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|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11F187D-F502-4DF4-AECA-B7C9AE834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8" y="5633162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8203" tIns="26979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Return type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dict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972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D677-66DE-448D-83F0-F6CF78A4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attach it to VPC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8C143-F1AB-4807-91BF-E01BEBAD3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InternetGateway</a:t>
            </a:r>
            <a:r>
              <a:rPr lang="en-US" dirty="0"/>
              <a:t>': {</a:t>
            </a:r>
          </a:p>
          <a:p>
            <a:pPr marL="0" indent="0">
              <a:buNone/>
            </a:pPr>
            <a:r>
              <a:rPr lang="en-US" dirty="0"/>
              <a:t>        'Attachments': [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'State': '</a:t>
            </a:r>
            <a:r>
              <a:rPr lang="en-US" dirty="0" err="1"/>
              <a:t>attaching'|'attached'|'detaching'|'detached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        '</a:t>
            </a:r>
            <a:r>
              <a:rPr lang="en-US" dirty="0" err="1"/>
              <a:t>VpcId</a:t>
            </a:r>
            <a:r>
              <a:rPr lang="en-US" dirty="0"/>
              <a:t>': 'string'</a:t>
            </a:r>
          </a:p>
          <a:p>
            <a:pPr marL="0" indent="0">
              <a:buNone/>
            </a:pPr>
            <a:r>
              <a:rPr lang="en-US" dirty="0"/>
              <a:t>            },</a:t>
            </a:r>
          </a:p>
          <a:p>
            <a:pPr marL="0" indent="0">
              <a:buNone/>
            </a:pPr>
            <a:r>
              <a:rPr lang="en-US" dirty="0"/>
              <a:t>        ],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InternetGatewayId</a:t>
            </a:r>
            <a:r>
              <a:rPr lang="en-US" dirty="0"/>
              <a:t>': 'string',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OwnerId</a:t>
            </a:r>
            <a:r>
              <a:rPr lang="en-US" dirty="0"/>
              <a:t>': 'string',</a:t>
            </a:r>
          </a:p>
          <a:p>
            <a:pPr marL="0" indent="0">
              <a:buNone/>
            </a:pPr>
            <a:r>
              <a:rPr lang="en-US" dirty="0"/>
              <a:t>        'Tags': [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'Key': 'string',</a:t>
            </a:r>
          </a:p>
          <a:p>
            <a:pPr marL="0" indent="0">
              <a:buNone/>
            </a:pPr>
            <a:r>
              <a:rPr lang="en-US" dirty="0"/>
              <a:t>                'Value': 'string'</a:t>
            </a:r>
          </a:p>
          <a:p>
            <a:pPr marL="0" indent="0">
              <a:buNone/>
            </a:pPr>
            <a:r>
              <a:rPr lang="en-US" dirty="0"/>
              <a:t>            },</a:t>
            </a:r>
          </a:p>
          <a:p>
            <a:pPr marL="0" indent="0">
              <a:buNone/>
            </a:pPr>
            <a:r>
              <a:rPr lang="en-US" dirty="0"/>
              <a:t>        ]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192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3ABB-4E25-44AD-B422-5E84EFED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413E6F-676F-4857-B217-3ED681B78F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igw_vpc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igwid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vpcid):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'attching igw to vpc'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._client.attach_internet_gateway(igwid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vpcid)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4862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212F-2F08-4E28-919C-5DB6F44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B0FBA2-6AA1-4093-AF36-3ED3FF1F6E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igw_id = igw_response[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'InternetGateway'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'InternetGatewayId'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#Attaching vpc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vpc.igw_vpc(igw_id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vpc_id)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24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19E7-D3D9-4AB5-9144-C749F621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B10A-2B0F-4305-907A-9CAFC3DF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VPC creation /deletion</a:t>
            </a:r>
          </a:p>
          <a:p>
            <a:r>
              <a:rPr lang="en-US" dirty="0"/>
              <a:t>IGW creation</a:t>
            </a:r>
          </a:p>
          <a:p>
            <a:r>
              <a:rPr lang="en-US" dirty="0"/>
              <a:t>VPC-IGW mapping</a:t>
            </a:r>
          </a:p>
          <a:p>
            <a:endParaRPr lang="en-US" dirty="0"/>
          </a:p>
          <a:p>
            <a:r>
              <a:rPr lang="en-US" dirty="0"/>
              <a:t>Prerequires</a:t>
            </a:r>
          </a:p>
          <a:p>
            <a:pPr lvl="1"/>
            <a:r>
              <a:rPr lang="en-US" dirty="0"/>
              <a:t>Mapping </a:t>
            </a:r>
            <a:r>
              <a:rPr lang="en-US" dirty="0" err="1"/>
              <a:t>pycharm</a:t>
            </a:r>
            <a:endParaRPr lang="en-US" dirty="0"/>
          </a:p>
          <a:p>
            <a:pPr lvl="1"/>
            <a:r>
              <a:rPr lang="en-US" dirty="0"/>
              <a:t>Mapping boto3</a:t>
            </a:r>
          </a:p>
          <a:p>
            <a:pPr lvl="1"/>
            <a:r>
              <a:rPr lang="en-US" dirty="0"/>
              <a:t>Mapping pyboto3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86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3D1A-7249-4BCF-91C8-99466E95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subnet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14D54-7BA1-4B0E-9B6F-3452839F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Route table for public </a:t>
            </a:r>
          </a:p>
          <a:p>
            <a:r>
              <a:rPr lang="en-US" dirty="0"/>
              <a:t>IGW route to public subnet</a:t>
            </a:r>
          </a:p>
          <a:p>
            <a:r>
              <a:rPr lang="en-US" dirty="0"/>
              <a:t>Public subnet to public route 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013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9B7B-B61F-4D31-A622-5D3DB6E9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Create_subnet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804ED-86D2-426A-8F05-B2C47102F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create_subnet</a:t>
            </a:r>
            <a:r>
              <a:rPr lang="en-US" dirty="0"/>
              <a:t>(**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Creates a subnet in an existing VPC.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create each subnet, you provide the VPC ID and IPv4 CIDR block for the subnet. After you create a subnet, you can't change its CIDR block. The size of the subnet's IPv4 CIDR block can be the same as a VPC's IPv4 CIDR block, or a subset of a VPC's IPv4 CIDR block. If you create more than one subnet in a VPC, the subnets' CIDR blocks must not overlap. The smallest IPv4 subnet (and VPC) you can create uses a /28 netmask (16 IPv4 addresses), and the largest uses a /16 netmask (65,536 IPv4 addresses).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556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F9BF-C867-4DBA-898C-FF982085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09A1-553A-434E-949C-9FCEF4AC3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response = </a:t>
            </a:r>
            <a:r>
              <a:rPr lang="en-US" dirty="0" err="1"/>
              <a:t>client.create_subnet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AvailabilityZone</a:t>
            </a:r>
            <a:r>
              <a:rPr lang="en-US" dirty="0"/>
              <a:t>='string',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AvailabilityZoneId</a:t>
            </a:r>
            <a:r>
              <a:rPr lang="en-US" dirty="0"/>
              <a:t>='string',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CidrBlock</a:t>
            </a:r>
            <a:r>
              <a:rPr lang="en-US" dirty="0"/>
              <a:t>='string',</a:t>
            </a:r>
          </a:p>
          <a:p>
            <a:pPr marL="0" indent="0">
              <a:buNone/>
            </a:pPr>
            <a:r>
              <a:rPr lang="en-US" dirty="0"/>
              <a:t>    Ipv6CidrBlock='string',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VpcId</a:t>
            </a:r>
            <a:r>
              <a:rPr lang="en-US" dirty="0"/>
              <a:t>='string',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DryRun</a:t>
            </a:r>
            <a:r>
              <a:rPr lang="en-US" dirty="0"/>
              <a:t>=</a:t>
            </a:r>
            <a:r>
              <a:rPr lang="en-US" dirty="0" err="1"/>
              <a:t>True|False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784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8D8C-2DDF-4EB1-A49B-B6A0155C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key id and </a:t>
            </a:r>
            <a:r>
              <a:rPr lang="en-US" dirty="0" err="1"/>
              <a:t>SecretAccess</a:t>
            </a:r>
            <a:r>
              <a:rPr lang="en-US" dirty="0"/>
              <a:t>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AEFA-D1A0-422E-9829-14D6D52B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identifiers require for API access in AWS. Access key id require to identify who you are.</a:t>
            </a:r>
          </a:p>
          <a:p>
            <a:r>
              <a:rPr lang="en-US" dirty="0"/>
              <a:t>We need to provide a secret, which need to pass for authentication.</a:t>
            </a:r>
          </a:p>
          <a:p>
            <a:r>
              <a:rPr lang="en-US" dirty="0"/>
              <a:t>Secret key can be generated any time from the portal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4637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95ED-0E9C-4194-AD3E-F646EECA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A9B8-340B-489F-9384-E0ED2845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CidrBlock</a:t>
            </a:r>
            <a:r>
              <a:rPr lang="en-US" dirty="0"/>
              <a:t> (string) --</a:t>
            </a:r>
          </a:p>
          <a:p>
            <a:pPr marL="0" indent="0">
              <a:buNone/>
            </a:pPr>
            <a:r>
              <a:rPr lang="en-US" dirty="0"/>
              <a:t>[REQUIRED]</a:t>
            </a:r>
          </a:p>
          <a:p>
            <a:pPr marL="0" indent="0">
              <a:buNone/>
            </a:pPr>
            <a:r>
              <a:rPr lang="en-US" dirty="0"/>
              <a:t>The IPv4 network range for the subnet, in CIDR notation. For example, 10.0.0.0/24 .</a:t>
            </a:r>
          </a:p>
          <a:p>
            <a:pPr marL="0" indent="0">
              <a:buNone/>
            </a:pPr>
            <a:r>
              <a:rPr lang="en-US" dirty="0" err="1"/>
              <a:t>VpcId</a:t>
            </a:r>
            <a:r>
              <a:rPr lang="en-US" dirty="0"/>
              <a:t> (string) --</a:t>
            </a:r>
          </a:p>
          <a:p>
            <a:pPr marL="0" indent="0">
              <a:buNone/>
            </a:pPr>
            <a:r>
              <a:rPr lang="en-US" dirty="0"/>
              <a:t>[REQUIRED]</a:t>
            </a:r>
          </a:p>
          <a:p>
            <a:pPr marL="0" indent="0">
              <a:buNone/>
            </a:pPr>
            <a:r>
              <a:rPr lang="en-US" dirty="0"/>
              <a:t>The ID of the VPC.</a:t>
            </a:r>
          </a:p>
        </p:txBody>
      </p:sp>
    </p:spTree>
    <p:extLst>
      <p:ext uri="{BB962C8B-B14F-4D97-AF65-F5344CB8AC3E}">
        <p14:creationId xmlns:p14="http://schemas.microsoft.com/office/powerpoint/2010/main" val="33831827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C33A-A239-40D4-B51F-1558A982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F3F5C-4A97-480F-8A2E-B79B52841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Return type</a:t>
            </a:r>
          </a:p>
          <a:p>
            <a:pPr marL="0" indent="0">
              <a:buNone/>
            </a:pPr>
            <a:r>
              <a:rPr lang="en-US" dirty="0" err="1"/>
              <a:t>dict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Returns</a:t>
            </a:r>
          </a:p>
          <a:p>
            <a:pPr marL="0" indent="0">
              <a:buNone/>
            </a:pPr>
            <a:r>
              <a:rPr lang="en-US" dirty="0"/>
              <a:t>Response Syntax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'Subnet': {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AvailabilityZone</a:t>
            </a:r>
            <a:r>
              <a:rPr lang="en-US" dirty="0"/>
              <a:t>': 'string',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AvailabilityZoneId</a:t>
            </a:r>
            <a:r>
              <a:rPr lang="en-US" dirty="0"/>
              <a:t>': 'string',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AvailableIpAddressCount</a:t>
            </a:r>
            <a:r>
              <a:rPr lang="en-US" dirty="0"/>
              <a:t>': 123,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CidrBlock</a:t>
            </a:r>
            <a:r>
              <a:rPr lang="en-US" dirty="0"/>
              <a:t>': 'string',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DefaultForAz</a:t>
            </a:r>
            <a:r>
              <a:rPr lang="en-US" dirty="0"/>
              <a:t>': </a:t>
            </a:r>
            <a:r>
              <a:rPr lang="en-US" dirty="0" err="1"/>
              <a:t>True|False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67820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EF35-C83B-46C0-9041-F9B29142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route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F690D-AB88-4F9B-86F4-CF50E94CF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Parameters</a:t>
            </a:r>
          </a:p>
          <a:p>
            <a:pPr marL="0" indent="0">
              <a:buNone/>
            </a:pPr>
            <a:r>
              <a:rPr lang="en-US" dirty="0" err="1"/>
              <a:t>DryRun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) -- Checks whether you have the required permissions for the action, without actually making the request, and provides an error response. If you have the required permissions, the error response is </a:t>
            </a:r>
            <a:r>
              <a:rPr lang="en-US" dirty="0" err="1"/>
              <a:t>DryRunOperation</a:t>
            </a:r>
            <a:r>
              <a:rPr lang="en-US" dirty="0"/>
              <a:t> . Otherwise, it is </a:t>
            </a:r>
            <a:r>
              <a:rPr lang="en-US" dirty="0" err="1"/>
              <a:t>UnauthorizedOperation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 err="1"/>
              <a:t>VpcId</a:t>
            </a:r>
            <a:r>
              <a:rPr lang="en-US" dirty="0"/>
              <a:t> (string) --</a:t>
            </a:r>
          </a:p>
          <a:p>
            <a:pPr marL="0" indent="0">
              <a:buNone/>
            </a:pPr>
            <a:r>
              <a:rPr lang="en-US" dirty="0"/>
              <a:t>[REQUIRED]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ID of the VPC.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type</a:t>
            </a:r>
          </a:p>
          <a:p>
            <a:pPr marL="0" indent="0">
              <a:buNone/>
            </a:pPr>
            <a:r>
              <a:rPr lang="en-US" dirty="0"/>
              <a:t>ec2.RouteTable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Returns</a:t>
            </a:r>
          </a:p>
          <a:p>
            <a:pPr marL="0" indent="0">
              <a:buNone/>
            </a:pPr>
            <a:r>
              <a:rPr lang="en-US" dirty="0" err="1"/>
              <a:t>RouteTable</a:t>
            </a:r>
            <a:r>
              <a:rPr lang="en-US" dirty="0"/>
              <a:t> resource</a:t>
            </a:r>
          </a:p>
        </p:txBody>
      </p:sp>
    </p:spTree>
    <p:extLst>
      <p:ext uri="{BB962C8B-B14F-4D97-AF65-F5344CB8AC3E}">
        <p14:creationId xmlns:p14="http://schemas.microsoft.com/office/powerpoint/2010/main" val="1061727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67BE-DAA5-4EBF-BEF2-B436D4DE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57856-54A4-4A8E-A357-0009CD28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Return type</a:t>
            </a:r>
          </a:p>
          <a:p>
            <a:pPr marL="0" indent="0">
              <a:buNone/>
            </a:pPr>
            <a:r>
              <a:rPr lang="en-US" dirty="0" err="1"/>
              <a:t>dict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Returns</a:t>
            </a:r>
          </a:p>
          <a:p>
            <a:pPr marL="0" indent="0">
              <a:buNone/>
            </a:pPr>
            <a:r>
              <a:rPr lang="en-US" dirty="0"/>
              <a:t>Response Syntax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RouteTable</a:t>
            </a:r>
            <a:r>
              <a:rPr lang="en-US" dirty="0"/>
              <a:t>': {</a:t>
            </a:r>
          </a:p>
          <a:p>
            <a:pPr marL="0" indent="0">
              <a:buNone/>
            </a:pPr>
            <a:r>
              <a:rPr lang="en-US" dirty="0"/>
              <a:t>        'Associations': [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'Main': </a:t>
            </a:r>
            <a:r>
              <a:rPr lang="en-US" dirty="0" err="1"/>
              <a:t>True|False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'</a:t>
            </a:r>
            <a:r>
              <a:rPr lang="en-US" dirty="0" err="1"/>
              <a:t>RouteTableAssociationId</a:t>
            </a:r>
            <a:r>
              <a:rPr lang="en-US" dirty="0"/>
              <a:t>': 'string',</a:t>
            </a:r>
          </a:p>
          <a:p>
            <a:pPr marL="0" indent="0">
              <a:buNone/>
            </a:pPr>
            <a:r>
              <a:rPr lang="en-US" dirty="0"/>
              <a:t>                '</a:t>
            </a:r>
            <a:r>
              <a:rPr lang="en-US" dirty="0" err="1"/>
              <a:t>RouteTableId</a:t>
            </a:r>
            <a:r>
              <a:rPr lang="en-US" dirty="0"/>
              <a:t>': 'string',</a:t>
            </a:r>
          </a:p>
          <a:p>
            <a:pPr marL="0" indent="0">
              <a:buNone/>
            </a:pPr>
            <a:r>
              <a:rPr lang="en-US" dirty="0"/>
              <a:t>                '</a:t>
            </a:r>
            <a:r>
              <a:rPr lang="en-US" dirty="0" err="1"/>
              <a:t>SubnetId</a:t>
            </a:r>
            <a:r>
              <a:rPr lang="en-US" dirty="0"/>
              <a:t>': 'string'</a:t>
            </a:r>
          </a:p>
          <a:p>
            <a:pPr marL="0" indent="0">
              <a:buNone/>
            </a:pPr>
            <a:r>
              <a:rPr lang="en-US" dirty="0"/>
              <a:t>            },</a:t>
            </a:r>
          </a:p>
          <a:p>
            <a:pPr marL="0" indent="0">
              <a:buNone/>
            </a:pPr>
            <a:r>
              <a:rPr lang="en-US" dirty="0"/>
              <a:t>        ],</a:t>
            </a:r>
          </a:p>
        </p:txBody>
      </p:sp>
    </p:spTree>
    <p:extLst>
      <p:ext uri="{BB962C8B-B14F-4D97-AF65-F5344CB8AC3E}">
        <p14:creationId xmlns:p14="http://schemas.microsoft.com/office/powerpoint/2010/main" val="8272069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7F60-CA97-453F-8D04-00540622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Create_route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034B-3D51-45BB-8230-49D9D027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DestinationCidrBlock</a:t>
            </a:r>
            <a:r>
              <a:rPr lang="en-US" dirty="0"/>
              <a:t> (string) -- The IPv4 CIDR address block used for the destination match. Routing decisions are based on the most specific match.</a:t>
            </a:r>
          </a:p>
          <a:p>
            <a:pPr marL="0" indent="0">
              <a:buNone/>
            </a:pPr>
            <a:r>
              <a:rPr lang="en-US" dirty="0"/>
              <a:t>DestinationIpv6CidrBlock (string) -- The IPv6 CIDR block used for the destination match. Routing decisions are based on the most specific match.</a:t>
            </a:r>
          </a:p>
          <a:p>
            <a:pPr marL="0" indent="0">
              <a:buNone/>
            </a:pPr>
            <a:r>
              <a:rPr lang="en-US" dirty="0" err="1"/>
              <a:t>DryRun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) -- Checks whether you have the required permissions for the action, without actually making the request, and provides an error response. If you have the required permissions, the error response is </a:t>
            </a:r>
            <a:r>
              <a:rPr lang="en-US" dirty="0" err="1"/>
              <a:t>DryRunOperation</a:t>
            </a:r>
            <a:r>
              <a:rPr lang="en-US" dirty="0"/>
              <a:t> . Otherwise, it is </a:t>
            </a:r>
            <a:r>
              <a:rPr lang="en-US" dirty="0" err="1"/>
              <a:t>UnauthorizedOperation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 err="1"/>
              <a:t>EgressOnlyInternetGatewayId</a:t>
            </a:r>
            <a:r>
              <a:rPr lang="en-US" dirty="0"/>
              <a:t> (string) -- [IPv6 traffic only] The ID of an egress-only internet gateway.</a:t>
            </a:r>
          </a:p>
          <a:p>
            <a:pPr marL="0" indent="0">
              <a:buNone/>
            </a:pPr>
            <a:r>
              <a:rPr lang="en-US" dirty="0" err="1"/>
              <a:t>GatewayId</a:t>
            </a:r>
            <a:r>
              <a:rPr lang="en-US" dirty="0"/>
              <a:t> (string) -- The ID of an internet gateway or virtual private gateway attached to your VPC.</a:t>
            </a:r>
          </a:p>
          <a:p>
            <a:pPr marL="0" indent="0">
              <a:buNone/>
            </a:pPr>
            <a:r>
              <a:rPr lang="en-US" dirty="0" err="1"/>
              <a:t>InstanceId</a:t>
            </a:r>
            <a:r>
              <a:rPr lang="en-US" dirty="0"/>
              <a:t> (string) -- The ID of a NAT instance in your VPC. The operation fails if you specify an instance ID unless exactly one network interface is attached.</a:t>
            </a:r>
          </a:p>
          <a:p>
            <a:pPr marL="0" indent="0">
              <a:buNone/>
            </a:pPr>
            <a:r>
              <a:rPr lang="en-US" dirty="0" err="1"/>
              <a:t>NatGatewayId</a:t>
            </a:r>
            <a:r>
              <a:rPr lang="en-US" dirty="0"/>
              <a:t> (string) -- [IPv4 traffic only] The ID of a NAT gateway.</a:t>
            </a:r>
          </a:p>
          <a:p>
            <a:pPr marL="0" indent="0">
              <a:buNone/>
            </a:pPr>
            <a:r>
              <a:rPr lang="en-US" dirty="0" err="1"/>
              <a:t>TransitGatewayId</a:t>
            </a:r>
            <a:r>
              <a:rPr lang="en-US" dirty="0"/>
              <a:t> (string) -- The ID of a transit gateway.</a:t>
            </a:r>
          </a:p>
          <a:p>
            <a:pPr marL="0" indent="0">
              <a:buNone/>
            </a:pPr>
            <a:r>
              <a:rPr lang="en-US" dirty="0" err="1"/>
              <a:t>NetworkInterfaceId</a:t>
            </a:r>
            <a:r>
              <a:rPr lang="en-US" dirty="0"/>
              <a:t> (string) -- The ID of a network interface.</a:t>
            </a:r>
          </a:p>
          <a:p>
            <a:pPr marL="0" indent="0">
              <a:buNone/>
            </a:pPr>
            <a:r>
              <a:rPr lang="en-US" dirty="0" err="1"/>
              <a:t>RouteTableId</a:t>
            </a:r>
            <a:r>
              <a:rPr lang="en-US" dirty="0"/>
              <a:t> (string) --</a:t>
            </a:r>
          </a:p>
          <a:p>
            <a:pPr marL="0" indent="0">
              <a:buNone/>
            </a:pPr>
            <a:r>
              <a:rPr lang="en-US" dirty="0"/>
              <a:t>[REQUIRED]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ID of the route table for the route.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VpcPeeringConnectionId</a:t>
            </a:r>
            <a:r>
              <a:rPr lang="en-US" dirty="0"/>
              <a:t> (string) -- The ID of a VPC peering connection.</a:t>
            </a:r>
          </a:p>
        </p:txBody>
      </p:sp>
    </p:spTree>
    <p:extLst>
      <p:ext uri="{BB962C8B-B14F-4D97-AF65-F5344CB8AC3E}">
        <p14:creationId xmlns:p14="http://schemas.microsoft.com/office/powerpoint/2010/main" val="38644999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B0A9-5F87-420A-9EB5-61A23AB7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route table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5DFC-D75A-492F-8DD9-CDC73FAD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Just check the route table response</a:t>
            </a:r>
          </a:p>
          <a:p>
            <a:pPr marL="0" indent="0">
              <a:buNone/>
            </a:pPr>
            <a:r>
              <a:rPr lang="en-US" dirty="0"/>
              <a:t>Response Syntax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RouteTable</a:t>
            </a:r>
            <a:r>
              <a:rPr lang="en-US" dirty="0"/>
              <a:t>': {</a:t>
            </a:r>
          </a:p>
          <a:p>
            <a:pPr marL="0" indent="0">
              <a:buNone/>
            </a:pPr>
            <a:r>
              <a:rPr lang="en-US" dirty="0"/>
              <a:t>        'Associations': [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'Main': </a:t>
            </a:r>
            <a:r>
              <a:rPr lang="en-US" dirty="0" err="1"/>
              <a:t>True|False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'</a:t>
            </a:r>
            <a:r>
              <a:rPr lang="en-US" dirty="0" err="1"/>
              <a:t>RouteTableAssociationId</a:t>
            </a:r>
            <a:r>
              <a:rPr lang="en-US" dirty="0"/>
              <a:t>': 'string',</a:t>
            </a:r>
          </a:p>
          <a:p>
            <a:pPr marL="0" indent="0">
              <a:buNone/>
            </a:pPr>
            <a:r>
              <a:rPr lang="en-US" dirty="0"/>
              <a:t>                '</a:t>
            </a:r>
            <a:r>
              <a:rPr lang="en-US" dirty="0" err="1"/>
              <a:t>RouteTableId</a:t>
            </a:r>
            <a:r>
              <a:rPr lang="en-US" dirty="0"/>
              <a:t>': 'string',</a:t>
            </a:r>
          </a:p>
          <a:p>
            <a:pPr marL="0" indent="0">
              <a:buNone/>
            </a:pPr>
            <a:r>
              <a:rPr lang="en-US" dirty="0"/>
              <a:t>                '</a:t>
            </a:r>
            <a:r>
              <a:rPr lang="en-US" dirty="0" err="1"/>
              <a:t>SubnetId</a:t>
            </a:r>
            <a:r>
              <a:rPr lang="en-US" dirty="0"/>
              <a:t>': 'string'</a:t>
            </a:r>
          </a:p>
        </p:txBody>
      </p:sp>
    </p:spTree>
    <p:extLst>
      <p:ext uri="{BB962C8B-B14F-4D97-AF65-F5344CB8AC3E}">
        <p14:creationId xmlns:p14="http://schemas.microsoft.com/office/powerpoint/2010/main" val="3010306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39F1-9D4A-40C3-97E0-A1896878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B234-6F01-45DD-9554-35BB5D04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def </a:t>
            </a:r>
            <a:r>
              <a:rPr lang="en-US" dirty="0" err="1"/>
              <a:t>create_igw_to_prt</a:t>
            </a:r>
            <a:r>
              <a:rPr lang="en-US" dirty="0"/>
              <a:t>(</a:t>
            </a:r>
            <a:r>
              <a:rPr lang="en-US" dirty="0" err="1"/>
              <a:t>self,rid,gid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return self._</a:t>
            </a:r>
            <a:r>
              <a:rPr lang="en-US" dirty="0" err="1"/>
              <a:t>client.create_route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RouteTableId</a:t>
            </a:r>
            <a:r>
              <a:rPr lang="en-US" dirty="0"/>
              <a:t>=rid,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GatewayId</a:t>
            </a:r>
            <a:r>
              <a:rPr lang="en-US" dirty="0"/>
              <a:t>=</a:t>
            </a:r>
            <a:r>
              <a:rPr lang="en-US" dirty="0" err="1"/>
              <a:t>gid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DestinationCidrBlock</a:t>
            </a:r>
            <a:r>
              <a:rPr lang="en-US" dirty="0"/>
              <a:t>='0.0.0.0/0'</a:t>
            </a:r>
          </a:p>
          <a:p>
            <a:pPr marL="0" indent="0">
              <a:buNone/>
            </a:pPr>
            <a:r>
              <a:rPr lang="en-US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25807800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8C72-9610-450B-BCF6-B9300BCA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96AC4-2FA1-412A-B0EC-F3801116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rtid</a:t>
            </a:r>
            <a:r>
              <a:rPr lang="en-US" dirty="0"/>
              <a:t>=</a:t>
            </a:r>
            <a:r>
              <a:rPr lang="en-US" dirty="0" err="1"/>
              <a:t>public_route_table_response</a:t>
            </a:r>
            <a:r>
              <a:rPr lang="en-US" dirty="0"/>
              <a:t>['</a:t>
            </a:r>
            <a:r>
              <a:rPr lang="en-US" dirty="0" err="1"/>
              <a:t>RouteTable</a:t>
            </a:r>
            <a:r>
              <a:rPr lang="en-US" dirty="0"/>
              <a:t>']['</a:t>
            </a:r>
            <a:r>
              <a:rPr lang="en-US" dirty="0" err="1"/>
              <a:t>RouteTableId</a:t>
            </a:r>
            <a:r>
              <a:rPr lang="en-US" dirty="0"/>
              <a:t>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#Adding IGW to the public route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vpc.create_igw_to_prt</a:t>
            </a:r>
            <a:r>
              <a:rPr lang="en-US" dirty="0"/>
              <a:t>(</a:t>
            </a:r>
            <a:r>
              <a:rPr lang="en-US" dirty="0" err="1"/>
              <a:t>rtid,igw_id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90720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96F2-601B-4577-82D5-9FCD598D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Associating public subnet to public route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DFA58-1743-44AD-A940-36EE34F0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response = </a:t>
            </a:r>
            <a:r>
              <a:rPr lang="en-US" dirty="0" err="1"/>
              <a:t>client.associate_route_table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DryRun</a:t>
            </a:r>
            <a:r>
              <a:rPr lang="en-US" dirty="0"/>
              <a:t>=</a:t>
            </a:r>
            <a:r>
              <a:rPr lang="en-US" dirty="0" err="1"/>
              <a:t>True|False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RouteTableId</a:t>
            </a:r>
            <a:r>
              <a:rPr lang="en-US" dirty="0"/>
              <a:t>='string',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SubnetId</a:t>
            </a:r>
            <a:r>
              <a:rPr lang="en-US" dirty="0"/>
              <a:t>='string'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74029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C288-C04A-4ADE-BD78-736780AD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681E-5FA9-4EB5-AC1E-1CEA6C50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Parameters</a:t>
            </a:r>
          </a:p>
          <a:p>
            <a:pPr marL="0" indent="0">
              <a:buNone/>
            </a:pPr>
            <a:r>
              <a:rPr lang="en-US" dirty="0" err="1"/>
              <a:t>DryRun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) -- Checks whether you have the required permissions for the action, without actually making the request, and provides an error response. If you have the required permissions, the error response is </a:t>
            </a:r>
            <a:r>
              <a:rPr lang="en-US" dirty="0" err="1"/>
              <a:t>DryRunOperation</a:t>
            </a:r>
            <a:r>
              <a:rPr lang="en-US" dirty="0"/>
              <a:t> . Otherwise, it is </a:t>
            </a:r>
            <a:r>
              <a:rPr lang="en-US" dirty="0" err="1"/>
              <a:t>UnauthorizedOperation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 err="1"/>
              <a:t>RouteTableId</a:t>
            </a:r>
            <a:r>
              <a:rPr lang="en-US" dirty="0"/>
              <a:t> (string) --</a:t>
            </a:r>
          </a:p>
          <a:p>
            <a:pPr marL="0" indent="0">
              <a:buNone/>
            </a:pPr>
            <a:r>
              <a:rPr lang="en-US" dirty="0"/>
              <a:t>[REQUIRED]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ID of the route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SubnetId</a:t>
            </a:r>
            <a:r>
              <a:rPr lang="en-US" dirty="0"/>
              <a:t> (string) --</a:t>
            </a:r>
          </a:p>
          <a:p>
            <a:pPr marL="0" indent="0">
              <a:buNone/>
            </a:pPr>
            <a:r>
              <a:rPr lang="en-US" dirty="0"/>
              <a:t>[REQUIRED]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ID of the subnet.</a:t>
            </a:r>
          </a:p>
        </p:txBody>
      </p:sp>
    </p:spTree>
    <p:extLst>
      <p:ext uri="{BB962C8B-B14F-4D97-AF65-F5344CB8AC3E}">
        <p14:creationId xmlns:p14="http://schemas.microsoft.com/office/powerpoint/2010/main" val="426539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D413-61E0-4821-972B-5313D71D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aws</a:t>
            </a:r>
            <a:r>
              <a:rPr lang="en-US" dirty="0"/>
              <a:t> config file :</a:t>
            </a:r>
            <a:r>
              <a:rPr lang="en-US" dirty="0" err="1"/>
              <a:t>awscli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3496-9C5D-4544-BDFA-AE260387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aswcli</a:t>
            </a:r>
            <a:endParaRPr lang="en-US" dirty="0"/>
          </a:p>
          <a:p>
            <a:pPr lvl="1"/>
            <a:r>
              <a:rPr lang="en-US" dirty="0"/>
              <a:t>Yum install </a:t>
            </a:r>
            <a:r>
              <a:rPr lang="en-US" dirty="0" err="1"/>
              <a:t>awscli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Aws configure</a:t>
            </a:r>
          </a:p>
          <a:p>
            <a:pPr lvl="2"/>
            <a:r>
              <a:rPr lang="en-US" dirty="0"/>
              <a:t>[root@kube-01 ~]# </a:t>
            </a:r>
            <a:r>
              <a:rPr lang="en-US" dirty="0" err="1"/>
              <a:t>aws</a:t>
            </a:r>
            <a:r>
              <a:rPr lang="en-US" dirty="0"/>
              <a:t> configure</a:t>
            </a:r>
          </a:p>
          <a:p>
            <a:pPr lvl="2"/>
            <a:r>
              <a:rPr lang="en-US" dirty="0"/>
              <a:t>AWS Access Key ID [None]: AKIAILD4DFCDIIDSUMFQ</a:t>
            </a:r>
          </a:p>
          <a:p>
            <a:pPr lvl="2"/>
            <a:r>
              <a:rPr lang="en-US" dirty="0"/>
              <a:t>AWS Secret Access Key [None]: 8LlWcRzfU+62c8fIJd+nVXEVj+2fZ/H4sUpdW+Yl</a:t>
            </a:r>
          </a:p>
          <a:p>
            <a:pPr lvl="2"/>
            <a:r>
              <a:rPr lang="en-US" dirty="0"/>
              <a:t>Default region name [None]: ap-south-1a</a:t>
            </a:r>
          </a:p>
          <a:p>
            <a:pPr lvl="2"/>
            <a:r>
              <a:rPr lang="en-US" dirty="0"/>
              <a:t>Default output format [None]: text</a:t>
            </a:r>
          </a:p>
          <a:p>
            <a:pPr lvl="2"/>
            <a:r>
              <a:rPr lang="en-US" dirty="0"/>
              <a:t>[root@kube-01 ~]# ls -la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905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5F5-52A5-4481-B6DF-BB279366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DECF-EF72-4D63-BA80-57AC6A87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Return type</a:t>
            </a:r>
          </a:p>
          <a:p>
            <a:pPr marL="0" indent="0">
              <a:buNone/>
            </a:pPr>
            <a:r>
              <a:rPr lang="en-US" dirty="0" err="1"/>
              <a:t>dict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Returns</a:t>
            </a:r>
          </a:p>
          <a:p>
            <a:pPr marL="0" indent="0">
              <a:buNone/>
            </a:pPr>
            <a:r>
              <a:rPr lang="en-US" dirty="0"/>
              <a:t>Response Syntax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AssociationId</a:t>
            </a:r>
            <a:r>
              <a:rPr lang="en-US" dirty="0"/>
              <a:t>': 'string'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85494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E7D2-47E7-4708-9E84-A3FC5D25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we need public subnet </a:t>
            </a:r>
            <a:r>
              <a:rPr lang="en-US" dirty="0" err="1"/>
              <a:t>id..How</a:t>
            </a:r>
            <a:r>
              <a:rPr lang="en-US" dirty="0"/>
              <a:t> we get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46F8C-7D9C-4542-AE5A-A81B25801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As we can see, public subnet response we store in while creating the public subnet</a:t>
            </a:r>
          </a:p>
          <a:p>
            <a:pPr marL="0" indent="0">
              <a:buNone/>
            </a:pPr>
            <a:r>
              <a:rPr lang="en-US" dirty="0"/>
              <a:t>Response Syntax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'Subnet': {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AvailabilityZone</a:t>
            </a:r>
            <a:r>
              <a:rPr lang="en-US" dirty="0"/>
              <a:t>': 'string',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AvailabilityZoneId</a:t>
            </a:r>
            <a:r>
              <a:rPr lang="en-US" dirty="0"/>
              <a:t>': 'string',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AvailableIpAddressCount</a:t>
            </a:r>
            <a:r>
              <a:rPr lang="en-US" dirty="0"/>
              <a:t>': 123,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CidrBlock</a:t>
            </a:r>
            <a:r>
              <a:rPr lang="en-US" dirty="0"/>
              <a:t>': 'string',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DefaultForAz</a:t>
            </a:r>
            <a:r>
              <a:rPr lang="en-US" dirty="0"/>
              <a:t>': </a:t>
            </a:r>
            <a:r>
              <a:rPr lang="en-US" dirty="0" err="1"/>
              <a:t>True|False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MapPublicIpOnLaunch</a:t>
            </a:r>
            <a:r>
              <a:rPr lang="en-US" dirty="0"/>
              <a:t>': </a:t>
            </a:r>
            <a:r>
              <a:rPr lang="en-US" dirty="0" err="1"/>
              <a:t>True|False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'State': '</a:t>
            </a:r>
            <a:r>
              <a:rPr lang="en-US" dirty="0" err="1"/>
              <a:t>pending'|'available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SubnetId</a:t>
            </a:r>
            <a:r>
              <a:rPr lang="en-US" dirty="0"/>
              <a:t>': 'string',</a:t>
            </a:r>
          </a:p>
        </p:txBody>
      </p:sp>
    </p:spTree>
    <p:extLst>
      <p:ext uri="{BB962C8B-B14F-4D97-AF65-F5344CB8AC3E}">
        <p14:creationId xmlns:p14="http://schemas.microsoft.com/office/powerpoint/2010/main" val="85733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E06E-480E-4C75-BEF0-BCF7B1D1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61FE7-8C48-4213-8809-FA009888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subnet id =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public_subnet</a:t>
            </a:r>
            <a:r>
              <a:rPr lang="en-US" dirty="0"/>
              <a:t> = </a:t>
            </a:r>
            <a:r>
              <a:rPr lang="en-US" dirty="0" err="1"/>
              <a:t>vpc.create_subnet</a:t>
            </a:r>
            <a:r>
              <a:rPr lang="en-US" dirty="0"/>
              <a:t>(</a:t>
            </a:r>
            <a:r>
              <a:rPr lang="en-US" dirty="0" err="1"/>
              <a:t>vpc_id</a:t>
            </a:r>
            <a:r>
              <a:rPr lang="en-US" dirty="0"/>
              <a:t>, '10.0.1.0/24')</a:t>
            </a:r>
          </a:p>
          <a:p>
            <a:pPr marL="0" indent="0">
              <a:buNone/>
            </a:pPr>
            <a:r>
              <a:rPr lang="en-US" dirty="0"/>
              <a:t>    print('subnet created for </a:t>
            </a:r>
            <a:r>
              <a:rPr lang="en-US" dirty="0" err="1"/>
              <a:t>vpc</a:t>
            </a:r>
            <a:r>
              <a:rPr lang="en-US" dirty="0"/>
              <a:t>'+</a:t>
            </a:r>
            <a:r>
              <a:rPr lang="en-US" dirty="0" err="1"/>
              <a:t>vpc_id</a:t>
            </a:r>
            <a:r>
              <a:rPr lang="en-US" dirty="0"/>
              <a:t>+':'+str(</a:t>
            </a:r>
            <a:r>
              <a:rPr lang="en-US" dirty="0" err="1"/>
              <a:t>public_subnet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psubnet_id</a:t>
            </a:r>
            <a:r>
              <a:rPr lang="en-US" dirty="0"/>
              <a:t> = </a:t>
            </a:r>
            <a:r>
              <a:rPr lang="en-US" dirty="0" err="1"/>
              <a:t>public_subnet</a:t>
            </a:r>
            <a:r>
              <a:rPr lang="en-US" dirty="0"/>
              <a:t>['Subnet']['</a:t>
            </a:r>
            <a:r>
              <a:rPr lang="en-US" dirty="0" err="1"/>
              <a:t>SubnetId</a:t>
            </a:r>
            <a:r>
              <a:rPr 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8838343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B0DD-CAB4-47F0-AC01-9E99947C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auto assign </a:t>
            </a:r>
            <a:r>
              <a:rPr lang="en-US" dirty="0" err="1"/>
              <a:t>ip</a:t>
            </a:r>
            <a:r>
              <a:rPr lang="en-US" dirty="0"/>
              <a:t>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06B8-B273-416E-8134-E0B586F06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created public </a:t>
            </a:r>
            <a:r>
              <a:rPr lang="en-US" dirty="0" err="1"/>
              <a:t>subnet,route</a:t>
            </a:r>
            <a:r>
              <a:rPr lang="en-US" dirty="0"/>
              <a:t> table and associate it.</a:t>
            </a:r>
          </a:p>
          <a:p>
            <a:r>
              <a:rPr lang="en-US" dirty="0"/>
              <a:t>We need </a:t>
            </a:r>
            <a:r>
              <a:rPr lang="en-US" dirty="0" err="1"/>
              <a:t>ip</a:t>
            </a:r>
            <a:r>
              <a:rPr lang="en-US" dirty="0"/>
              <a:t> address for our resources so they can access internet</a:t>
            </a:r>
          </a:p>
          <a:p>
            <a:r>
              <a:rPr lang="en-US" dirty="0"/>
              <a:t>For that purpose, we will enable the auto assign </a:t>
            </a:r>
            <a:r>
              <a:rPr lang="en-US" dirty="0" err="1"/>
              <a:t>ip</a:t>
            </a:r>
            <a:r>
              <a:rPr lang="en-US" dirty="0"/>
              <a:t> address</a:t>
            </a:r>
          </a:p>
          <a:p>
            <a:r>
              <a:rPr lang="en-US" dirty="0"/>
              <a:t>We need to modify our  subnet 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182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CE13-533E-48D3-A375-26C1EB08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modify_subnet_attribute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AC3F-D897-47F9-AC93-26FF33CD3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Request Syntax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response = </a:t>
            </a:r>
            <a:r>
              <a:rPr lang="en-US" dirty="0" err="1"/>
              <a:t>client.modify_subnet_attribute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AssignIpv6AddressOnCreation={</a:t>
            </a:r>
          </a:p>
          <a:p>
            <a:pPr marL="0" indent="0">
              <a:buNone/>
            </a:pPr>
            <a:r>
              <a:rPr lang="en-US" dirty="0"/>
              <a:t>        'Value': </a:t>
            </a:r>
            <a:r>
              <a:rPr lang="en-US" dirty="0" err="1"/>
              <a:t>True|False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MapPublicIpOnLaunch</a:t>
            </a:r>
            <a:r>
              <a:rPr lang="en-US" dirty="0"/>
              <a:t>={</a:t>
            </a:r>
          </a:p>
          <a:p>
            <a:pPr marL="0" indent="0">
              <a:buNone/>
            </a:pPr>
            <a:r>
              <a:rPr lang="en-US" dirty="0"/>
              <a:t>        'Value': </a:t>
            </a:r>
            <a:r>
              <a:rPr lang="en-US" dirty="0" err="1"/>
              <a:t>True|False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SubnetId</a:t>
            </a:r>
            <a:r>
              <a:rPr lang="en-US" dirty="0"/>
              <a:t>='string'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93591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D0AE-5876-4CB5-B293-D0C589FF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private subnet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140B-ADED-42CF-97E2-CA9200016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created a subnet function in our </a:t>
            </a:r>
            <a:r>
              <a:rPr lang="en-US" dirty="0" err="1"/>
              <a:t>vpc</a:t>
            </a:r>
            <a:r>
              <a:rPr lang="en-US" dirty="0"/>
              <a:t> class</a:t>
            </a:r>
          </a:p>
          <a:p>
            <a:r>
              <a:rPr lang="en-US" dirty="0"/>
              <a:t>We will make use of that subnet.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#Create Private subnet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private_subnet_response</a:t>
            </a:r>
            <a:r>
              <a:rPr lang="en-US" dirty="0"/>
              <a:t>=</a:t>
            </a:r>
            <a:r>
              <a:rPr lang="en-US" dirty="0" err="1"/>
              <a:t>vpc.create_subnet</a:t>
            </a:r>
            <a:r>
              <a:rPr lang="en-US" dirty="0"/>
              <a:t>(vpc_id,'10.0.2.0/24’)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are associating to public route table so it will be attach to default 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935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035A-C6A5-4E7C-97A1-8E53280C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tag to subnet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580E-97CC-45F4-B340-6D686D90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def </a:t>
            </a:r>
            <a:r>
              <a:rPr lang="en-US" dirty="0" err="1"/>
              <a:t>add_name_tag</a:t>
            </a:r>
            <a:r>
              <a:rPr lang="en-US" dirty="0"/>
              <a:t>(</a:t>
            </a:r>
            <a:r>
              <a:rPr lang="en-US" dirty="0" err="1"/>
              <a:t>self,resource_id,resource_name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print('creating name tag'+</a:t>
            </a:r>
            <a:r>
              <a:rPr lang="en-US" dirty="0" err="1"/>
              <a:t>resource_name</a:t>
            </a:r>
            <a:r>
              <a:rPr lang="en-US" dirty="0"/>
              <a:t>+ 'tagging'+</a:t>
            </a:r>
            <a:r>
              <a:rPr lang="en-US" dirty="0" err="1"/>
              <a:t>resource_id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return self._</a:t>
            </a:r>
            <a:r>
              <a:rPr lang="en-US" dirty="0" err="1"/>
              <a:t>client.create_tags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DryRun</a:t>
            </a:r>
            <a:r>
              <a:rPr lang="en-US" dirty="0"/>
              <a:t>=False,</a:t>
            </a:r>
          </a:p>
          <a:p>
            <a:pPr marL="0" indent="0">
              <a:buNone/>
            </a:pPr>
            <a:r>
              <a:rPr lang="en-US" dirty="0"/>
              <a:t>            Resources=[</a:t>
            </a:r>
            <a:r>
              <a:rPr lang="en-US" dirty="0" err="1"/>
              <a:t>resource_id</a:t>
            </a:r>
            <a:r>
              <a:rPr lang="en-US" dirty="0"/>
              <a:t>],</a:t>
            </a:r>
          </a:p>
          <a:p>
            <a:pPr marL="0" indent="0">
              <a:buNone/>
            </a:pPr>
            <a:r>
              <a:rPr lang="en-US" dirty="0"/>
              <a:t>            Tags=[{</a:t>
            </a:r>
          </a:p>
          <a:p>
            <a:pPr marL="0" indent="0">
              <a:buNone/>
            </a:pPr>
            <a:r>
              <a:rPr lang="en-US" dirty="0"/>
              <a:t>                'Key': 'Name',</a:t>
            </a:r>
          </a:p>
          <a:p>
            <a:pPr marL="0" indent="0">
              <a:buNone/>
            </a:pPr>
            <a:r>
              <a:rPr lang="en-US" dirty="0"/>
              <a:t>                'Value': </a:t>
            </a:r>
            <a:r>
              <a:rPr lang="en-US" dirty="0" err="1"/>
              <a:t>resource_name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    ]</a:t>
            </a:r>
          </a:p>
          <a:p>
            <a:pPr marL="0" indent="0">
              <a:buNone/>
            </a:pPr>
            <a:r>
              <a:rPr lang="en-US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21276287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E82E-BF26-4325-AE20-16D7D357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A8ABC-D8A8-4D88-BEA2-FC651CE4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#Adding name tag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vpc.add_name_tag</a:t>
            </a:r>
            <a:r>
              <a:rPr lang="en-US" dirty="0"/>
              <a:t>(private_subnet_id,'boto3-private subnet’)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#Adding public subnet tag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vpc.add_name_tag</a:t>
            </a:r>
            <a:r>
              <a:rPr lang="en-US" dirty="0"/>
              <a:t>(psubnet_id,'Boto3-public-subnet')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810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0EFE-5E32-41B0-B9AD-22B04150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ADC995-BAF7-4F11-8BA0-B70F3A285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7" y="1943894"/>
            <a:ext cx="102203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917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9545-77B7-4D32-B66D-F45811BD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look from </a:t>
            </a:r>
            <a:r>
              <a:rPr lang="en-US" dirty="0" err="1"/>
              <a:t>aws</a:t>
            </a:r>
            <a:r>
              <a:rPr lang="en-US" dirty="0"/>
              <a:t> console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53797E-24D1-498A-A28B-E9ED9BE32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1702"/>
            <a:ext cx="10515600" cy="381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8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C14C-7CB1-4DC9-9868-58850718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A73D-4E3C-41D5-B157-201A6FCA1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aws</a:t>
            </a:r>
            <a:r>
              <a:rPr lang="en-US" dirty="0"/>
              <a:t>]# cat  config</a:t>
            </a:r>
          </a:p>
          <a:p>
            <a:pPr marL="0" indent="0">
              <a:buNone/>
            </a:pPr>
            <a:r>
              <a:rPr lang="en-US" dirty="0"/>
              <a:t>[default]</a:t>
            </a:r>
          </a:p>
          <a:p>
            <a:pPr marL="0" indent="0">
              <a:buNone/>
            </a:pPr>
            <a:r>
              <a:rPr lang="en-US" dirty="0"/>
              <a:t>output = text</a:t>
            </a:r>
          </a:p>
          <a:p>
            <a:pPr marL="0" indent="0">
              <a:buNone/>
            </a:pPr>
            <a:r>
              <a:rPr lang="en-US" dirty="0"/>
              <a:t>region = ap-south-1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root@localhost</a:t>
            </a:r>
            <a:r>
              <a:rPr lang="en-US" dirty="0"/>
              <a:t> .</a:t>
            </a:r>
            <a:r>
              <a:rPr lang="en-US" dirty="0" err="1"/>
              <a:t>aws</a:t>
            </a:r>
            <a:r>
              <a:rPr lang="en-US" dirty="0"/>
              <a:t>]# ls -</a:t>
            </a:r>
            <a:r>
              <a:rPr lang="en-US" dirty="0" err="1"/>
              <a:t>ltr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666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4A0A-B384-402B-915A-FAFC6BDC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and key pair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1AE98E-8EE5-475F-80DF-938AF5B62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050" y="1867694"/>
            <a:ext cx="91059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78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0832-EA44-470C-A8FE-A4161542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CBE5E1-99B3-444B-81A4-D6FA0D7D5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0" y="2491581"/>
            <a:ext cx="104775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250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C757-A56D-485F-9B9F-B8268936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907D-98E0-4EAD-A292-E60D0DDA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start, since we worked on </a:t>
            </a:r>
            <a:r>
              <a:rPr lang="en-US" dirty="0" err="1"/>
              <a:t>vpc</a:t>
            </a:r>
            <a:r>
              <a:rPr lang="en-US" dirty="0"/>
              <a:t> class. Now its time to deploy new class for ec2</a:t>
            </a:r>
          </a:p>
          <a:p>
            <a:r>
              <a:rPr lang="en-US" dirty="0"/>
              <a:t>We will be doing following:</a:t>
            </a:r>
          </a:p>
          <a:p>
            <a:endParaRPr lang="en-US" dirty="0"/>
          </a:p>
          <a:p>
            <a:pPr lvl="1"/>
            <a:r>
              <a:rPr lang="en-US" dirty="0"/>
              <a:t>Key pair creation</a:t>
            </a:r>
          </a:p>
          <a:p>
            <a:pPr lvl="1"/>
            <a:r>
              <a:rPr lang="en-US" dirty="0"/>
              <a:t>Instance mapping</a:t>
            </a:r>
          </a:p>
          <a:p>
            <a:pPr lvl="1"/>
            <a:r>
              <a:rPr lang="en-US" dirty="0"/>
              <a:t>Startup instance</a:t>
            </a:r>
          </a:p>
          <a:p>
            <a:pPr lvl="1"/>
            <a:r>
              <a:rPr lang="en-US" dirty="0"/>
              <a:t>Instance operation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25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EFB4-B7D1-494D-B6AC-7B7CAEC0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class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CED8F6-0424-4318-ADC5-89BA67A54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506" y="1825625"/>
            <a:ext cx="85109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6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5342-48A8-4BA8-9F02-2712EC58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1A43-2853-48A5-B59A-0149E8A0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EC2: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self,client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self.__client</a:t>
            </a:r>
            <a:r>
              <a:rPr lang="en-US" dirty="0"/>
              <a:t> = client</a:t>
            </a:r>
          </a:p>
          <a:p>
            <a:pPr marL="0" indent="0">
              <a:buNone/>
            </a:pPr>
            <a:r>
              <a:rPr lang="en-US" dirty="0"/>
              <a:t>        """ :type : pyboto3.ec2 """</a:t>
            </a:r>
          </a:p>
        </p:txBody>
      </p:sp>
    </p:spTree>
    <p:extLst>
      <p:ext uri="{BB962C8B-B14F-4D97-AF65-F5344CB8AC3E}">
        <p14:creationId xmlns:p14="http://schemas.microsoft.com/office/powerpoint/2010/main" val="35111475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5021-2CB3-4F85-A979-72186115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B86E-FDFB-44E0-A682-F2888E73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def keypair(</a:t>
            </a:r>
            <a:r>
              <a:rPr lang="en-US" dirty="0" err="1"/>
              <a:t>self,kname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print("Creating key pair"+</a:t>
            </a:r>
            <a:r>
              <a:rPr lang="en-US" dirty="0" err="1"/>
              <a:t>kname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return self.__</a:t>
            </a:r>
            <a:r>
              <a:rPr lang="en-US" dirty="0" err="1"/>
              <a:t>client.create_key_pair</a:t>
            </a:r>
            <a:r>
              <a:rPr lang="en-US" dirty="0"/>
              <a:t>(</a:t>
            </a:r>
            <a:r>
              <a:rPr lang="en-US" dirty="0" err="1"/>
              <a:t>kname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65617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726F-E626-4F40-B20B-F029C187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C8DC5-0498-4C14-96CA-D869CE02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Request Syntax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key_pair</a:t>
            </a:r>
            <a:r>
              <a:rPr lang="en-US" dirty="0"/>
              <a:t> = ec2.create_key_pair(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KeyName</a:t>
            </a:r>
            <a:r>
              <a:rPr lang="en-US" dirty="0"/>
              <a:t>='string',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DryRun</a:t>
            </a:r>
            <a:r>
              <a:rPr lang="en-US" dirty="0"/>
              <a:t>=</a:t>
            </a:r>
            <a:r>
              <a:rPr lang="en-US" dirty="0" err="1"/>
              <a:t>True|False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88820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A7F6-46CC-469B-A115-86CA4933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B36B-4659-47BE-ACD0-2B11C771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Parameters</a:t>
            </a:r>
          </a:p>
          <a:p>
            <a:pPr marL="0" indent="0">
              <a:buNone/>
            </a:pPr>
            <a:r>
              <a:rPr lang="en-US" dirty="0" err="1"/>
              <a:t>KeyName</a:t>
            </a:r>
            <a:r>
              <a:rPr lang="en-US" dirty="0"/>
              <a:t> (string) --</a:t>
            </a:r>
          </a:p>
          <a:p>
            <a:pPr marL="0" indent="0">
              <a:buNone/>
            </a:pPr>
            <a:r>
              <a:rPr lang="en-US" dirty="0"/>
              <a:t>[REQUIRED]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unique name for the key pair.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Constraints: Up to 255 ASCII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DryRun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) -- Checks whether you have the required permissions for the action, without actually making the request, and provides an error response. If you have the required permissions, the error response is </a:t>
            </a:r>
            <a:r>
              <a:rPr lang="en-US" dirty="0" err="1"/>
              <a:t>DryRunOperation</a:t>
            </a:r>
            <a:r>
              <a:rPr lang="en-US" dirty="0"/>
              <a:t> . Otherwise, it is </a:t>
            </a:r>
            <a:r>
              <a:rPr lang="en-US" dirty="0" err="1"/>
              <a:t>UnauthorizedOperation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Return type</a:t>
            </a:r>
          </a:p>
          <a:p>
            <a:pPr marL="0" indent="0">
              <a:buNone/>
            </a:pPr>
            <a:r>
              <a:rPr lang="en-US" dirty="0"/>
              <a:t>ec2.KeyPair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Returns</a:t>
            </a:r>
          </a:p>
          <a:p>
            <a:pPr marL="0" indent="0">
              <a:buNone/>
            </a:pPr>
            <a:r>
              <a:rPr lang="en-US" dirty="0" err="1"/>
              <a:t>KeyPair</a:t>
            </a:r>
            <a:r>
              <a:rPr lang="en-US" dirty="0"/>
              <a:t> resource</a:t>
            </a:r>
          </a:p>
        </p:txBody>
      </p:sp>
    </p:spTree>
    <p:extLst>
      <p:ext uri="{BB962C8B-B14F-4D97-AF65-F5344CB8AC3E}">
        <p14:creationId xmlns:p14="http://schemas.microsoft.com/office/powerpoint/2010/main" val="23794033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A76D-4AAE-4AC4-B8C3-BC702AB1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EC2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C62CD7-27D2-40D6-80D3-4EC2255D5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092" y="2411500"/>
            <a:ext cx="8944152" cy="261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39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4B85-ED54-4128-A127-DFCE4F32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2018-8D6E-43A9-AB22-B88D4FA1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Creating key pair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key_pair_name</a:t>
            </a:r>
            <a:r>
              <a:rPr lang="en-US" dirty="0"/>
              <a:t> = 'boto3-keypair'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key_pair_response</a:t>
            </a:r>
            <a:r>
              <a:rPr lang="en-US" dirty="0"/>
              <a:t> = ec2.keypair(</a:t>
            </a:r>
            <a:r>
              <a:rPr lang="en-US" dirty="0" err="1"/>
              <a:t>key_pair_name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//This would be a </a:t>
            </a:r>
            <a:r>
              <a:rPr lang="en-US" dirty="0" err="1"/>
              <a:t>pem</a:t>
            </a:r>
            <a:r>
              <a:rPr lang="en-US" dirty="0"/>
              <a:t> file , please print it</a:t>
            </a:r>
          </a:p>
        </p:txBody>
      </p:sp>
    </p:spTree>
    <p:extLst>
      <p:ext uri="{BB962C8B-B14F-4D97-AF65-F5344CB8AC3E}">
        <p14:creationId xmlns:p14="http://schemas.microsoft.com/office/powerpoint/2010/main" val="319031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0777-6686-4ECF-8A3A-A01C5BE8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87DA4-D082-4E4A-871B-5CC467CB1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cat credentials</a:t>
            </a:r>
          </a:p>
          <a:p>
            <a:pPr marL="0" indent="0">
              <a:buNone/>
            </a:pPr>
            <a:r>
              <a:rPr lang="en-US" dirty="0"/>
              <a:t>[default]</a:t>
            </a:r>
          </a:p>
          <a:p>
            <a:pPr marL="0" indent="0">
              <a:buNone/>
            </a:pPr>
            <a:r>
              <a:rPr lang="en-US" dirty="0" err="1"/>
              <a:t>aws_access_key_id</a:t>
            </a:r>
            <a:r>
              <a:rPr lang="en-US" dirty="0"/>
              <a:t> = AKIAJV2JJIAOLKUX2H4A</a:t>
            </a:r>
          </a:p>
          <a:p>
            <a:pPr marL="0" indent="0">
              <a:buNone/>
            </a:pPr>
            <a:r>
              <a:rPr lang="en-US" dirty="0" err="1"/>
              <a:t>aws_secret_access_key</a:t>
            </a:r>
            <a:r>
              <a:rPr lang="en-US" dirty="0"/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19098502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25E2-4C5B-434F-826F-28FEB31A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B250-4876-4F7A-806A-FE901F38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would require further to connect it</a:t>
            </a:r>
          </a:p>
          <a:p>
            <a:pPr marL="0" indent="0">
              <a:buNone/>
            </a:pPr>
            <a:r>
              <a:rPr lang="en-US" dirty="0"/>
              <a:t> print('created key file'+</a:t>
            </a:r>
            <a:r>
              <a:rPr lang="en-US" dirty="0" err="1"/>
              <a:t>key_pair_name</a:t>
            </a:r>
            <a:r>
              <a:rPr lang="en-US" dirty="0"/>
              <a:t>+':'+str(</a:t>
            </a:r>
            <a:r>
              <a:rPr lang="en-US" dirty="0" err="1"/>
              <a:t>key_pair_response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we are printing??</a:t>
            </a:r>
          </a:p>
        </p:txBody>
      </p:sp>
    </p:spTree>
    <p:extLst>
      <p:ext uri="{BB962C8B-B14F-4D97-AF65-F5344CB8AC3E}">
        <p14:creationId xmlns:p14="http://schemas.microsoft.com/office/powerpoint/2010/main" val="40164478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C748-3CD8-4DC0-A5AF-1958BD9F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security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62BD-1677-48E7-8F96-1C1592EC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Request Syntax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security_group</a:t>
            </a:r>
            <a:r>
              <a:rPr lang="en-US" dirty="0"/>
              <a:t> = ec2.create_security_group(</a:t>
            </a:r>
          </a:p>
          <a:p>
            <a:pPr marL="0" indent="0">
              <a:buNone/>
            </a:pPr>
            <a:r>
              <a:rPr lang="en-US" dirty="0"/>
              <a:t>    Description='string',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GroupName</a:t>
            </a:r>
            <a:r>
              <a:rPr lang="en-US" dirty="0"/>
              <a:t>='string',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VpcId</a:t>
            </a:r>
            <a:r>
              <a:rPr lang="en-US" dirty="0"/>
              <a:t>='string',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DryRun</a:t>
            </a:r>
            <a:r>
              <a:rPr lang="en-US" dirty="0"/>
              <a:t>=</a:t>
            </a:r>
            <a:r>
              <a:rPr lang="en-US" dirty="0" err="1"/>
              <a:t>True|False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403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FAF3-9CEF-4407-81DF-37AB89DF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FF9D50-C451-43AB-9459-2F39D0923C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79583"/>
            <a:ext cx="6939844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) 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[REQUIRED]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 description for the security group. This is informational only.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Constraints: Up to 255 characters in length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Constraints for EC2-Classic: ASCII characters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Constraints for EC2-VPC: a-z, A-Z, 0-9, spaces, and ._-:/()#,@[]+=&amp;;{}!$*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GroupName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) 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[REQUIRED]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The name of the security group.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Constraints: Up to 255 characters in length. Cannot start with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D1A38"/>
                </a:solidFill>
                <a:effectLst/>
                <a:latin typeface="Consolas" panose="020B0609020204030204" pitchFamily="49" charset="0"/>
              </a:rPr>
              <a:t>sg-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 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Constraints for EC2-Classic: ASCII characters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Constraints for EC2-VPC: a-z, A-Z, 0-9, spaces, and ._-:/()#,@[]+=&amp;;{}!$*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VpcId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) -- [EC2-VPC] The ID of the VPC. Required for EC2-VPC.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60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E5CC-7450-42AF-A6F4-10311E13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DD4C-2E9C-4A01-9ACD-45F547BE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 type</a:t>
            </a:r>
          </a:p>
          <a:p>
            <a:pPr marL="0" indent="0">
              <a:buNone/>
            </a:pPr>
            <a:r>
              <a:rPr lang="en-US" dirty="0"/>
              <a:t>ec2.SecurityGroup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Returns</a:t>
            </a:r>
          </a:p>
          <a:p>
            <a:pPr marL="0" indent="0">
              <a:buNone/>
            </a:pPr>
            <a:r>
              <a:rPr lang="en-US" dirty="0" err="1"/>
              <a:t>SecurityGroup</a:t>
            </a:r>
            <a:r>
              <a:rPr lang="en-US" dirty="0"/>
              <a:t> resource</a:t>
            </a:r>
          </a:p>
        </p:txBody>
      </p:sp>
    </p:spTree>
    <p:extLst>
      <p:ext uri="{BB962C8B-B14F-4D97-AF65-F5344CB8AC3E}">
        <p14:creationId xmlns:p14="http://schemas.microsoft.com/office/powerpoint/2010/main" val="15445191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CAC-235B-4538-B8FA-AF26B618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9CD0-1032-486B-B6C1-F8AE5F4D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ec2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security_group</a:t>
            </a:r>
            <a:r>
              <a:rPr lang="en-US" dirty="0"/>
              <a:t>(</a:t>
            </a:r>
            <a:r>
              <a:rPr lang="en-US" dirty="0" err="1"/>
              <a:t>self,group_name,des,vpc_id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print('creating security group')</a:t>
            </a:r>
          </a:p>
          <a:p>
            <a:pPr marL="0" indent="0">
              <a:buNone/>
            </a:pPr>
            <a:r>
              <a:rPr lang="en-US" dirty="0"/>
              <a:t>        return self.__</a:t>
            </a:r>
            <a:r>
              <a:rPr lang="en-US" dirty="0" err="1"/>
              <a:t>client.create_security_group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GroupName</a:t>
            </a:r>
            <a:r>
              <a:rPr lang="en-US" dirty="0"/>
              <a:t>=</a:t>
            </a:r>
            <a:r>
              <a:rPr lang="en-US" dirty="0" err="1"/>
              <a:t>group_name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Description=des,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VpcId</a:t>
            </a:r>
            <a:r>
              <a:rPr lang="en-US" dirty="0"/>
              <a:t>=</a:t>
            </a:r>
            <a:r>
              <a:rPr lang="en-US" dirty="0" err="1"/>
              <a:t>vpc_id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20303240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BA49-CDF3-4FAC-A98C-999EBEA4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main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AEA29-D716-4319-B351-D1244548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group_name</a:t>
            </a:r>
            <a:r>
              <a:rPr lang="en-US" dirty="0"/>
              <a:t> = 'Boto3-sg'</a:t>
            </a:r>
          </a:p>
          <a:p>
            <a:pPr marL="0" indent="0">
              <a:buNone/>
            </a:pPr>
            <a:r>
              <a:rPr lang="en-US" dirty="0"/>
              <a:t>    des = 'This is for testing for instance internet access'</a:t>
            </a:r>
          </a:p>
          <a:p>
            <a:pPr marL="0" indent="0">
              <a:buNone/>
            </a:pPr>
            <a:r>
              <a:rPr lang="en-US" dirty="0"/>
              <a:t>    ec2.security_group(</a:t>
            </a:r>
            <a:r>
              <a:rPr lang="en-US" dirty="0" err="1"/>
              <a:t>group_name,des,vpc_id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58888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FC3C-DA8D-4749-A443-95802096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rule to security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3ABD-8C79-455C-B224-33EDECC4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define the rule</a:t>
            </a:r>
          </a:p>
          <a:p>
            <a:r>
              <a:rPr lang="en-US" dirty="0"/>
              <a:t>We need to define for inbound traffic</a:t>
            </a:r>
          </a:p>
          <a:p>
            <a:r>
              <a:rPr lang="en-US" dirty="0"/>
              <a:t>It must be define by the admin who want to use it</a:t>
            </a:r>
          </a:p>
          <a:p>
            <a:r>
              <a:rPr lang="en-US" dirty="0"/>
              <a:t>Lets see how it works for ingress</a:t>
            </a:r>
          </a:p>
        </p:txBody>
      </p:sp>
    </p:spTree>
    <p:extLst>
      <p:ext uri="{BB962C8B-B14F-4D97-AF65-F5344CB8AC3E}">
        <p14:creationId xmlns:p14="http://schemas.microsoft.com/office/powerpoint/2010/main" val="30146685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6A7F-1059-4BF9-93DA-92E5B767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5036D-5112-4534-9D93-5D4CED965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79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317E-C251-4B74-B212-1619FCC1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47E94C-01DF-4900-9666-B08731BA6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925" y="2686756"/>
            <a:ext cx="4248150" cy="160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035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0A1D-4BD4-4043-967B-7C6D7EC6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9C06-B76A-4079-A5D0-502F3F99C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https://boto3.amazonaws.com/v1/documentation/api/latest/reference/services/ec2.html#EC2.Client.authorize_security_group_ingress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5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0DBA-A3A5-4564-B19D-768E19EA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E6D2E-C7A0-475A-925F-FB482B0E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have </a:t>
            </a:r>
            <a:r>
              <a:rPr lang="en-US" dirty="0" err="1"/>
              <a:t>aws</a:t>
            </a:r>
            <a:r>
              <a:rPr lang="en-US" dirty="0"/>
              <a:t> direct connect configure, and we want to access using jump server</a:t>
            </a:r>
          </a:p>
          <a:p>
            <a:r>
              <a:rPr lang="en-US" dirty="0"/>
              <a:t> </a:t>
            </a:r>
            <a:r>
              <a:rPr lang="en-US" dirty="0" err="1"/>
              <a:t>awscli</a:t>
            </a:r>
            <a:r>
              <a:rPr lang="en-US" dirty="0"/>
              <a:t> command line </a:t>
            </a:r>
          </a:p>
          <a:p>
            <a:r>
              <a:rPr lang="en-US" dirty="0"/>
              <a:t> /* command </a:t>
            </a:r>
            <a:r>
              <a:rPr lang="en-US" dirty="0" err="1"/>
              <a:t>aws</a:t>
            </a:r>
            <a:r>
              <a:rPr lang="en-US" dirty="0"/>
              <a:t> configure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aws</a:t>
            </a:r>
            <a:r>
              <a:rPr lang="en-US" dirty="0"/>
              <a:t> configure</a:t>
            </a:r>
          </a:p>
          <a:p>
            <a:pPr marL="0" indent="0">
              <a:buNone/>
            </a:pPr>
            <a:r>
              <a:rPr lang="en-US" dirty="0"/>
              <a:t>AWS Access Key ID [****************2H4A]:</a:t>
            </a:r>
          </a:p>
          <a:p>
            <a:pPr marL="0" indent="0">
              <a:buNone/>
            </a:pPr>
            <a:r>
              <a:rPr lang="en-US" dirty="0"/>
              <a:t>AWS Secret Access Key [****************</a:t>
            </a:r>
            <a:r>
              <a:rPr lang="en-US" dirty="0" err="1"/>
              <a:t>svVW</a:t>
            </a:r>
            <a:r>
              <a:rPr lang="en-US" dirty="0"/>
              <a:t>]:</a:t>
            </a:r>
          </a:p>
          <a:p>
            <a:pPr marL="0" indent="0">
              <a:buNone/>
            </a:pPr>
            <a:r>
              <a:rPr lang="en-US" dirty="0"/>
              <a:t>Default region name [ap-south-1]:</a:t>
            </a:r>
          </a:p>
          <a:p>
            <a:pPr marL="0" indent="0">
              <a:buNone/>
            </a:pPr>
            <a:r>
              <a:rPr lang="en-US" dirty="0"/>
              <a:t>Default output format [text]:</a:t>
            </a:r>
          </a:p>
        </p:txBody>
      </p:sp>
    </p:spTree>
    <p:extLst>
      <p:ext uri="{BB962C8B-B14F-4D97-AF65-F5344CB8AC3E}">
        <p14:creationId xmlns:p14="http://schemas.microsoft.com/office/powerpoint/2010/main" val="24548151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A2DA-70BE-453D-BE7E-3B99033C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073CC-E882-4FDC-B6FA-068BFD78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GroupId</a:t>
            </a:r>
            <a:r>
              <a:rPr lang="en-US" dirty="0"/>
              <a:t> (string) -- The ID of the security group. You must specify either the security group ID or the security group name in the request. For security groups in a nondefault VPC, you must specify the security group ID.</a:t>
            </a:r>
          </a:p>
          <a:p>
            <a:pPr marL="0" indent="0">
              <a:buNone/>
            </a:pPr>
            <a:r>
              <a:rPr lang="en-US" dirty="0" err="1"/>
              <a:t>GroupName</a:t>
            </a:r>
            <a:r>
              <a:rPr lang="en-US" dirty="0"/>
              <a:t> (string) -- [EC2-Classic, default VPC] The name of the security group. You must specify either the security group ID or the security group name in the request.</a:t>
            </a:r>
          </a:p>
          <a:p>
            <a:pPr marL="0" indent="0">
              <a:buNone/>
            </a:pPr>
            <a:r>
              <a:rPr lang="en-US" dirty="0" err="1"/>
              <a:t>IpPermissions</a:t>
            </a:r>
            <a:r>
              <a:rPr lang="en-US" dirty="0"/>
              <a:t> (list) --</a:t>
            </a:r>
          </a:p>
          <a:p>
            <a:pPr marL="0" indent="0">
              <a:buNone/>
            </a:pPr>
            <a:r>
              <a:rPr lang="en-US" dirty="0"/>
              <a:t>One or more sets of IP permissions. Can be used to specify multiple rules in a single command.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dict</a:t>
            </a:r>
            <a:r>
              <a:rPr lang="en-US" dirty="0"/>
              <a:t>) --</a:t>
            </a:r>
          </a:p>
          <a:p>
            <a:pPr marL="0" indent="0">
              <a:buNone/>
            </a:pPr>
            <a:r>
              <a:rPr lang="en-US" dirty="0"/>
              <a:t>Describes a set of permissions for a security group rule.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FromPort</a:t>
            </a:r>
            <a:r>
              <a:rPr lang="en-US" dirty="0"/>
              <a:t> (integer) --</a:t>
            </a:r>
          </a:p>
          <a:p>
            <a:pPr marL="0" indent="0">
              <a:buNone/>
            </a:pPr>
            <a:r>
              <a:rPr lang="en-US" dirty="0"/>
              <a:t>The start of port range for the TCP and UDP protocols, or an ICMP/ICMPv6 type number. A value of -1 indicates all ICMP/ICMPv6 types. If you specify all ICMP/ICMPv6 types, you must specify all codes.</a:t>
            </a:r>
          </a:p>
        </p:txBody>
      </p:sp>
    </p:spTree>
    <p:extLst>
      <p:ext uri="{BB962C8B-B14F-4D97-AF65-F5344CB8AC3E}">
        <p14:creationId xmlns:p14="http://schemas.microsoft.com/office/powerpoint/2010/main" val="24593297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F255-D8A7-4EB4-9812-26935901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83984-5244-442F-9F4E-CE6E2D48B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We will configure http and </a:t>
            </a:r>
            <a:r>
              <a:rPr lang="en-US" dirty="0" err="1"/>
              <a:t>ssh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IpPermissions</a:t>
            </a:r>
            <a:r>
              <a:rPr lang="en-US" dirty="0"/>
              <a:t>=[</a:t>
            </a:r>
          </a:p>
          <a:p>
            <a:pPr marL="0" indent="0">
              <a:buNone/>
            </a:pPr>
            <a:r>
              <a:rPr lang="en-US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'</a:t>
            </a:r>
            <a:r>
              <a:rPr lang="en-US" dirty="0" err="1"/>
              <a:t>IpProtocol</a:t>
            </a:r>
            <a:r>
              <a:rPr lang="en-US" dirty="0"/>
              <a:t>': '</a:t>
            </a:r>
            <a:r>
              <a:rPr lang="en-US" dirty="0" err="1"/>
              <a:t>tcp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            '</a:t>
            </a:r>
            <a:r>
              <a:rPr lang="en-US" dirty="0" err="1"/>
              <a:t>FromPort</a:t>
            </a:r>
            <a:r>
              <a:rPr lang="en-US" dirty="0"/>
              <a:t>': 80,</a:t>
            </a:r>
          </a:p>
          <a:p>
            <a:pPr marL="0" indent="0">
              <a:buNone/>
            </a:pPr>
            <a:r>
              <a:rPr lang="en-US" dirty="0"/>
              <a:t>                    '</a:t>
            </a:r>
            <a:r>
              <a:rPr lang="en-US" dirty="0" err="1"/>
              <a:t>ToPort</a:t>
            </a:r>
            <a:r>
              <a:rPr lang="en-US" dirty="0"/>
              <a:t>': 80,</a:t>
            </a:r>
          </a:p>
          <a:p>
            <a:pPr marL="0" indent="0">
              <a:buNone/>
            </a:pPr>
            <a:r>
              <a:rPr lang="en-US" dirty="0"/>
              <a:t>                    '</a:t>
            </a:r>
            <a:r>
              <a:rPr lang="en-US" dirty="0" err="1"/>
              <a:t>IpRanges</a:t>
            </a:r>
            <a:r>
              <a:rPr lang="en-US" dirty="0"/>
              <a:t>': [{'CidrIp':'0.0.0.0/0'}]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</a:p>
          <a:p>
            <a:pPr marL="0" indent="0">
              <a:buNone/>
            </a:pPr>
            <a:r>
              <a:rPr lang="en-US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'</a:t>
            </a:r>
            <a:r>
              <a:rPr lang="en-US" dirty="0" err="1"/>
              <a:t>IpProtocol</a:t>
            </a:r>
            <a:r>
              <a:rPr lang="en-US" dirty="0"/>
              <a:t>': '</a:t>
            </a:r>
            <a:r>
              <a:rPr lang="en-US" dirty="0" err="1"/>
              <a:t>tcp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            '</a:t>
            </a:r>
            <a:r>
              <a:rPr lang="en-US" dirty="0" err="1"/>
              <a:t>FromPort</a:t>
            </a:r>
            <a:r>
              <a:rPr lang="en-US" dirty="0"/>
              <a:t>': 22,</a:t>
            </a:r>
          </a:p>
          <a:p>
            <a:pPr marL="0" indent="0">
              <a:buNone/>
            </a:pPr>
            <a:r>
              <a:rPr lang="en-US" dirty="0"/>
              <a:t>                    '</a:t>
            </a:r>
            <a:r>
              <a:rPr lang="en-US" dirty="0" err="1"/>
              <a:t>ToPort</a:t>
            </a:r>
            <a:r>
              <a:rPr lang="en-US" dirty="0"/>
              <a:t>': 22,</a:t>
            </a:r>
          </a:p>
          <a:p>
            <a:pPr marL="0" indent="0">
              <a:buNone/>
            </a:pPr>
            <a:r>
              <a:rPr lang="en-US" dirty="0"/>
              <a:t>                    '</a:t>
            </a:r>
            <a:r>
              <a:rPr lang="en-US" dirty="0" err="1"/>
              <a:t>IpRanges</a:t>
            </a:r>
            <a:r>
              <a:rPr lang="en-US" dirty="0"/>
              <a:t>': [{'</a:t>
            </a:r>
            <a:r>
              <a:rPr lang="en-US" dirty="0" err="1"/>
              <a:t>CidrIp</a:t>
            </a:r>
            <a:r>
              <a:rPr lang="en-US" dirty="0"/>
              <a:t>': '0.0.0.0/0'}]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]</a:t>
            </a:r>
          </a:p>
        </p:txBody>
      </p:sp>
    </p:spTree>
    <p:extLst>
      <p:ext uri="{BB962C8B-B14F-4D97-AF65-F5344CB8AC3E}">
        <p14:creationId xmlns:p14="http://schemas.microsoft.com/office/powerpoint/2010/main" val="48267426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EF9F-D2E2-476C-B875-8536E93A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security group id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82A6E0-67AD-4DFF-A908-E6CBE9DB2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825" y="2124869"/>
            <a:ext cx="35623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170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7A7E-5C3E-435B-8CBA-ED281E1A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BB45-FA62-45FC-877F-EFE2D759B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group_name</a:t>
            </a:r>
            <a:r>
              <a:rPr lang="en-US" dirty="0"/>
              <a:t> = 'Boto3-sg'</a:t>
            </a:r>
          </a:p>
          <a:p>
            <a:pPr marL="0" indent="0">
              <a:buNone/>
            </a:pPr>
            <a:r>
              <a:rPr lang="en-US" dirty="0"/>
              <a:t>    des = 'This is for testing for instance internet access'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sec_response</a:t>
            </a:r>
            <a:r>
              <a:rPr lang="en-US" dirty="0"/>
              <a:t> = ec2.security_group(</a:t>
            </a:r>
            <a:r>
              <a:rPr lang="en-US" dirty="0" err="1"/>
              <a:t>group_name,des,vpc_id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# Add public access to </a:t>
            </a:r>
            <a:r>
              <a:rPr lang="en-US" dirty="0" err="1"/>
              <a:t>sgx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sec_grp_id</a:t>
            </a:r>
            <a:r>
              <a:rPr lang="en-US" dirty="0"/>
              <a:t>=</a:t>
            </a:r>
            <a:r>
              <a:rPr lang="en-US" dirty="0" err="1"/>
              <a:t>sec_response</a:t>
            </a:r>
            <a:r>
              <a:rPr lang="en-US" dirty="0"/>
              <a:t>['</a:t>
            </a:r>
            <a:r>
              <a:rPr lang="en-US" dirty="0" err="1"/>
              <a:t>GroupId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dirty="0"/>
              <a:t>    ec2.add_sg(</a:t>
            </a:r>
            <a:r>
              <a:rPr lang="en-US" dirty="0" err="1"/>
              <a:t>sec_grp_id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761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5883</TotalTime>
  <Words>4086</Words>
  <Application>Microsoft Office PowerPoint</Application>
  <PresentationFormat>Widescreen</PresentationFormat>
  <Paragraphs>634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1" baseType="lpstr">
      <vt:lpstr>Arial</vt:lpstr>
      <vt:lpstr>Calibri</vt:lpstr>
      <vt:lpstr>Calibri Light</vt:lpstr>
      <vt:lpstr>Consolas</vt:lpstr>
      <vt:lpstr>Courier New</vt:lpstr>
      <vt:lpstr>inherit</vt:lpstr>
      <vt:lpstr>Open Sans</vt:lpstr>
      <vt:lpstr>Office Theme</vt:lpstr>
      <vt:lpstr>Boto </vt:lpstr>
      <vt:lpstr>Install boto3 on centos7 </vt:lpstr>
      <vt:lpstr>Botocore </vt:lpstr>
      <vt:lpstr>botocore</vt:lpstr>
      <vt:lpstr>Access key id and SecretAccess Key</vt:lpstr>
      <vt:lpstr>aws config file :awscli</vt:lpstr>
      <vt:lpstr>…</vt:lpstr>
      <vt:lpstr>…</vt:lpstr>
      <vt:lpstr>Jump Server</vt:lpstr>
      <vt:lpstr>Check the config file</vt:lpstr>
      <vt:lpstr>Boto 3 Features</vt:lpstr>
      <vt:lpstr>Resources</vt:lpstr>
      <vt:lpstr>..</vt:lpstr>
      <vt:lpstr>…</vt:lpstr>
      <vt:lpstr>Boto2 vs Boto3</vt:lpstr>
      <vt:lpstr>Connect to region</vt:lpstr>
      <vt:lpstr>Boto3 client</vt:lpstr>
      <vt:lpstr>Resources </vt:lpstr>
      <vt:lpstr>Ex: Resources</vt:lpstr>
      <vt:lpstr>Session</vt:lpstr>
      <vt:lpstr>example</vt:lpstr>
      <vt:lpstr>Create IAM user</vt:lpstr>
      <vt:lpstr>Session and Resource example</vt:lpstr>
      <vt:lpstr>When to use a boto3 client and when to use a boto3 resource?</vt:lpstr>
      <vt:lpstr>List all the bucket</vt:lpstr>
      <vt:lpstr>Tags Elastic ip using boto3</vt:lpstr>
      <vt:lpstr>Code  </vt:lpstr>
      <vt:lpstr>Api reference</vt:lpstr>
      <vt:lpstr>pyboto</vt:lpstr>
      <vt:lpstr>PowerPoint Presentation</vt:lpstr>
      <vt:lpstr>PowerPoint Presentation</vt:lpstr>
      <vt:lpstr>PowerPoint Presentation</vt:lpstr>
      <vt:lpstr>Use pyboto3</vt:lpstr>
      <vt:lpstr>VPC creation</vt:lpstr>
      <vt:lpstr>Main function</vt:lpstr>
      <vt:lpstr>PowerPoint Presentation</vt:lpstr>
      <vt:lpstr>..</vt:lpstr>
      <vt:lpstr>Check you vpc creation on aws console</vt:lpstr>
      <vt:lpstr>Tag resources</vt:lpstr>
      <vt:lpstr>…</vt:lpstr>
      <vt:lpstr>…main function</vt:lpstr>
      <vt:lpstr>Create internet GW</vt:lpstr>
      <vt:lpstr>Need to attach it to VPC</vt:lpstr>
      <vt:lpstr>PowerPoint Presentation</vt:lpstr>
      <vt:lpstr>PowerPoint Presentation</vt:lpstr>
      <vt:lpstr>PowerPoint Presentation</vt:lpstr>
      <vt:lpstr>Create subnet</vt:lpstr>
      <vt:lpstr>Create_subnet</vt:lpstr>
      <vt:lpstr>Syntax</vt:lpstr>
      <vt:lpstr>Required Parameters</vt:lpstr>
      <vt:lpstr>Return type</vt:lpstr>
      <vt:lpstr>Creating a route table</vt:lpstr>
      <vt:lpstr>return</vt:lpstr>
      <vt:lpstr>Create_route</vt:lpstr>
      <vt:lpstr>How to get route table id</vt:lpstr>
      <vt:lpstr>PowerPoint Presentation</vt:lpstr>
      <vt:lpstr>…</vt:lpstr>
      <vt:lpstr>Associating public subnet to public route table</vt:lpstr>
      <vt:lpstr>Parameters</vt:lpstr>
      <vt:lpstr>Return type</vt:lpstr>
      <vt:lpstr>As we need public subnet id..How we get it</vt:lpstr>
      <vt:lpstr>…</vt:lpstr>
      <vt:lpstr>Public auto assign ip address</vt:lpstr>
      <vt:lpstr> modify_subnet_attribute</vt:lpstr>
      <vt:lpstr>Creating private subnet</vt:lpstr>
      <vt:lpstr>Name tag to subnet</vt:lpstr>
      <vt:lpstr>…</vt:lpstr>
      <vt:lpstr>Section3</vt:lpstr>
      <vt:lpstr>Have a look from aws console</vt:lpstr>
      <vt:lpstr>Instance and key pair</vt:lpstr>
      <vt:lpstr>..</vt:lpstr>
      <vt:lpstr>Key pair</vt:lpstr>
      <vt:lpstr>Ec2 class</vt:lpstr>
      <vt:lpstr>…</vt:lpstr>
      <vt:lpstr>..</vt:lpstr>
      <vt:lpstr>..</vt:lpstr>
      <vt:lpstr>..</vt:lpstr>
      <vt:lpstr>Import EC2</vt:lpstr>
      <vt:lpstr>..</vt:lpstr>
      <vt:lpstr>..</vt:lpstr>
      <vt:lpstr>Create a security group</vt:lpstr>
      <vt:lpstr>…</vt:lpstr>
      <vt:lpstr>..</vt:lpstr>
      <vt:lpstr>..</vt:lpstr>
      <vt:lpstr>In the main class</vt:lpstr>
      <vt:lpstr>Adding rule to security group</vt:lpstr>
      <vt:lpstr>PowerPoint Presentation</vt:lpstr>
      <vt:lpstr>..</vt:lpstr>
      <vt:lpstr>PowerPoint Presentation</vt:lpstr>
      <vt:lpstr>…</vt:lpstr>
      <vt:lpstr>…</vt:lpstr>
      <vt:lpstr>How to get security group id</vt:lpstr>
      <vt:lpstr>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Boto </dc:title>
  <dc:creator>amitm</dc:creator>
  <cp:lastModifiedBy>amitm</cp:lastModifiedBy>
  <cp:revision>64</cp:revision>
  <dcterms:created xsi:type="dcterms:W3CDTF">2018-11-24T04:37:47Z</dcterms:created>
  <dcterms:modified xsi:type="dcterms:W3CDTF">2019-02-06T01:52:07Z</dcterms:modified>
</cp:coreProperties>
</file>