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0B23-1431-6DD1-6DA0-F636B449F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1C6CF087-D2D0-055A-D3E2-9CAE09805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29EF9EF1-E947-A852-080C-D31BC5CB4B67}"/>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5" name="Footer Placeholder 4">
            <a:extLst>
              <a:ext uri="{FF2B5EF4-FFF2-40B4-BE49-F238E27FC236}">
                <a16:creationId xmlns:a16="http://schemas.microsoft.com/office/drawing/2014/main" id="{B3B8D545-5A10-763A-9F3D-1C16630C4F4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C57CCAF9-31AA-84C9-F600-4604F68D719B}"/>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169529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5178-A7E6-8034-00B8-717165294819}"/>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2780ADC5-9C8C-C566-5146-16661AD1C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19E92165-70C0-DE45-B3F5-8FF7904FE259}"/>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5" name="Footer Placeholder 4">
            <a:extLst>
              <a:ext uri="{FF2B5EF4-FFF2-40B4-BE49-F238E27FC236}">
                <a16:creationId xmlns:a16="http://schemas.microsoft.com/office/drawing/2014/main" id="{4CAFB7B9-E01F-FC79-CB21-94EB0C4FC059}"/>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42E9584-7B4F-D9D0-9679-BF8DFDBDD415}"/>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235538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8D7D5-D1F4-E8CD-35CB-C5C108FD69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07BD408F-98D3-8E78-F1C4-C31A9CB2E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1977376-090C-F630-D455-DD3D09B0EACD}"/>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5" name="Footer Placeholder 4">
            <a:extLst>
              <a:ext uri="{FF2B5EF4-FFF2-40B4-BE49-F238E27FC236}">
                <a16:creationId xmlns:a16="http://schemas.microsoft.com/office/drawing/2014/main" id="{91FBF8C8-5583-0F2C-B562-D6361B329ACE}"/>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6E855C0-2885-FC13-3337-334F5E63950F}"/>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33855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1FEF-0C0E-623E-F076-B4E02429A6D0}"/>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DBDEBCBF-4BCE-BD2E-A80A-D56E9A565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6520C1D8-84D0-AB9F-9B65-11E958A2DB18}"/>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5" name="Footer Placeholder 4">
            <a:extLst>
              <a:ext uri="{FF2B5EF4-FFF2-40B4-BE49-F238E27FC236}">
                <a16:creationId xmlns:a16="http://schemas.microsoft.com/office/drawing/2014/main" id="{C21F99FE-49A9-3C77-634B-485F6B7F80DF}"/>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76EB8105-2717-BA57-517B-D691BA42A1E6}"/>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55972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E87C-54FF-E20F-F40E-5DDC9E09A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039F385C-5B37-FF03-B9AA-A9B5777F99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E1C22-7D22-0584-D571-D33D69D44241}"/>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5" name="Footer Placeholder 4">
            <a:extLst>
              <a:ext uri="{FF2B5EF4-FFF2-40B4-BE49-F238E27FC236}">
                <a16:creationId xmlns:a16="http://schemas.microsoft.com/office/drawing/2014/main" id="{B1CCDB38-2802-00A5-4540-97D2B1018E68}"/>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A537013-0281-1985-F118-A882C95FFF20}"/>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241703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90F2-AA7F-4426-7DFA-A01E9EB7F8F5}"/>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EA5FA507-5C8A-7644-D58D-8181DAC59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11B2C70C-FA78-E209-2A6C-A34C77C820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ABB054C1-1D1E-1F3C-94C3-6CF44C43E742}"/>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6" name="Footer Placeholder 5">
            <a:extLst>
              <a:ext uri="{FF2B5EF4-FFF2-40B4-BE49-F238E27FC236}">
                <a16:creationId xmlns:a16="http://schemas.microsoft.com/office/drawing/2014/main" id="{46320114-C0DE-E501-E57A-AB9491D42187}"/>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FE1E9A89-CBDA-A2EE-E866-B5D57FA39185}"/>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153278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1973-CD80-3D63-2427-33BC8F213F5F}"/>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CF2DA681-C270-89B5-5154-D70B53B32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B9A2C-1703-AF16-BDC5-B1272AF089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1DE0324C-5E66-CEE6-0D88-DA68AB5C0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6A4EB9-5204-2E44-B91C-2BD3289C9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4C16476E-A642-7BA0-B9AC-DE79081C9541}"/>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8" name="Footer Placeholder 7">
            <a:extLst>
              <a:ext uri="{FF2B5EF4-FFF2-40B4-BE49-F238E27FC236}">
                <a16:creationId xmlns:a16="http://schemas.microsoft.com/office/drawing/2014/main" id="{239BEED4-7909-4189-BCAB-CD4E1CF1BF56}"/>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A99E595A-1DE2-5E64-0D63-7138BBB01532}"/>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309877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D426-D850-DDD9-FEBB-8C120229F7FE}"/>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56235F7B-43D4-8C12-F268-1CEAD1DBB9FE}"/>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4" name="Footer Placeholder 3">
            <a:extLst>
              <a:ext uri="{FF2B5EF4-FFF2-40B4-BE49-F238E27FC236}">
                <a16:creationId xmlns:a16="http://schemas.microsoft.com/office/drawing/2014/main" id="{479DE921-DD66-C7EB-216B-17BA6D1FA54D}"/>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B4AA0C98-680F-1F2A-9E7D-8D68B200CD56}"/>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295311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F0FEE-856E-3217-0B10-2FDF67C2DADF}"/>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3" name="Footer Placeholder 2">
            <a:extLst>
              <a:ext uri="{FF2B5EF4-FFF2-40B4-BE49-F238E27FC236}">
                <a16:creationId xmlns:a16="http://schemas.microsoft.com/office/drawing/2014/main" id="{28EAC820-8BA7-DABA-3CB2-08F0142FD8E0}"/>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38159789-827A-0CEA-1E91-8ACBA39D89E7}"/>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402137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AE1C-7CEF-80B1-4323-47CFD690E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0927FFF0-6FDC-1A69-7756-E2F08AF8C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5B9BB9AD-0146-BC9C-7430-DC9AD9A89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B5EED-9BD7-D6DE-7FF9-1715E1DF59A4}"/>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6" name="Footer Placeholder 5">
            <a:extLst>
              <a:ext uri="{FF2B5EF4-FFF2-40B4-BE49-F238E27FC236}">
                <a16:creationId xmlns:a16="http://schemas.microsoft.com/office/drawing/2014/main" id="{A94BD064-0B6B-3401-B9D6-B7D3C3C49A4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30411EE8-DD3F-ABC3-E2CE-CCE4B52D4F01}"/>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288548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FC07-A632-9E70-E3BC-A3165858FC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B56B9DDF-486A-914E-762F-210B0C5AD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2F5C528D-991F-BDAA-99A8-7A410C712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ABB2B-DA42-3690-0053-99290C594D2E}"/>
              </a:ext>
            </a:extLst>
          </p:cNvPr>
          <p:cNvSpPr>
            <a:spLocks noGrp="1"/>
          </p:cNvSpPr>
          <p:nvPr>
            <p:ph type="dt" sz="half" idx="10"/>
          </p:nvPr>
        </p:nvSpPr>
        <p:spPr/>
        <p:txBody>
          <a:bodyPr/>
          <a:lstStyle/>
          <a:p>
            <a:fld id="{AB18B503-3805-4B07-A0F2-49933312D3FE}" type="datetimeFigureOut">
              <a:rPr lang="hi-IN" smtClean="0"/>
              <a:t>रविवार, 17 वैशाख 1945</a:t>
            </a:fld>
            <a:endParaRPr lang="hi-IN"/>
          </a:p>
        </p:txBody>
      </p:sp>
      <p:sp>
        <p:nvSpPr>
          <p:cNvPr id="6" name="Footer Placeholder 5">
            <a:extLst>
              <a:ext uri="{FF2B5EF4-FFF2-40B4-BE49-F238E27FC236}">
                <a16:creationId xmlns:a16="http://schemas.microsoft.com/office/drawing/2014/main" id="{580BB3E9-71F2-18F8-C249-21DFFDDCDDB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3118C8D6-9B10-8EE3-C3A0-C1FD51CEA7AB}"/>
              </a:ext>
            </a:extLst>
          </p:cNvPr>
          <p:cNvSpPr>
            <a:spLocks noGrp="1"/>
          </p:cNvSpPr>
          <p:nvPr>
            <p:ph type="sldNum" sz="quarter" idx="12"/>
          </p:nvPr>
        </p:nvSpPr>
        <p:spPr/>
        <p:txBody>
          <a:bodyPr/>
          <a:lstStyle/>
          <a:p>
            <a:fld id="{161398D5-C95D-4693-91CB-89A06C1561EC}" type="slidenum">
              <a:rPr lang="hi-IN" smtClean="0"/>
              <a:t>‹#›</a:t>
            </a:fld>
            <a:endParaRPr lang="hi-IN"/>
          </a:p>
        </p:txBody>
      </p:sp>
    </p:spTree>
    <p:extLst>
      <p:ext uri="{BB962C8B-B14F-4D97-AF65-F5344CB8AC3E}">
        <p14:creationId xmlns:p14="http://schemas.microsoft.com/office/powerpoint/2010/main" val="399594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9E907-4C9E-38E6-54EE-BF1C15B52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730D8D2B-5772-CF4C-C280-01916440B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42F2EB7-1149-94D5-7C52-7D42F9143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8B503-3805-4B07-A0F2-49933312D3FE}" type="datetimeFigureOut">
              <a:rPr lang="hi-IN" smtClean="0"/>
              <a:t>रविवार, 17 वैशाख 1945</a:t>
            </a:fld>
            <a:endParaRPr lang="hi-IN"/>
          </a:p>
        </p:txBody>
      </p:sp>
      <p:sp>
        <p:nvSpPr>
          <p:cNvPr id="5" name="Footer Placeholder 4">
            <a:extLst>
              <a:ext uri="{FF2B5EF4-FFF2-40B4-BE49-F238E27FC236}">
                <a16:creationId xmlns:a16="http://schemas.microsoft.com/office/drawing/2014/main" id="{EE62E34E-9035-85EF-CEEB-AFD180802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C6FF0E50-EF8C-BD8F-B8C0-5D6718EB6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398D5-C95D-4693-91CB-89A06C1561EC}" type="slidenum">
              <a:rPr lang="hi-IN" smtClean="0"/>
              <a:t>‹#›</a:t>
            </a:fld>
            <a:endParaRPr lang="hi-IN"/>
          </a:p>
        </p:txBody>
      </p:sp>
    </p:spTree>
    <p:extLst>
      <p:ext uri="{BB962C8B-B14F-4D97-AF65-F5344CB8AC3E}">
        <p14:creationId xmlns:p14="http://schemas.microsoft.com/office/powerpoint/2010/main" val="2651579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FFB1-6145-E07F-B717-692B12D05911}"/>
              </a:ext>
            </a:extLst>
          </p:cNvPr>
          <p:cNvSpPr>
            <a:spLocks noGrp="1"/>
          </p:cNvSpPr>
          <p:nvPr>
            <p:ph type="ctrTitle"/>
          </p:nvPr>
        </p:nvSpPr>
        <p:spPr/>
        <p:txBody>
          <a:bodyPr/>
          <a:lstStyle/>
          <a:p>
            <a:r>
              <a:rPr lang="en-US" dirty="0" err="1"/>
              <a:t>Jekins</a:t>
            </a:r>
            <a:r>
              <a:rPr lang="en-US" dirty="0"/>
              <a:t> pipeline</a:t>
            </a:r>
            <a:endParaRPr lang="hi-IN" dirty="0"/>
          </a:p>
        </p:txBody>
      </p:sp>
      <p:sp>
        <p:nvSpPr>
          <p:cNvPr id="3" name="Subtitle 2">
            <a:extLst>
              <a:ext uri="{FF2B5EF4-FFF2-40B4-BE49-F238E27FC236}">
                <a16:creationId xmlns:a16="http://schemas.microsoft.com/office/drawing/2014/main" id="{6487649F-FD68-EC25-531A-481EE2F7A3FE}"/>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111923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0EAD9E-55E0-513C-3178-3D123E7DD2D0}"/>
              </a:ext>
            </a:extLst>
          </p:cNvPr>
          <p:cNvPicPr>
            <a:picLocks noChangeAspect="1"/>
          </p:cNvPicPr>
          <p:nvPr/>
        </p:nvPicPr>
        <p:blipFill>
          <a:blip r:embed="rId2"/>
          <a:stretch>
            <a:fillRect/>
          </a:stretch>
        </p:blipFill>
        <p:spPr>
          <a:xfrm>
            <a:off x="1431236" y="914399"/>
            <a:ext cx="9422294" cy="5141843"/>
          </a:xfrm>
          <a:prstGeom prst="rect">
            <a:avLst/>
          </a:prstGeom>
        </p:spPr>
      </p:pic>
    </p:spTree>
    <p:extLst>
      <p:ext uri="{BB962C8B-B14F-4D97-AF65-F5344CB8AC3E}">
        <p14:creationId xmlns:p14="http://schemas.microsoft.com/office/powerpoint/2010/main" val="140355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549-193E-DEB4-20D2-ABA743ED1B48}"/>
              </a:ext>
            </a:extLst>
          </p:cNvPr>
          <p:cNvSpPr>
            <a:spLocks noGrp="1"/>
          </p:cNvSpPr>
          <p:nvPr>
            <p:ph type="title"/>
          </p:nvPr>
        </p:nvSpPr>
        <p:spPr/>
        <p:txBody>
          <a:bodyPr/>
          <a:lstStyle/>
          <a:p>
            <a:r>
              <a:rPr lang="en-US" dirty="0"/>
              <a:t>Declarative Pipeline</a:t>
            </a:r>
            <a:endParaRPr lang="hi-IN" dirty="0"/>
          </a:p>
        </p:txBody>
      </p:sp>
      <p:pic>
        <p:nvPicPr>
          <p:cNvPr id="5" name="Content Placeholder 4">
            <a:extLst>
              <a:ext uri="{FF2B5EF4-FFF2-40B4-BE49-F238E27FC236}">
                <a16:creationId xmlns:a16="http://schemas.microsoft.com/office/drawing/2014/main" id="{C4CC0307-C48D-174C-7481-2B1AF066C713}"/>
              </a:ext>
            </a:extLst>
          </p:cNvPr>
          <p:cNvPicPr>
            <a:picLocks noGrp="1" noChangeAspect="1"/>
          </p:cNvPicPr>
          <p:nvPr>
            <p:ph idx="1"/>
          </p:nvPr>
        </p:nvPicPr>
        <p:blipFill>
          <a:blip r:embed="rId2"/>
          <a:stretch>
            <a:fillRect/>
          </a:stretch>
        </p:blipFill>
        <p:spPr>
          <a:xfrm>
            <a:off x="1762539" y="1825625"/>
            <a:ext cx="7460974" cy="4351338"/>
          </a:xfrm>
        </p:spPr>
      </p:pic>
    </p:spTree>
    <p:extLst>
      <p:ext uri="{BB962C8B-B14F-4D97-AF65-F5344CB8AC3E}">
        <p14:creationId xmlns:p14="http://schemas.microsoft.com/office/powerpoint/2010/main" val="20246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6121-3257-B1D5-EFF1-3AF06BDE1457}"/>
              </a:ext>
            </a:extLst>
          </p:cNvPr>
          <p:cNvSpPr>
            <a:spLocks noGrp="1"/>
          </p:cNvSpPr>
          <p:nvPr>
            <p:ph type="title"/>
          </p:nvPr>
        </p:nvSpPr>
        <p:spPr/>
        <p:txBody>
          <a:bodyPr/>
          <a:lstStyle/>
          <a:p>
            <a:r>
              <a:rPr lang="en-US" dirty="0"/>
              <a:t>Build</a:t>
            </a:r>
            <a:endParaRPr lang="hi-IN" dirty="0"/>
          </a:p>
        </p:txBody>
      </p:sp>
      <p:sp>
        <p:nvSpPr>
          <p:cNvPr id="3" name="Content Placeholder 2">
            <a:extLst>
              <a:ext uri="{FF2B5EF4-FFF2-40B4-BE49-F238E27FC236}">
                <a16:creationId xmlns:a16="http://schemas.microsoft.com/office/drawing/2014/main" id="{FF219990-976E-1F6A-8527-18FDD2DBC58A}"/>
              </a:ext>
            </a:extLst>
          </p:cNvPr>
          <p:cNvSpPr>
            <a:spLocks noGrp="1"/>
          </p:cNvSpPr>
          <p:nvPr>
            <p:ph idx="1"/>
          </p:nvPr>
        </p:nvSpPr>
        <p:spPr/>
        <p:txBody>
          <a:bodyPr>
            <a:normAutofit/>
          </a:bodyPr>
          <a:lstStyle/>
          <a:p>
            <a:r>
              <a:rPr lang="en-US" dirty="0"/>
              <a:t>For many projects the beginning of "work" in the Pipeline would be the "build" stage. Typically this stage of the Pipeline will be where source code is assembled, compiled, or packaged. The </a:t>
            </a:r>
            <a:r>
              <a:rPr lang="en-US" dirty="0" err="1"/>
              <a:t>Jenkinsfile</a:t>
            </a:r>
            <a:r>
              <a:rPr lang="en-US" dirty="0"/>
              <a:t> is not a replacement for an existing build tool such as GNU/Make, Maven, Gradle, </a:t>
            </a:r>
            <a:r>
              <a:rPr lang="en-US" dirty="0" err="1"/>
              <a:t>etc</a:t>
            </a:r>
            <a:r>
              <a:rPr lang="en-US" dirty="0"/>
              <a:t>, but rather can be viewed as a glue layer to bind the multiple phases of a project’s development lifecycle (build, test, deploy, </a:t>
            </a:r>
            <a:r>
              <a:rPr lang="en-US" dirty="0" err="1"/>
              <a:t>etc</a:t>
            </a:r>
            <a:r>
              <a:rPr lang="en-US" dirty="0"/>
              <a:t>) together.</a:t>
            </a:r>
          </a:p>
          <a:p>
            <a:r>
              <a:rPr lang="en-US" dirty="0"/>
              <a:t>Jenkins has a number of plugins for invoking practically any build tool in general use, but this example will simply invoke make from a shell step (</a:t>
            </a:r>
            <a:r>
              <a:rPr lang="en-US" dirty="0" err="1"/>
              <a:t>sh</a:t>
            </a:r>
            <a:r>
              <a:rPr lang="en-US" dirty="0"/>
              <a:t>)</a:t>
            </a:r>
            <a:endParaRPr lang="hi-IN" dirty="0"/>
          </a:p>
        </p:txBody>
      </p:sp>
    </p:spTree>
    <p:extLst>
      <p:ext uri="{BB962C8B-B14F-4D97-AF65-F5344CB8AC3E}">
        <p14:creationId xmlns:p14="http://schemas.microsoft.com/office/powerpoint/2010/main" val="55050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5299-666C-95B5-EDAD-7FC181AF425F}"/>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C191620F-0BEF-669B-2FC5-CB044C340DD9}"/>
              </a:ext>
            </a:extLst>
          </p:cNvPr>
          <p:cNvPicPr>
            <a:picLocks noGrp="1" noChangeAspect="1"/>
          </p:cNvPicPr>
          <p:nvPr>
            <p:ph idx="1"/>
          </p:nvPr>
        </p:nvPicPr>
        <p:blipFill>
          <a:blip r:embed="rId2"/>
          <a:stretch>
            <a:fillRect/>
          </a:stretch>
        </p:blipFill>
        <p:spPr>
          <a:xfrm>
            <a:off x="1325217" y="1690688"/>
            <a:ext cx="8437908" cy="3815556"/>
          </a:xfrm>
        </p:spPr>
      </p:pic>
    </p:spTree>
    <p:extLst>
      <p:ext uri="{BB962C8B-B14F-4D97-AF65-F5344CB8AC3E}">
        <p14:creationId xmlns:p14="http://schemas.microsoft.com/office/powerpoint/2010/main" val="286316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2505-F85C-0E4F-D73E-E447FCBA896D}"/>
              </a:ext>
            </a:extLst>
          </p:cNvPr>
          <p:cNvSpPr>
            <a:spLocks noGrp="1"/>
          </p:cNvSpPr>
          <p:nvPr>
            <p:ph type="title"/>
          </p:nvPr>
        </p:nvSpPr>
        <p:spPr/>
        <p:txBody>
          <a:bodyPr/>
          <a:lstStyle/>
          <a:p>
            <a:r>
              <a:rPr lang="en-US" dirty="0"/>
              <a:t>Test	</a:t>
            </a:r>
            <a:endParaRPr lang="hi-IN" dirty="0"/>
          </a:p>
        </p:txBody>
      </p:sp>
      <p:sp>
        <p:nvSpPr>
          <p:cNvPr id="3" name="Content Placeholder 2">
            <a:extLst>
              <a:ext uri="{FF2B5EF4-FFF2-40B4-BE49-F238E27FC236}">
                <a16:creationId xmlns:a16="http://schemas.microsoft.com/office/drawing/2014/main" id="{740377E1-CD79-16BB-2B24-0893B82683DE}"/>
              </a:ext>
            </a:extLst>
          </p:cNvPr>
          <p:cNvSpPr>
            <a:spLocks noGrp="1"/>
          </p:cNvSpPr>
          <p:nvPr>
            <p:ph idx="1"/>
          </p:nvPr>
        </p:nvSpPr>
        <p:spPr/>
        <p:txBody>
          <a:bodyPr/>
          <a:lstStyle/>
          <a:p>
            <a:r>
              <a:rPr lang="en-US" dirty="0"/>
              <a:t>Running automated tests is a crucial component of any successful continuous delivery process. As such, Jenkins has a number of test recording, reporting, and visualization facilities provided by a number of plugins. At a fundamental level, when there are test failures, it is useful to have Jenkins record the failures for reporting and visualization in the web UI. </a:t>
            </a:r>
          </a:p>
          <a:p>
            <a:endParaRPr lang="en-US" dirty="0"/>
          </a:p>
          <a:p>
            <a:r>
              <a:rPr lang="en-US" dirty="0"/>
              <a:t>The example below uses the </a:t>
            </a:r>
            <a:r>
              <a:rPr lang="en-US" dirty="0" err="1"/>
              <a:t>junit</a:t>
            </a:r>
            <a:r>
              <a:rPr lang="en-US" dirty="0"/>
              <a:t> step, provided by the JUnit plugin.</a:t>
            </a:r>
            <a:endParaRPr lang="hi-IN" dirty="0"/>
          </a:p>
        </p:txBody>
      </p:sp>
    </p:spTree>
    <p:extLst>
      <p:ext uri="{BB962C8B-B14F-4D97-AF65-F5344CB8AC3E}">
        <p14:creationId xmlns:p14="http://schemas.microsoft.com/office/powerpoint/2010/main" val="320082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BF0A-A580-BC3A-2BC6-217DB39EA937}"/>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F4E2169C-3E22-80C1-F622-FC497BED03B1}"/>
              </a:ext>
            </a:extLst>
          </p:cNvPr>
          <p:cNvPicPr>
            <a:picLocks noGrp="1" noChangeAspect="1"/>
          </p:cNvPicPr>
          <p:nvPr>
            <p:ph idx="1"/>
          </p:nvPr>
        </p:nvPicPr>
        <p:blipFill>
          <a:blip r:embed="rId2"/>
          <a:stretch>
            <a:fillRect/>
          </a:stretch>
        </p:blipFill>
        <p:spPr>
          <a:xfrm>
            <a:off x="2054087" y="2110581"/>
            <a:ext cx="7266125" cy="3781425"/>
          </a:xfrm>
        </p:spPr>
      </p:pic>
    </p:spTree>
    <p:extLst>
      <p:ext uri="{BB962C8B-B14F-4D97-AF65-F5344CB8AC3E}">
        <p14:creationId xmlns:p14="http://schemas.microsoft.com/office/powerpoint/2010/main" val="80362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0D7B-3997-E688-2DB2-8CA044DB9502}"/>
              </a:ext>
            </a:extLst>
          </p:cNvPr>
          <p:cNvSpPr>
            <a:spLocks noGrp="1"/>
          </p:cNvSpPr>
          <p:nvPr>
            <p:ph type="title"/>
          </p:nvPr>
        </p:nvSpPr>
        <p:spPr/>
        <p:txBody>
          <a:bodyPr/>
          <a:lstStyle/>
          <a:p>
            <a:r>
              <a:rPr lang="en-US" dirty="0"/>
              <a:t>Deploy</a:t>
            </a:r>
            <a:endParaRPr lang="hi-IN" dirty="0"/>
          </a:p>
        </p:txBody>
      </p:sp>
      <p:sp>
        <p:nvSpPr>
          <p:cNvPr id="3" name="Content Placeholder 2">
            <a:extLst>
              <a:ext uri="{FF2B5EF4-FFF2-40B4-BE49-F238E27FC236}">
                <a16:creationId xmlns:a16="http://schemas.microsoft.com/office/drawing/2014/main" id="{EB977DA5-DE90-B872-D77D-DC15FD9C76D2}"/>
              </a:ext>
            </a:extLst>
          </p:cNvPr>
          <p:cNvSpPr>
            <a:spLocks noGrp="1"/>
          </p:cNvSpPr>
          <p:nvPr>
            <p:ph idx="1"/>
          </p:nvPr>
        </p:nvSpPr>
        <p:spPr/>
        <p:txBody>
          <a:bodyPr/>
          <a:lstStyle/>
          <a:p>
            <a:pPr algn="l"/>
            <a:r>
              <a:rPr lang="en-US" b="0" i="0" dirty="0">
                <a:solidFill>
                  <a:srgbClr val="4A5568"/>
                </a:solidFill>
                <a:effectLst/>
                <a:latin typeface="system-ui"/>
              </a:rPr>
              <a:t>Deployment can imply a variety of steps, depending on the project or organization requirements, and may be anything from publishing built artifacts to an Artifactory server, to pushing code to a production system.</a:t>
            </a:r>
          </a:p>
          <a:p>
            <a:pPr algn="l"/>
            <a:r>
              <a:rPr lang="en-US" b="0" i="0" dirty="0">
                <a:solidFill>
                  <a:srgbClr val="4A5568"/>
                </a:solidFill>
                <a:effectLst/>
                <a:latin typeface="system-ui"/>
              </a:rPr>
              <a:t>At this stage of the example Pipeline, both the "Build" and "Test" stages have successfully executed. In essence, the "Deploy" stage will only execute assuming previous stages completed successful</a:t>
            </a:r>
          </a:p>
          <a:p>
            <a:endParaRPr lang="hi-IN" dirty="0"/>
          </a:p>
        </p:txBody>
      </p:sp>
    </p:spTree>
    <p:extLst>
      <p:ext uri="{BB962C8B-B14F-4D97-AF65-F5344CB8AC3E}">
        <p14:creationId xmlns:p14="http://schemas.microsoft.com/office/powerpoint/2010/main" val="125702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642C-BD1C-A539-12E2-37B86F0D56AF}"/>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9AB021ED-928D-ED72-B13C-2535F82173AF}"/>
              </a:ext>
            </a:extLst>
          </p:cNvPr>
          <p:cNvPicPr>
            <a:picLocks noGrp="1" noChangeAspect="1"/>
          </p:cNvPicPr>
          <p:nvPr>
            <p:ph idx="1"/>
          </p:nvPr>
        </p:nvPicPr>
        <p:blipFill>
          <a:blip r:embed="rId2"/>
          <a:stretch>
            <a:fillRect/>
          </a:stretch>
        </p:blipFill>
        <p:spPr>
          <a:xfrm>
            <a:off x="1564792" y="2043700"/>
            <a:ext cx="6677025" cy="3676650"/>
          </a:xfrm>
        </p:spPr>
      </p:pic>
    </p:spTree>
    <p:extLst>
      <p:ext uri="{BB962C8B-B14F-4D97-AF65-F5344CB8AC3E}">
        <p14:creationId xmlns:p14="http://schemas.microsoft.com/office/powerpoint/2010/main" val="238648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B0FB-B3AC-32A9-7FE3-C2F0DEE6FF21}"/>
              </a:ext>
            </a:extLst>
          </p:cNvPr>
          <p:cNvSpPr>
            <a:spLocks noGrp="1"/>
          </p:cNvSpPr>
          <p:nvPr>
            <p:ph type="title"/>
          </p:nvPr>
        </p:nvSpPr>
        <p:spPr/>
        <p:txBody>
          <a:bodyPr/>
          <a:lstStyle/>
          <a:p>
            <a:r>
              <a:rPr lang="en-US" dirty="0"/>
              <a:t>Difference</a:t>
            </a:r>
            <a:endParaRPr lang="hi-IN" dirty="0"/>
          </a:p>
        </p:txBody>
      </p:sp>
      <p:sp>
        <p:nvSpPr>
          <p:cNvPr id="3" name="Content Placeholder 2">
            <a:extLst>
              <a:ext uri="{FF2B5EF4-FFF2-40B4-BE49-F238E27FC236}">
                <a16:creationId xmlns:a16="http://schemas.microsoft.com/office/drawing/2014/main" id="{BB2009F6-614F-FD41-BA51-7737D702175E}"/>
              </a:ext>
            </a:extLst>
          </p:cNvPr>
          <p:cNvSpPr>
            <a:spLocks noGrp="1"/>
          </p:cNvSpPr>
          <p:nvPr>
            <p:ph idx="1"/>
          </p:nvPr>
        </p:nvSpPr>
        <p:spPr/>
        <p:txBody>
          <a:bodyPr>
            <a:normAutofit fontScale="92500" lnSpcReduction="10000"/>
          </a:bodyPr>
          <a:lstStyle/>
          <a:p>
            <a:r>
              <a:rPr lang="en-US" dirty="0"/>
              <a:t>Syntax: Scripted pipelines are written in Groovy code, while declarative pipelines are written in YAML.</a:t>
            </a:r>
          </a:p>
          <a:p>
            <a:r>
              <a:rPr lang="en-US" dirty="0"/>
              <a:t>Flexibility: Scripted pipelines offer more flexibility and control over the pipeline execution, while declarative pipelines have a more opinionated and structured approach.</a:t>
            </a:r>
          </a:p>
          <a:p>
            <a:r>
              <a:rPr lang="en-US" dirty="0"/>
              <a:t>Complexity: Scripted pipelines can be more complex and difficult to maintain, while declarative pipelines are designed to be simpler and easier to understand.</a:t>
            </a:r>
          </a:p>
          <a:p>
            <a:r>
              <a:rPr lang="en-US" dirty="0"/>
              <a:t>Features: Scripted pipelines offer access to the full Jenkins API and can be used to implement advanced features, while declarative pipelines have a more limited set of features and are more focused on simplicity and ease of use.</a:t>
            </a:r>
            <a:endParaRPr lang="hi-IN" dirty="0"/>
          </a:p>
        </p:txBody>
      </p:sp>
    </p:spTree>
    <p:extLst>
      <p:ext uri="{BB962C8B-B14F-4D97-AF65-F5344CB8AC3E}">
        <p14:creationId xmlns:p14="http://schemas.microsoft.com/office/powerpoint/2010/main" val="379820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4A87-ACE1-3FED-6CD6-0DA5CEDE8C55}"/>
              </a:ext>
            </a:extLst>
          </p:cNvPr>
          <p:cNvSpPr>
            <a:spLocks noGrp="1"/>
          </p:cNvSpPr>
          <p:nvPr>
            <p:ph type="title"/>
          </p:nvPr>
        </p:nvSpPr>
        <p:spPr/>
        <p:txBody>
          <a:bodyPr/>
          <a:lstStyle/>
          <a:p>
            <a:r>
              <a:rPr lang="en-US" dirty="0"/>
              <a:t>What is pipeline?</a:t>
            </a:r>
            <a:endParaRPr lang="hi-IN" dirty="0"/>
          </a:p>
        </p:txBody>
      </p:sp>
      <p:pic>
        <p:nvPicPr>
          <p:cNvPr id="5" name="Content Placeholder 4">
            <a:extLst>
              <a:ext uri="{FF2B5EF4-FFF2-40B4-BE49-F238E27FC236}">
                <a16:creationId xmlns:a16="http://schemas.microsoft.com/office/drawing/2014/main" id="{6C00DF78-A76F-3C11-8512-97E68020DC6B}"/>
              </a:ext>
            </a:extLst>
          </p:cNvPr>
          <p:cNvPicPr>
            <a:picLocks noGrp="1" noChangeAspect="1"/>
          </p:cNvPicPr>
          <p:nvPr>
            <p:ph idx="1"/>
          </p:nvPr>
        </p:nvPicPr>
        <p:blipFill>
          <a:blip r:embed="rId2"/>
          <a:stretch>
            <a:fillRect/>
          </a:stretch>
        </p:blipFill>
        <p:spPr>
          <a:xfrm>
            <a:off x="1126435" y="1497496"/>
            <a:ext cx="7828722" cy="4572000"/>
          </a:xfrm>
        </p:spPr>
      </p:pic>
    </p:spTree>
    <p:extLst>
      <p:ext uri="{BB962C8B-B14F-4D97-AF65-F5344CB8AC3E}">
        <p14:creationId xmlns:p14="http://schemas.microsoft.com/office/powerpoint/2010/main" val="404618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7B6A-2A33-2BCC-C905-021256E9FF57}"/>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7358C1C4-E746-A570-F793-8EBCBD5A755A}"/>
              </a:ext>
            </a:extLst>
          </p:cNvPr>
          <p:cNvPicPr>
            <a:picLocks noGrp="1" noChangeAspect="1"/>
          </p:cNvPicPr>
          <p:nvPr>
            <p:ph idx="1"/>
          </p:nvPr>
        </p:nvPicPr>
        <p:blipFill>
          <a:blip r:embed="rId2"/>
          <a:stretch>
            <a:fillRect/>
          </a:stretch>
        </p:blipFill>
        <p:spPr>
          <a:xfrm>
            <a:off x="2067339" y="2173357"/>
            <a:ext cx="7448136" cy="3132862"/>
          </a:xfrm>
        </p:spPr>
      </p:pic>
    </p:spTree>
    <p:extLst>
      <p:ext uri="{BB962C8B-B14F-4D97-AF65-F5344CB8AC3E}">
        <p14:creationId xmlns:p14="http://schemas.microsoft.com/office/powerpoint/2010/main" val="117938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F8792C-EE88-498A-E7A2-38A012D1520F}"/>
              </a:ext>
            </a:extLst>
          </p:cNvPr>
          <p:cNvPicPr>
            <a:picLocks noChangeAspect="1"/>
          </p:cNvPicPr>
          <p:nvPr/>
        </p:nvPicPr>
        <p:blipFill>
          <a:blip r:embed="rId2"/>
          <a:stretch>
            <a:fillRect/>
          </a:stretch>
        </p:blipFill>
        <p:spPr>
          <a:xfrm>
            <a:off x="1537252" y="834887"/>
            <a:ext cx="7740098" cy="4863547"/>
          </a:xfrm>
          <a:prstGeom prst="rect">
            <a:avLst/>
          </a:prstGeom>
        </p:spPr>
      </p:pic>
    </p:spTree>
    <p:extLst>
      <p:ext uri="{BB962C8B-B14F-4D97-AF65-F5344CB8AC3E}">
        <p14:creationId xmlns:p14="http://schemas.microsoft.com/office/powerpoint/2010/main" val="20446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C29B4A-8A22-BC70-7F7B-22AA7DCF6438}"/>
              </a:ext>
            </a:extLst>
          </p:cNvPr>
          <p:cNvPicPr>
            <a:picLocks noChangeAspect="1"/>
          </p:cNvPicPr>
          <p:nvPr/>
        </p:nvPicPr>
        <p:blipFill>
          <a:blip r:embed="rId2"/>
          <a:stretch>
            <a:fillRect/>
          </a:stretch>
        </p:blipFill>
        <p:spPr>
          <a:xfrm>
            <a:off x="927653" y="914400"/>
            <a:ext cx="8259210" cy="4333875"/>
          </a:xfrm>
          <a:prstGeom prst="rect">
            <a:avLst/>
          </a:prstGeom>
        </p:spPr>
      </p:pic>
    </p:spTree>
    <p:extLst>
      <p:ext uri="{BB962C8B-B14F-4D97-AF65-F5344CB8AC3E}">
        <p14:creationId xmlns:p14="http://schemas.microsoft.com/office/powerpoint/2010/main" val="261811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D8C8-64A5-1418-8F78-4446F2690543}"/>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0EB3C707-E4AF-6171-1009-93F347BDA38A}"/>
              </a:ext>
            </a:extLst>
          </p:cNvPr>
          <p:cNvPicPr>
            <a:picLocks noGrp="1" noChangeAspect="1"/>
          </p:cNvPicPr>
          <p:nvPr>
            <p:ph idx="1"/>
          </p:nvPr>
        </p:nvPicPr>
        <p:blipFill>
          <a:blip r:embed="rId2"/>
          <a:stretch>
            <a:fillRect/>
          </a:stretch>
        </p:blipFill>
        <p:spPr>
          <a:xfrm>
            <a:off x="1152940" y="2205831"/>
            <a:ext cx="8024398" cy="3590925"/>
          </a:xfrm>
        </p:spPr>
      </p:pic>
    </p:spTree>
    <p:extLst>
      <p:ext uri="{BB962C8B-B14F-4D97-AF65-F5344CB8AC3E}">
        <p14:creationId xmlns:p14="http://schemas.microsoft.com/office/powerpoint/2010/main" val="92649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8412-4E1F-DE6B-E8FB-61D5F9052A89}"/>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CFFD6F02-7851-DCFF-A16C-A42E7ECEBA97}"/>
              </a:ext>
            </a:extLst>
          </p:cNvPr>
          <p:cNvPicPr>
            <a:picLocks noGrp="1" noChangeAspect="1"/>
          </p:cNvPicPr>
          <p:nvPr>
            <p:ph idx="1"/>
          </p:nvPr>
        </p:nvPicPr>
        <p:blipFill>
          <a:blip r:embed="rId2"/>
          <a:stretch>
            <a:fillRect/>
          </a:stretch>
        </p:blipFill>
        <p:spPr>
          <a:xfrm>
            <a:off x="1722784" y="1789043"/>
            <a:ext cx="7649196" cy="4137129"/>
          </a:xfrm>
        </p:spPr>
      </p:pic>
    </p:spTree>
    <p:extLst>
      <p:ext uri="{BB962C8B-B14F-4D97-AF65-F5344CB8AC3E}">
        <p14:creationId xmlns:p14="http://schemas.microsoft.com/office/powerpoint/2010/main" val="127930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E6A-3A5F-4DE5-0286-F8F7EDBD2C7E}"/>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974D20C1-CB6D-8A3F-5CBA-60D3606BD30C}"/>
              </a:ext>
            </a:extLst>
          </p:cNvPr>
          <p:cNvPicPr>
            <a:picLocks noGrp="1" noChangeAspect="1"/>
          </p:cNvPicPr>
          <p:nvPr>
            <p:ph idx="1"/>
          </p:nvPr>
        </p:nvPicPr>
        <p:blipFill>
          <a:blip r:embed="rId2"/>
          <a:stretch>
            <a:fillRect/>
          </a:stretch>
        </p:blipFill>
        <p:spPr>
          <a:xfrm>
            <a:off x="2805112" y="2072481"/>
            <a:ext cx="6581775" cy="3857625"/>
          </a:xfrm>
        </p:spPr>
      </p:pic>
    </p:spTree>
    <p:extLst>
      <p:ext uri="{BB962C8B-B14F-4D97-AF65-F5344CB8AC3E}">
        <p14:creationId xmlns:p14="http://schemas.microsoft.com/office/powerpoint/2010/main" val="119754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E204-F669-6BBB-687A-2E7D52460097}"/>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40DCA17A-71E0-F206-940E-C105882F366F}"/>
              </a:ext>
            </a:extLst>
          </p:cNvPr>
          <p:cNvPicPr>
            <a:picLocks noGrp="1" noChangeAspect="1"/>
          </p:cNvPicPr>
          <p:nvPr>
            <p:ph idx="1"/>
          </p:nvPr>
        </p:nvPicPr>
        <p:blipFill>
          <a:blip r:embed="rId2"/>
          <a:stretch>
            <a:fillRect/>
          </a:stretch>
        </p:blipFill>
        <p:spPr>
          <a:xfrm>
            <a:off x="1307202" y="1914077"/>
            <a:ext cx="6105525" cy="2133600"/>
          </a:xfrm>
        </p:spPr>
      </p:pic>
    </p:spTree>
    <p:extLst>
      <p:ext uri="{BB962C8B-B14F-4D97-AF65-F5344CB8AC3E}">
        <p14:creationId xmlns:p14="http://schemas.microsoft.com/office/powerpoint/2010/main" val="1299173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409</Words>
  <Application>Microsoft Office PowerPoint</Application>
  <PresentationFormat>Widescreen</PresentationFormat>
  <Paragraphs>27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system-ui</vt:lpstr>
      <vt:lpstr>Office Theme</vt:lpstr>
      <vt:lpstr>Jekins pipeline</vt:lpstr>
      <vt:lpstr>What is pipeline?</vt:lpstr>
      <vt:lpstr>..</vt:lpstr>
      <vt:lpstr>PowerPoint Presentation</vt:lpstr>
      <vt:lpstr>PowerPoint Presentation</vt:lpstr>
      <vt:lpstr>..</vt:lpstr>
      <vt:lpstr>..</vt:lpstr>
      <vt:lpstr>.</vt:lpstr>
      <vt:lpstr>..</vt:lpstr>
      <vt:lpstr>PowerPoint Presentation</vt:lpstr>
      <vt:lpstr>Declarative Pipeline</vt:lpstr>
      <vt:lpstr>Build</vt:lpstr>
      <vt:lpstr>..</vt:lpstr>
      <vt:lpstr>Test </vt:lpstr>
      <vt:lpstr>..</vt:lpstr>
      <vt:lpstr>Deploy</vt:lpstr>
      <vt:lpstr>..</vt:lpstr>
      <vt:lpstr>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Jekins pipeline</dc:title>
  <dc:creator>john</dc:creator>
  <cp:lastModifiedBy>john</cp:lastModifiedBy>
  <cp:revision>18</cp:revision>
  <dcterms:created xsi:type="dcterms:W3CDTF">2023-03-21T00:54:27Z</dcterms:created>
  <dcterms:modified xsi:type="dcterms:W3CDTF">2023-05-07T10:44:52Z</dcterms:modified>
</cp:coreProperties>
</file>