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0157-78D9-1918-90F4-7448E26EB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selinux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1FCB-23BB-04B3-71DB-1EAA300C0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1958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CA74-DDB2-61F2-82DE-6DC333A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83B4-48B4-51C8-E2AA-2967A8D2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user:role:type:level</a:t>
            </a:r>
            <a:endParaRPr lang="en-IN" dirty="0"/>
          </a:p>
          <a:p>
            <a:r>
              <a:rPr lang="en-US" dirty="0"/>
              <a:t>system_u:system_r:httpd_t:s0</a:t>
            </a:r>
          </a:p>
          <a:p>
            <a:pPr lvl="1"/>
            <a:r>
              <a:rPr lang="en-US" dirty="0"/>
              <a:t>Part	What It Means</a:t>
            </a:r>
          </a:p>
          <a:p>
            <a:pPr lvl="1"/>
            <a:r>
              <a:rPr lang="en-US" dirty="0"/>
              <a:t>user	</a:t>
            </a:r>
            <a:r>
              <a:rPr lang="en-US" dirty="0" err="1"/>
              <a:t>SELinux</a:t>
            </a:r>
            <a:r>
              <a:rPr lang="en-US" dirty="0"/>
              <a:t> user (not regular Linux user)</a:t>
            </a:r>
          </a:p>
          <a:p>
            <a:pPr lvl="1"/>
            <a:r>
              <a:rPr lang="en-US" dirty="0"/>
              <a:t>role	Defines the role (e.g., </a:t>
            </a:r>
            <a:r>
              <a:rPr lang="en-US" dirty="0" err="1"/>
              <a:t>system_r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	Most important – used for access control</a:t>
            </a:r>
          </a:p>
          <a:p>
            <a:pPr lvl="1"/>
            <a:r>
              <a:rPr lang="en-US" dirty="0"/>
              <a:t>level	Sensitivity level (used in MLS/MCS)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CB6C-DB7E-54EB-08EA-3FB80A8E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CB2EA3-553F-A702-E863-49CD92016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2210"/>
            <a:ext cx="98451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Interpreted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only by the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security server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(not users or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Visible using: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ls -Z → to see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file/directory labels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-Z → to see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 labels</a:t>
            </a:r>
            <a:endParaRPr lang="en-US" alt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policies use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type field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decide: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“Can this process access this file?”</a:t>
            </a:r>
          </a:p>
        </p:txBody>
      </p:sp>
    </p:spTree>
    <p:extLst>
      <p:ext uri="{BB962C8B-B14F-4D97-AF65-F5344CB8AC3E}">
        <p14:creationId xmlns:p14="http://schemas.microsoft.com/office/powerpoint/2010/main" val="42082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E638-06D0-3119-27A2-368ED838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F0F7-DA86-1DB7-45C4-EDF60C33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55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3AB6-52AB-09D3-67E9-1390314F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Access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17A6-1A1A-E3D3-A9E9-91F71077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 vectors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define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permissions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subject (like a process) has over an object (like a file or port).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EE1FD8-EE0A-3753-818A-046DE96E6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1079"/>
              </p:ext>
            </p:extLst>
          </p:nvPr>
        </p:nvGraphicFramePr>
        <p:xfrm>
          <a:off x="1450975" y="2801144"/>
          <a:ext cx="9604374" cy="3064079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211923761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531889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53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Set of permissions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Like read, write, execute,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456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Bitmap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Internally, SELinux uses 0s and 1s (a bitmap) to represent permissions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020195"/>
                  </a:ext>
                </a:extLst>
              </a:tr>
              <a:tr h="1052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Computed by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lang="en-US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security server</a:t>
                      </a: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calculates what is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4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Cached in AVC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Access decisions are stored in </a:t>
                      </a:r>
                      <a:r>
                        <a:rPr lang="en-US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Access Vector Cache (AVC)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for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26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9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8E78-3ACC-C124-A135-1D1AE5E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Enforcement (TE)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358C-FF56-34D7-D88B-BDDCFCEB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Enforcement</a:t>
            </a:r>
            <a:r>
              <a:rPr lang="en-US" dirty="0"/>
              <a:t> is the </a:t>
            </a:r>
            <a:r>
              <a:rPr lang="en-US" b="1" dirty="0"/>
              <a:t>core security model</a:t>
            </a:r>
            <a:r>
              <a:rPr lang="en-US" dirty="0"/>
              <a:t> that </a:t>
            </a:r>
            <a:r>
              <a:rPr lang="en-US" dirty="0" err="1"/>
              <a:t>SELinux</a:t>
            </a:r>
            <a:r>
              <a:rPr lang="en-US" dirty="0"/>
              <a:t> uses to control access.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FE808D-A47F-B1F8-C744-810B5621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4164"/>
              </p:ext>
            </p:extLst>
          </p:nvPr>
        </p:nvGraphicFramePr>
        <p:xfrm>
          <a:off x="1450975" y="2597944"/>
          <a:ext cx="9604374" cy="228600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4128907233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8784017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Simple 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3442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Core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This is the </a:t>
                      </a:r>
                      <a:r>
                        <a:rPr lang="en-US" sz="1800" b="1"/>
                        <a:t>main way SELinux works</a:t>
                      </a:r>
                      <a:r>
                        <a:rPr lang="en-US" sz="1800"/>
                        <a:t> to control who can do what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8985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Binds permissions to code/programs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Each </a:t>
                      </a:r>
                      <a:r>
                        <a:rPr lang="en-US" sz="1800" b="1"/>
                        <a:t>process</a:t>
                      </a:r>
                      <a:r>
                        <a:rPr lang="en-US" sz="1800"/>
                        <a:t> and </a:t>
                      </a:r>
                      <a:r>
                        <a:rPr lang="en-US" sz="1800" b="1"/>
                        <a:t>file</a:t>
                      </a:r>
                      <a:r>
                        <a:rPr lang="en-US" sz="1800"/>
                        <a:t> is labeled with a </a:t>
                      </a:r>
                      <a:r>
                        <a:rPr lang="en-US" sz="1800" b="1"/>
                        <a:t>type</a:t>
                      </a:r>
                      <a:r>
                        <a:rPr lang="en-US" sz="1800"/>
                        <a:t> (like httpd_t, var_log_t)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8158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Enforces least privilege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 process </a:t>
                      </a:r>
                      <a:r>
                        <a:rPr lang="en-US" sz="1800" b="1" dirty="0"/>
                        <a:t>only gets the access it needs</a:t>
                      </a:r>
                      <a:r>
                        <a:rPr lang="en-US" sz="1800" dirty="0"/>
                        <a:t>, nothing more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03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1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DE8C-FFFA-A8CE-3210-9940D245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98C02-B5FF-19EE-22C0-36BD99ED8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2212"/>
            <a:ext cx="82791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Let’s say: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Apache runs as type: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Logs are labeled: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var_log_t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rule must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explicitly allow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write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var_log_t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not →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 is denied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even if file permissions are OK</a:t>
            </a:r>
            <a:endParaRPr lang="en-US" alt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EB7E-F548-3957-B780-8D6B3262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27A0-B5DA-D5EB-1BF4-6A81E77E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Apache (httpd) usually runs with type: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endParaRPr 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It’s only allowed to bind to certain ports, like 80 or 443, which are labeled for that use (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Happens?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		Action			TE Behavior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getenforce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		Shows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mode	Ensures enforcement is active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Listen 8081		You change the port	Port 8081 may not be labeled as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endParaRPr 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systemctl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start httpd	Apache fails to start	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blocks Apache from binding to port 8081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AVC Denial	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ausearch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-m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avc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Shows a denied access because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not allowed to use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tcp_socket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on port 8081</a:t>
            </a:r>
            <a:endParaRPr lang="en-IN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6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DD5-24E4-19C0-050C-53404A1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384F-6D2D-3DBC-D815-B0D3BCD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9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FB53-4A08-2054-A7B6-610786C7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7285-8F01-0062-04BE-C9DDC73A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 can allow Apache to use port 8081 safely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# Tell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treat 8081 as an HTTP port</a:t>
            </a:r>
          </a:p>
          <a:p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semanage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port -a -t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-p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tcp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8081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Port 8081 is labeled as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 policy already allows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bind to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Apache starts successfully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6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D30-5DD8-B3F0-5444-3AF159B0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65FD-649F-1B14-8B35-EF12C7CE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4ACA-C3B4-8699-F972-17A60EB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C381-A6A5-BE2D-4B48-AE9E9E47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 traditional operating systems do not provide strong security mechanisms. As a result, they cannot adequately protect systems from flawed or malicious applications. 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weak foundation limits the overall security of computing systems.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Computers can't be truly secure if the operating system itself doesn't separate apps properly or stop bad ones from doing harm.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53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680-FCCE-8642-ABEF-7A9FABF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Semanage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F376-0972-16E6-CBCA-6D04B787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</a:t>
            </a:r>
            <a:r>
              <a:rPr lang="en-US" b="1" dirty="0"/>
              <a:t>manage </a:t>
            </a:r>
            <a:r>
              <a:rPr lang="en-US" b="1" dirty="0" err="1"/>
              <a:t>SELinux</a:t>
            </a:r>
            <a:r>
              <a:rPr lang="en-US" b="1" dirty="0"/>
              <a:t> policy components</a:t>
            </a:r>
            <a:r>
              <a:rPr lang="en-US" dirty="0"/>
              <a:t>, such as:</a:t>
            </a:r>
          </a:p>
          <a:p>
            <a:pPr lvl="1"/>
            <a:r>
              <a:rPr lang="en-US" dirty="0"/>
              <a:t>File contexts (for labeling)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Users</a:t>
            </a:r>
          </a:p>
          <a:p>
            <a:r>
              <a:rPr lang="en-IN" dirty="0"/>
              <a:t>File Context </a:t>
            </a:r>
            <a:r>
              <a:rPr lang="en-IN" dirty="0" err="1"/>
              <a:t>Labeling</a:t>
            </a:r>
            <a:r>
              <a:rPr lang="en-IN" dirty="0"/>
              <a:t>: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semanage</a:t>
            </a:r>
            <a:r>
              <a:rPr lang="fr-FR" dirty="0"/>
              <a:t> </a:t>
            </a:r>
            <a:r>
              <a:rPr lang="fr-FR" dirty="0" err="1"/>
              <a:t>fcontext</a:t>
            </a:r>
            <a:r>
              <a:rPr lang="fr-FR" dirty="0"/>
              <a:t> -a -t &lt;</a:t>
            </a:r>
            <a:r>
              <a:rPr lang="fr-FR" dirty="0" err="1"/>
              <a:t>selinux_type</a:t>
            </a:r>
            <a:r>
              <a:rPr lang="fr-FR" dirty="0"/>
              <a:t>&gt; "&lt;</a:t>
            </a:r>
            <a:r>
              <a:rPr lang="fr-FR" dirty="0" err="1"/>
              <a:t>path</a:t>
            </a:r>
            <a:r>
              <a:rPr lang="fr-FR" dirty="0"/>
              <a:t>&gt;« 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semanage</a:t>
            </a:r>
            <a:r>
              <a:rPr lang="en-IN" dirty="0"/>
              <a:t> </a:t>
            </a:r>
            <a:r>
              <a:rPr lang="en-IN" dirty="0" err="1"/>
              <a:t>fcontext</a:t>
            </a:r>
            <a:r>
              <a:rPr lang="en-IN" dirty="0"/>
              <a:t> -a -t </a:t>
            </a:r>
            <a:r>
              <a:rPr lang="en-IN" dirty="0" err="1"/>
              <a:t>httpd_log_t</a:t>
            </a:r>
            <a:r>
              <a:rPr lang="en-IN" dirty="0"/>
              <a:t> "/</a:t>
            </a:r>
            <a:r>
              <a:rPr lang="en-IN" dirty="0" err="1"/>
              <a:t>customlogs</a:t>
            </a:r>
            <a:r>
              <a:rPr lang="en-IN" dirty="0"/>
              <a:t>(/.*)?"</a:t>
            </a:r>
          </a:p>
        </p:txBody>
      </p:sp>
    </p:spTree>
    <p:extLst>
      <p:ext uri="{BB962C8B-B14F-4D97-AF65-F5344CB8AC3E}">
        <p14:creationId xmlns:p14="http://schemas.microsoft.com/office/powerpoint/2010/main" val="80081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69BD-F412-FC0E-2A16-5CAA54CC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restorecon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9D96-36BA-E1A0-15D0-0410B431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r>
              <a:rPr lang="en-US" dirty="0"/>
              <a:t>Restores default </a:t>
            </a:r>
            <a:r>
              <a:rPr lang="en-US" dirty="0" err="1"/>
              <a:t>SELinux</a:t>
            </a:r>
            <a:r>
              <a:rPr lang="en-US" dirty="0"/>
              <a:t> contexts based on the rules defined by </a:t>
            </a:r>
            <a:r>
              <a:rPr lang="en-US" dirty="0" err="1"/>
              <a:t>semanage</a:t>
            </a:r>
            <a:r>
              <a:rPr lang="en-US" dirty="0"/>
              <a:t>.</a:t>
            </a:r>
            <a:r>
              <a:rPr lang="en-IN" dirty="0"/>
              <a:t> </a:t>
            </a:r>
          </a:p>
          <a:p>
            <a:r>
              <a:rPr lang="en-IN" dirty="0"/>
              <a:t>Apply Labels: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restorecon</a:t>
            </a:r>
            <a:r>
              <a:rPr lang="en-IN" dirty="0"/>
              <a:t> -</a:t>
            </a:r>
            <a:r>
              <a:rPr lang="en-IN" dirty="0" err="1"/>
              <a:t>Rv</a:t>
            </a:r>
            <a:r>
              <a:rPr lang="en-IN" dirty="0"/>
              <a:t> &lt;path&gt;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restorecon</a:t>
            </a:r>
            <a:r>
              <a:rPr lang="en-IN" dirty="0"/>
              <a:t> -</a:t>
            </a:r>
            <a:r>
              <a:rPr lang="en-IN" dirty="0" err="1"/>
              <a:t>Rv</a:t>
            </a:r>
            <a:r>
              <a:rPr lang="en-IN" dirty="0"/>
              <a:t> /</a:t>
            </a:r>
            <a:r>
              <a:rPr lang="en-IN" dirty="0" err="1"/>
              <a:t>customlogs</a:t>
            </a:r>
            <a:endParaRPr lang="en-IN" dirty="0"/>
          </a:p>
          <a:p>
            <a:r>
              <a:rPr lang="en-US" dirty="0"/>
              <a:t>This applies the </a:t>
            </a:r>
            <a:r>
              <a:rPr lang="en-US" dirty="0" err="1"/>
              <a:t>SELinux</a:t>
            </a:r>
            <a:r>
              <a:rPr lang="en-US" dirty="0"/>
              <a:t> type (</a:t>
            </a:r>
            <a:r>
              <a:rPr lang="en-US" dirty="0" err="1"/>
              <a:t>httpd_log_t</a:t>
            </a:r>
            <a:r>
              <a:rPr lang="en-US" dirty="0"/>
              <a:t>) we set using </a:t>
            </a:r>
            <a:r>
              <a:rPr lang="en-US" dirty="0" err="1"/>
              <a:t>semanage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51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3F97-9D15-19D8-6665-D498CED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650A-3F3A-75B9-F156-961E5BD9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0D91-CB3B-A793-E486-2959D24E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Enforcing vs Permissive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2E1E-F64A-1F9A-5143-7CD8F54F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Enforcing</a:t>
            </a:r>
          </a:p>
          <a:p>
            <a:r>
              <a:rPr lang="en-US" dirty="0"/>
              <a:t>– Permission denials are enforced.</a:t>
            </a:r>
          </a:p>
          <a:p>
            <a:r>
              <a:rPr lang="en-US" dirty="0"/>
              <a:t>– Every denial is logged/audited (unless </a:t>
            </a:r>
            <a:r>
              <a:rPr lang="en-US" dirty="0" err="1"/>
              <a:t>dontaudit'd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● Permissive</a:t>
            </a:r>
          </a:p>
          <a:p>
            <a:r>
              <a:rPr lang="en-US" dirty="0"/>
              <a:t>– Permission denials are only logged/audited.</a:t>
            </a:r>
          </a:p>
          <a:p>
            <a:r>
              <a:rPr lang="en-US" dirty="0"/>
              <a:t>– Only log/audit first instance of each denial.</a:t>
            </a:r>
          </a:p>
          <a:p>
            <a:r>
              <a:rPr lang="en-US" dirty="0"/>
              <a:t>– Useful for debugging or developing policies.</a:t>
            </a:r>
          </a:p>
          <a:p>
            <a:r>
              <a:rPr lang="en-US" dirty="0"/>
              <a:t>– Any files created will still get labeled.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08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D5ED-D497-7D68-12EF-7F065378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7FFB-8F99-D987-C9AD-FAAA3F56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Permissive mode</a:t>
            </a:r>
          </a:p>
        </p:txBody>
      </p:sp>
    </p:spTree>
    <p:extLst>
      <p:ext uri="{BB962C8B-B14F-4D97-AF65-F5344CB8AC3E}">
        <p14:creationId xmlns:p14="http://schemas.microsoft.com/office/powerpoint/2010/main" val="74313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5D60-6802-C975-F541-AFE3EF8B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RBAC?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FD3E-6793-7FA9-DBD0-76EFF364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RBAC in </a:t>
            </a:r>
            <a:r>
              <a:rPr lang="en-US" dirty="0" err="1"/>
              <a:t>SELinux</a:t>
            </a:r>
            <a:r>
              <a:rPr lang="en-US" dirty="0"/>
              <a:t> helps define </a:t>
            </a:r>
            <a:r>
              <a:rPr lang="en-US" b="1" dirty="0"/>
              <a:t>who can do what</a:t>
            </a:r>
            <a:r>
              <a:rPr lang="en-US" dirty="0"/>
              <a:t> by organizing access through </a:t>
            </a:r>
            <a:r>
              <a:rPr lang="en-US" b="1" dirty="0"/>
              <a:t>roles</a:t>
            </a:r>
            <a:r>
              <a:rPr lang="en-US" dirty="0"/>
              <a:t>. Every </a:t>
            </a:r>
            <a:r>
              <a:rPr lang="en-US" b="1" dirty="0"/>
              <a:t>user or process</a:t>
            </a:r>
            <a:r>
              <a:rPr lang="en-US" dirty="0"/>
              <a:t> has a </a:t>
            </a:r>
            <a:r>
              <a:rPr lang="en-US" b="1" dirty="0"/>
              <a:t>role</a:t>
            </a:r>
            <a:r>
              <a:rPr lang="en-US" dirty="0"/>
              <a:t>, and each role is allowed to use certain </a:t>
            </a:r>
            <a:r>
              <a:rPr lang="en-US" b="1" dirty="0"/>
              <a:t>types/domains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328D2-1E2C-8D90-DDEF-BAF1BC78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53387"/>
              </p:ext>
            </p:extLst>
          </p:nvPr>
        </p:nvGraphicFramePr>
        <p:xfrm>
          <a:off x="1755280" y="3253264"/>
          <a:ext cx="9604374" cy="265176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3444008087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9462191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0052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Role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Label given to processes/users (e.g. staff_r)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954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Type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Domain/label that defines what can be accessed (e.g. staff_t, passwd_t)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341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Object role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Always object_r, just a placeholder for files/directories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3007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user like </a:t>
                      </a: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staff_u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who gets mapped to roles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7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4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FE6-2256-E845-9730-12A1103E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94D7-C8A8-A0AA-A6A0-80C13013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Understanding Role Relationships</a:t>
            </a:r>
          </a:p>
          <a:p>
            <a:r>
              <a:rPr lang="en-IN" b="1" dirty="0"/>
              <a:t>Role Hierarchy:</a:t>
            </a:r>
          </a:p>
          <a:p>
            <a:r>
              <a:rPr lang="en-IN" b="1" dirty="0" err="1"/>
              <a:t>system_r</a:t>
            </a:r>
            <a:r>
              <a:rPr lang="en-IN" dirty="0"/>
              <a:t> - System services and daemons</a:t>
            </a:r>
          </a:p>
          <a:p>
            <a:r>
              <a:rPr lang="en-IN" b="1" dirty="0" err="1"/>
              <a:t>user_r</a:t>
            </a:r>
            <a:r>
              <a:rPr lang="en-IN" dirty="0"/>
              <a:t> - Regular unprivileged users</a:t>
            </a:r>
          </a:p>
          <a:p>
            <a:r>
              <a:rPr lang="en-IN" b="1" dirty="0" err="1"/>
              <a:t>staff_r</a:t>
            </a:r>
            <a:r>
              <a:rPr lang="en-IN" dirty="0"/>
              <a:t> - Administrative staff (more privileges than </a:t>
            </a:r>
            <a:r>
              <a:rPr lang="en-IN" dirty="0" err="1"/>
              <a:t>user_r</a:t>
            </a:r>
            <a:r>
              <a:rPr lang="en-IN" dirty="0"/>
              <a:t>)</a:t>
            </a:r>
          </a:p>
          <a:p>
            <a:r>
              <a:rPr lang="en-IN" b="1" dirty="0" err="1"/>
              <a:t>unconfined_r</a:t>
            </a:r>
            <a:r>
              <a:rPr lang="en-IN" dirty="0"/>
              <a:t> - Nearly unrestricted access</a:t>
            </a:r>
          </a:p>
          <a:p>
            <a:r>
              <a:rPr lang="en-IN" b="1" dirty="0" err="1"/>
              <a:t>sysadm_r</a:t>
            </a:r>
            <a:r>
              <a:rPr lang="en-IN" dirty="0"/>
              <a:t> - System administrators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28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A5B4-E727-4FBD-3ED6-7A9BA18D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F446-A516-5775-5889-F3ADB33A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Multi-Level Security (MLS) {#mls}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MLS implements the Bell-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LaPadula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security model with hierarchical sensitivity levels and compartments (categories).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MLS Components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Sensitivity Levels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s0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Unclassified (lowest)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s1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Confidential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s2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Secret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s3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Top Secret (highest)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ABBA-1BCC-0D5B-B846-EBB8D01C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ABE8-1821-3148-6B18-DEC93EA3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MCS Overview</a:t>
            </a:r>
          </a:p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MCS provides horizontal compartmentalization using categories without hierarchical sensitivity levels. Default in RHEL/CentOS targeted policy.</a:t>
            </a:r>
          </a:p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MCS Components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Category Structure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c0-c1023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Available categories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Combinations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Can use multiple categories (c0,c5,c10)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Ranges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Can specify ranges (c0.c100)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9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AA88-5864-9200-4AF9-7F6DD3F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90E14-4283-73DF-8EDB-FFD7F4460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271323"/>
              </p:ext>
            </p:extLst>
          </p:nvPr>
        </p:nvGraphicFramePr>
        <p:xfrm>
          <a:off x="1450975" y="2049304"/>
          <a:ext cx="9604374" cy="338328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3056141178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6299074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9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MCS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Multi-Category Security (Simplified MLS)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4398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Prevent users/processes from accessing files in unauthorized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000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Context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Appears as the </a:t>
                      </a:r>
                      <a:r>
                        <a:rPr lang="en-US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4th field</a:t>
                      </a: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in an SELinux label: user:role:type:level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4121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Default Level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Always s0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935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Category Example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s0:c1,c2 means </a:t>
                      </a:r>
                      <a:r>
                        <a:rPr lang="en-US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categories 1 and 2</a:t>
                      </a:r>
                      <a:endParaRPr lang="en-US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264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 separation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Helps isolate users/files on the same system (e.g., </a:t>
                      </a: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user_u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can't see </a:t>
                      </a: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user_v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files)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48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4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0D1-BC78-C9E4-705B-2A28D264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Discretionary Access Control (DAC)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E5F9-34A3-6815-715A-F6BF3BB7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 is based on who you are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system checks the user's identity (e.g., owner of the file) to allow or deny access.</a:t>
            </a:r>
          </a:p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Users can change permissions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 or your programs can change file permissions (like using </a:t>
            </a:r>
            <a:r>
              <a:rPr lang="en-US" sz="1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chmod</a:t>
            </a:r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or ACLs), which can lead to mistakes or misuse.</a:t>
            </a:r>
          </a:p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 defense against bad software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a program is malicious or has bugs, the OS can't stop it from misusing your access rights.</a:t>
            </a:r>
          </a:p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 much power given at once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Permissions are broad, not specific. Once access is granted, a program can do too much — increasing the risk of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9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2C8B-4290-496B-2509-BD071925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Format</a:t>
            </a:r>
            <a:br>
              <a:rPr lang="en-IN" dirty="0"/>
            </a:br>
            <a:r>
              <a:rPr lang="en-IN" dirty="0" err="1"/>
              <a:t>user:role:type:level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55C7-E021-333A-D1EB-8790C09C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Component</a:t>
            </a:r>
          </a:p>
          <a:p>
            <a:r>
              <a:rPr lang="en-IN" dirty="0"/>
              <a:t># System users</a:t>
            </a:r>
          </a:p>
          <a:p>
            <a:r>
              <a:rPr lang="en-IN" dirty="0" err="1"/>
              <a:t>system_u</a:t>
            </a:r>
            <a:r>
              <a:rPr lang="en-IN" dirty="0"/>
              <a:t>      # System processes</a:t>
            </a:r>
          </a:p>
          <a:p>
            <a:r>
              <a:rPr lang="en-IN" dirty="0" err="1"/>
              <a:t>unconfined_u</a:t>
            </a:r>
            <a:r>
              <a:rPr lang="en-IN" dirty="0"/>
              <a:t>  # Unconfined users</a:t>
            </a:r>
          </a:p>
          <a:p>
            <a:r>
              <a:rPr lang="en-IN" dirty="0" err="1"/>
              <a:t>user_u</a:t>
            </a:r>
            <a:r>
              <a:rPr lang="en-IN" dirty="0"/>
              <a:t>        # Regular confined users</a:t>
            </a:r>
          </a:p>
          <a:p>
            <a:r>
              <a:rPr lang="en-IN" dirty="0" err="1"/>
              <a:t>staff_u</a:t>
            </a:r>
            <a:r>
              <a:rPr lang="en-IN" dirty="0"/>
              <a:t>       # Staff users</a:t>
            </a:r>
          </a:p>
        </p:txBody>
      </p:sp>
    </p:spTree>
    <p:extLst>
      <p:ext uri="{BB962C8B-B14F-4D97-AF65-F5344CB8AC3E}">
        <p14:creationId xmlns:p14="http://schemas.microsoft.com/office/powerpoint/2010/main" val="4111821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3B05-D5A0-F88E-D288-11449116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3056-BE50-A6D9-AC4F-9BBD940E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Common roles</a:t>
            </a:r>
          </a:p>
          <a:p>
            <a:r>
              <a:rPr lang="en-IN" dirty="0" err="1"/>
              <a:t>system_r</a:t>
            </a:r>
            <a:r>
              <a:rPr lang="en-IN" dirty="0"/>
              <a:t>      # System processes</a:t>
            </a:r>
          </a:p>
          <a:p>
            <a:r>
              <a:rPr lang="en-IN" dirty="0" err="1"/>
              <a:t>unconfined_r</a:t>
            </a:r>
            <a:r>
              <a:rPr lang="en-IN" dirty="0"/>
              <a:t>  # Unconfined role</a:t>
            </a:r>
          </a:p>
          <a:p>
            <a:r>
              <a:rPr lang="en-IN" dirty="0" err="1"/>
              <a:t>user_r</a:t>
            </a:r>
            <a:r>
              <a:rPr lang="en-IN" dirty="0"/>
              <a:t>        # Regular user role</a:t>
            </a:r>
          </a:p>
          <a:p>
            <a:r>
              <a:rPr lang="en-IN" dirty="0" err="1"/>
              <a:t>staff_r</a:t>
            </a:r>
            <a:r>
              <a:rPr lang="en-IN" dirty="0"/>
              <a:t>       # Staff role</a:t>
            </a:r>
          </a:p>
        </p:txBody>
      </p:sp>
    </p:spTree>
    <p:extLst>
      <p:ext uri="{BB962C8B-B14F-4D97-AF65-F5344CB8AC3E}">
        <p14:creationId xmlns:p14="http://schemas.microsoft.com/office/powerpoint/2010/main" val="177742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2A8-563D-6173-6ADD-FCC7C49A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11B0-31A3-546B-377E-2CA691C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. Type Component</a:t>
            </a:r>
          </a:p>
          <a:p>
            <a:r>
              <a:rPr lang="fr-FR" dirty="0" err="1"/>
              <a:t>bash</a:t>
            </a:r>
            <a:r>
              <a:rPr lang="fr-FR" dirty="0"/>
              <a:t># Process types</a:t>
            </a:r>
          </a:p>
          <a:p>
            <a:r>
              <a:rPr lang="fr-FR" dirty="0" err="1"/>
              <a:t>httpd_t</a:t>
            </a:r>
            <a:r>
              <a:rPr lang="fr-FR" dirty="0"/>
              <a:t>       # Apache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 err="1"/>
              <a:t>sshd_t</a:t>
            </a:r>
            <a:r>
              <a:rPr lang="fr-FR" dirty="0"/>
              <a:t>        # SSH daemon</a:t>
            </a:r>
          </a:p>
          <a:p>
            <a:r>
              <a:rPr lang="fr-FR" dirty="0" err="1"/>
              <a:t>user_t</a:t>
            </a:r>
            <a:r>
              <a:rPr lang="fr-FR" dirty="0"/>
              <a:t>        # User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/>
              <a:t># File types</a:t>
            </a:r>
          </a:p>
          <a:p>
            <a:r>
              <a:rPr lang="fr-FR" dirty="0" err="1"/>
              <a:t>httpd_exec_t</a:t>
            </a:r>
            <a:r>
              <a:rPr lang="fr-FR" dirty="0"/>
              <a:t>  # Apache </a:t>
            </a:r>
            <a:r>
              <a:rPr lang="fr-FR" dirty="0" err="1"/>
              <a:t>executables</a:t>
            </a:r>
            <a:endParaRPr lang="fr-FR" dirty="0"/>
          </a:p>
          <a:p>
            <a:r>
              <a:rPr lang="fr-FR" dirty="0" err="1"/>
              <a:t>etc_t</a:t>
            </a:r>
            <a:r>
              <a:rPr lang="fr-FR" dirty="0"/>
              <a:t>         # Configuration files</a:t>
            </a:r>
          </a:p>
          <a:p>
            <a:r>
              <a:rPr lang="fr-FR" dirty="0" err="1"/>
              <a:t>tmp_t</a:t>
            </a:r>
            <a:r>
              <a:rPr lang="fr-FR" dirty="0"/>
              <a:t>         # </a:t>
            </a:r>
            <a:r>
              <a:rPr lang="fr-FR" dirty="0" err="1"/>
              <a:t>Temporary</a:t>
            </a:r>
            <a:r>
              <a:rPr lang="fr-FR" dirty="0"/>
              <a:t>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278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4AED-CB72-1F56-ED2B-C09DFFF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145E-A9F3-99CF-8EEF-40B3208F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Level Component (MLS/MCS)</a:t>
            </a:r>
          </a:p>
          <a:p>
            <a:r>
              <a:rPr lang="en-US" dirty="0"/>
              <a:t>MLS examples</a:t>
            </a:r>
          </a:p>
          <a:p>
            <a:r>
              <a:rPr lang="en-US" dirty="0"/>
              <a:t>s0            # Unclassified</a:t>
            </a:r>
          </a:p>
          <a:p>
            <a:r>
              <a:rPr lang="en-US" dirty="0"/>
              <a:t>s1:c0,c1      # Confidential with categories</a:t>
            </a:r>
          </a:p>
          <a:p>
            <a:r>
              <a:rPr lang="en-US" dirty="0"/>
              <a:t>s2:c0.c100    # Secret with category range</a:t>
            </a:r>
          </a:p>
          <a:p>
            <a:endParaRPr lang="en-US" dirty="0"/>
          </a:p>
          <a:p>
            <a:r>
              <a:rPr lang="en-US" dirty="0"/>
              <a:t># MCS examples</a:t>
            </a:r>
          </a:p>
          <a:p>
            <a:r>
              <a:rPr lang="en-US" dirty="0"/>
              <a:t>s0:c0,c1      # Categories 0 and 1</a:t>
            </a:r>
          </a:p>
          <a:p>
            <a:r>
              <a:rPr lang="en-US" dirty="0"/>
              <a:t>s0:c100.c200  # Category range 100-200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62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A295-DF4D-251F-1C0F-5159DDE5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587B-5B0D-A434-A3C4-617B9E67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8BA6-4427-C51D-EF90-FA1CE8AD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Mandatory Access Control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0C29-73C8-3855-E275-C15BFF0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 in special “trusted” systems before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Originally only used in high-security environments (like military or classified systems).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Decisions based on security labels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Every file and process has a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label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and access is allowed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only if the rules say so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Admins control access rules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Users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cannot change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permissions freely. Only system admins or policies decide.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25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D766-C972-BA88-855B-1E5007E7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C45B-1ECB-6D75-CF1A-79A96931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Controls everything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apply rules to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processes and files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not just users.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block bad apps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 if an app is flawed or hacked, it’s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confined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can't harm the whole system.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System-wide enforcement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Ensures the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entire system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follows a strict, consistent security policy.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2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68D-10D0-FD0A-BE1A-632D10A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8052-4379-6C66-54DB-EC1C4E10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Security Enhanced Linux (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provides an additional layer of system security that fundamentally answers the question: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"May &lt;subject&gt; do &lt;action&gt; to &lt;object&gt;?“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example: </a:t>
            </a:r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May a web server access files in users' home directories? Where:</a:t>
            </a:r>
          </a:p>
          <a:p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subject = process (e.g., Apache web server)</a:t>
            </a:r>
          </a:p>
          <a:p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action = operation (e.g., read, write, execute)</a:t>
            </a:r>
          </a:p>
          <a:p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 = resource (e.g., file, port, directory)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756-4C3E-7863-7692-33ED4D91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A97E0-8F48-E964-A166-21696265E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939867"/>
              </p:ext>
            </p:extLst>
          </p:nvPr>
        </p:nvGraphicFramePr>
        <p:xfrm>
          <a:off x="1450975" y="2133600"/>
          <a:ext cx="9604374" cy="3810000"/>
        </p:xfrm>
        <a:graphic>
          <a:graphicData uri="http://schemas.openxmlformats.org/drawingml/2006/table">
            <a:tbl>
              <a:tblPr/>
              <a:tblGrid>
                <a:gridCol w="3201458">
                  <a:extLst>
                    <a:ext uri="{9D8B030D-6E8A-4147-A177-3AD203B41FA5}">
                      <a16:colId xmlns:a16="http://schemas.microsoft.com/office/drawing/2014/main" val="391294839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0916226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89913073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Mode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What It Does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 Case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9983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Enforcing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actively blocks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unauthorized access and logs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Production systems (secure mode)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143657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Permissive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does NOT block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, but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logs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violations for review.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Testing/troubleshooting 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59994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Disabled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is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turned off completely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Not recommended unless necessary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9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3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CDCC-3811-6139-3544-0406E45B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EF2B-641A-A3ED-6E3C-F1D3DBB7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status:                 enabled</a:t>
            </a:r>
          </a:p>
          <a:p>
            <a:pPr marL="0" indent="0">
              <a:buNone/>
            </a:pP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SELinuxfs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mount:                /sys/fs/</a:t>
            </a: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endParaRPr lang="en-IN" sz="2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root directory:         /etc/</a:t>
            </a: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endParaRPr lang="en-IN" sz="2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Loaded policy name:             targeted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 mode:                   enforcing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 from config file:          enforcing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Policy MLS status:              enabled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Policy </a:t>
            </a: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deny_unknown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status:     allowed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Memory protection checking:     actual (secure)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Max kernel policy version:      33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1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74CB-20E8-A285-E5AF-9FD6CD61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C9DC-CBEA-33B6-6670-81C9FF90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Check 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setup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015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229</TotalTime>
  <Words>1737</Words>
  <Application>Microsoft Office PowerPoint</Application>
  <PresentationFormat>Widescreen</PresentationFormat>
  <Paragraphs>235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 Light</vt:lpstr>
      <vt:lpstr>Gill Sans MT</vt:lpstr>
      <vt:lpstr>Gallery</vt:lpstr>
      <vt:lpstr>selinux</vt:lpstr>
      <vt:lpstr>Problem statement</vt:lpstr>
      <vt:lpstr>Discretionary Access Control (DAC)</vt:lpstr>
      <vt:lpstr>Mandatory Access Control (MAC)</vt:lpstr>
      <vt:lpstr>…</vt:lpstr>
      <vt:lpstr>What is SELINUX?</vt:lpstr>
      <vt:lpstr>modes</vt:lpstr>
      <vt:lpstr>sestatus</vt:lpstr>
      <vt:lpstr>Lab 1</vt:lpstr>
      <vt:lpstr>Security Contexts</vt:lpstr>
      <vt:lpstr>..</vt:lpstr>
      <vt:lpstr>Lab 2</vt:lpstr>
      <vt:lpstr>What Are Access Vectors?</vt:lpstr>
      <vt:lpstr>Type Enforcement (TE)</vt:lpstr>
      <vt:lpstr>..</vt:lpstr>
      <vt:lpstr>..</vt:lpstr>
      <vt:lpstr>Lab 3</vt:lpstr>
      <vt:lpstr>solution</vt:lpstr>
      <vt:lpstr>Lab 4</vt:lpstr>
      <vt:lpstr>Semanage</vt:lpstr>
      <vt:lpstr>restorecon</vt:lpstr>
      <vt:lpstr>Lab 5</vt:lpstr>
      <vt:lpstr>Enforcing vs Permissive</vt:lpstr>
      <vt:lpstr>Lab 6</vt:lpstr>
      <vt:lpstr>What is RBAC?</vt:lpstr>
      <vt:lpstr>..</vt:lpstr>
      <vt:lpstr>MLS</vt:lpstr>
      <vt:lpstr>MCS</vt:lpstr>
      <vt:lpstr>..</vt:lpstr>
      <vt:lpstr>Context Format user:role:type:level</vt:lpstr>
      <vt:lpstr>Role Component</vt:lpstr>
      <vt:lpstr>..</vt:lpstr>
      <vt:lpstr>..</vt:lpstr>
      <vt:lpstr>Lab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24</cp:revision>
  <dcterms:created xsi:type="dcterms:W3CDTF">2025-07-06T14:14:53Z</dcterms:created>
  <dcterms:modified xsi:type="dcterms:W3CDTF">2025-07-06T18:04:03Z</dcterms:modified>
</cp:coreProperties>
</file>