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63F-B94F-B103-6293-CFE75E03B300}"/>
              </a:ext>
            </a:extLst>
          </p:cNvPr>
          <p:cNvSpPr>
            <a:spLocks noGrp="1"/>
          </p:cNvSpPr>
          <p:nvPr>
            <p:ph type="ctrTitle"/>
          </p:nvPr>
        </p:nvSpPr>
        <p:spPr/>
        <p:txBody>
          <a:bodyPr/>
          <a:lstStyle/>
          <a:p>
            <a:r>
              <a:rPr lang="en-US" dirty="0"/>
              <a:t>Serverless</a:t>
            </a:r>
            <a:endParaRPr lang="en-IN" dirty="0"/>
          </a:p>
        </p:txBody>
      </p:sp>
      <p:sp>
        <p:nvSpPr>
          <p:cNvPr id="3" name="Subtitle 2">
            <a:extLst>
              <a:ext uri="{FF2B5EF4-FFF2-40B4-BE49-F238E27FC236}">
                <a16:creationId xmlns:a16="http://schemas.microsoft.com/office/drawing/2014/main" id="{45BCEE71-D004-38D2-CE70-2D2C150B7079}"/>
              </a:ext>
            </a:extLst>
          </p:cNvPr>
          <p:cNvSpPr>
            <a:spLocks noGrp="1"/>
          </p:cNvSpPr>
          <p:nvPr>
            <p:ph type="subTitle" idx="1"/>
          </p:nvPr>
        </p:nvSpPr>
        <p:spPr/>
        <p:txBody>
          <a:bodyPr/>
          <a:lstStyle/>
          <a:p>
            <a:r>
              <a:rPr lang="en-US" b="0" i="0" dirty="0">
                <a:solidFill>
                  <a:srgbClr val="232B37"/>
                </a:solidFill>
                <a:effectLst/>
                <a:latin typeface="Amazon Ember Display"/>
              </a:rPr>
              <a:t>Build and run applications without thinking about servers</a:t>
            </a:r>
            <a:endParaRPr lang="en-IN" dirty="0"/>
          </a:p>
        </p:txBody>
      </p:sp>
    </p:spTree>
    <p:extLst>
      <p:ext uri="{BB962C8B-B14F-4D97-AF65-F5344CB8AC3E}">
        <p14:creationId xmlns:p14="http://schemas.microsoft.com/office/powerpoint/2010/main" val="342933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8E69-E8A0-C1F4-8F29-712C6E828982}"/>
              </a:ext>
            </a:extLst>
          </p:cNvPr>
          <p:cNvSpPr>
            <a:spLocks noGrp="1"/>
          </p:cNvSpPr>
          <p:nvPr>
            <p:ph type="title"/>
          </p:nvPr>
        </p:nvSpPr>
        <p:spPr/>
        <p:txBody>
          <a:bodyPr/>
          <a:lstStyle/>
          <a:p>
            <a:r>
              <a:rPr lang="en-US" dirty="0"/>
              <a:t>Function in lambda</a:t>
            </a:r>
            <a:endParaRPr lang="en-IN" dirty="0"/>
          </a:p>
        </p:txBody>
      </p:sp>
      <p:sp>
        <p:nvSpPr>
          <p:cNvPr id="3" name="Content Placeholder 2">
            <a:extLst>
              <a:ext uri="{FF2B5EF4-FFF2-40B4-BE49-F238E27FC236}">
                <a16:creationId xmlns:a16="http://schemas.microsoft.com/office/drawing/2014/main" id="{7CA63607-5CF6-1ADD-D256-32834DE75857}"/>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Lambda function is a serverless compute service that allows you to run code without provisioning or managing servers. Lambda functions automatically scale with the size of your workload, and you are only charged for the compute time you consume.</a:t>
            </a:r>
          </a:p>
          <a:p>
            <a:r>
              <a:rPr lang="en-US" dirty="0">
                <a:latin typeface="Calibri Light" panose="020F0302020204030204" pitchFamily="34" charset="0"/>
                <a:ea typeface="Calibri Light" panose="020F0302020204030204" pitchFamily="34" charset="0"/>
                <a:cs typeface="Calibri Light" panose="020F0302020204030204" pitchFamily="34" charset="0"/>
              </a:rPr>
              <a:t>Event-Driven: Lambda functions are triggered by events, such as changes to data in an S3 bucket, updates to a DynamoDB table, or HTTP requests from an API Gateway.</a:t>
            </a:r>
          </a:p>
          <a:p>
            <a:r>
              <a:rPr lang="en-US" dirty="0">
                <a:latin typeface="Calibri Light" panose="020F0302020204030204" pitchFamily="34" charset="0"/>
                <a:ea typeface="Calibri Light" panose="020F0302020204030204" pitchFamily="34" charset="0"/>
                <a:cs typeface="Calibri Light" panose="020F0302020204030204" pitchFamily="34" charset="0"/>
              </a:rPr>
              <a:t>Runtime: You can write your Lambda function code in various programming languages, including Python, Node.js, Java, Ruby, Go, .NET Core, and more.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0964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3308-7C33-5617-CC84-2A66D5D0BA23}"/>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82F26A9A-8E1A-07D6-E3ED-94BBD584FD3C}"/>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Write Code: You write a function using your preferred programming language and upload it to AWS Lambda.</a:t>
            </a:r>
          </a:p>
          <a:p>
            <a:r>
              <a:rPr lang="en-US" dirty="0">
                <a:latin typeface="Calibri Light" panose="020F0302020204030204" pitchFamily="34" charset="0"/>
                <a:ea typeface="Calibri Light" panose="020F0302020204030204" pitchFamily="34" charset="0"/>
                <a:cs typeface="Calibri Light" panose="020F0302020204030204" pitchFamily="34" charset="0"/>
              </a:rPr>
              <a:t>Trigger Function: You define events that trigger your function, such as an HTTP request via API Gateway, an object uploaded to S3, or a change in a DynamoDB table.</a:t>
            </a:r>
          </a:p>
          <a:p>
            <a:r>
              <a:rPr lang="en-US" dirty="0">
                <a:latin typeface="Calibri Light" panose="020F0302020204030204" pitchFamily="34" charset="0"/>
                <a:ea typeface="Calibri Light" panose="020F0302020204030204" pitchFamily="34" charset="0"/>
                <a:cs typeface="Calibri Light" panose="020F0302020204030204" pitchFamily="34" charset="0"/>
              </a:rPr>
              <a:t>Execute Function: AWS Lambda automatically scales your function by running code in response to each trigger event.</a:t>
            </a:r>
          </a:p>
          <a:p>
            <a:r>
              <a:rPr lang="en-US" dirty="0">
                <a:latin typeface="Calibri Light" panose="020F0302020204030204" pitchFamily="34" charset="0"/>
                <a:ea typeface="Calibri Light" panose="020F0302020204030204" pitchFamily="34" charset="0"/>
                <a:cs typeface="Calibri Light" panose="020F0302020204030204" pitchFamily="34" charset="0"/>
              </a:rPr>
              <a:t>Return Results: After the function completes its execution, it can return results to the calling service, store results in a database, or perform any other required actions.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2325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38C9-CBE3-C07C-E731-2A583D5987B2}"/>
              </a:ext>
            </a:extLst>
          </p:cNvPr>
          <p:cNvSpPr>
            <a:spLocks noGrp="1"/>
          </p:cNvSpPr>
          <p:nvPr>
            <p:ph type="title"/>
          </p:nvPr>
        </p:nvSpPr>
        <p:spPr/>
        <p:txBody>
          <a:bodyPr/>
          <a:lstStyle/>
          <a:p>
            <a:r>
              <a:rPr lang="en-IN" dirty="0"/>
              <a:t>labs</a:t>
            </a:r>
          </a:p>
        </p:txBody>
      </p:sp>
      <p:pic>
        <p:nvPicPr>
          <p:cNvPr id="5" name="Content Placeholder 4">
            <a:extLst>
              <a:ext uri="{FF2B5EF4-FFF2-40B4-BE49-F238E27FC236}">
                <a16:creationId xmlns:a16="http://schemas.microsoft.com/office/drawing/2014/main" id="{EF1923C1-8C51-BD86-BBCC-4D54F86B07CC}"/>
              </a:ext>
            </a:extLst>
          </p:cNvPr>
          <p:cNvPicPr>
            <a:picLocks noGrp="1" noChangeAspect="1"/>
          </p:cNvPicPr>
          <p:nvPr>
            <p:ph idx="1"/>
          </p:nvPr>
        </p:nvPicPr>
        <p:blipFill>
          <a:blip r:embed="rId2"/>
          <a:stretch>
            <a:fillRect/>
          </a:stretch>
        </p:blipFill>
        <p:spPr>
          <a:xfrm>
            <a:off x="1611086" y="2342697"/>
            <a:ext cx="8599713" cy="3449638"/>
          </a:xfrm>
        </p:spPr>
      </p:pic>
    </p:spTree>
    <p:extLst>
      <p:ext uri="{BB962C8B-B14F-4D97-AF65-F5344CB8AC3E}">
        <p14:creationId xmlns:p14="http://schemas.microsoft.com/office/powerpoint/2010/main" val="392578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DD0B-0142-CE9C-07CD-264CD660A77D}"/>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C320D900-9714-2BA1-8DD2-AC925B5C932E}"/>
              </a:ext>
            </a:extLst>
          </p:cNvPr>
          <p:cNvPicPr>
            <a:picLocks noGrp="1" noChangeAspect="1"/>
          </p:cNvPicPr>
          <p:nvPr>
            <p:ph idx="1"/>
          </p:nvPr>
        </p:nvPicPr>
        <p:blipFill>
          <a:blip r:embed="rId2"/>
          <a:stretch>
            <a:fillRect/>
          </a:stretch>
        </p:blipFill>
        <p:spPr>
          <a:xfrm>
            <a:off x="1451579" y="2016125"/>
            <a:ext cx="8424881" cy="3449638"/>
          </a:xfrm>
        </p:spPr>
      </p:pic>
    </p:spTree>
    <p:extLst>
      <p:ext uri="{BB962C8B-B14F-4D97-AF65-F5344CB8AC3E}">
        <p14:creationId xmlns:p14="http://schemas.microsoft.com/office/powerpoint/2010/main" val="240029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5E04-4893-32B5-21FB-31097E8E4EC1}"/>
              </a:ext>
            </a:extLst>
          </p:cNvPr>
          <p:cNvSpPr>
            <a:spLocks noGrp="1"/>
          </p:cNvSpPr>
          <p:nvPr>
            <p:ph type="title"/>
          </p:nvPr>
        </p:nvSpPr>
        <p:spPr/>
        <p:txBody>
          <a:bodyPr/>
          <a:lstStyle/>
          <a:p>
            <a:r>
              <a:rPr lang="en-IN" dirty="0"/>
              <a:t>triggers</a:t>
            </a:r>
          </a:p>
        </p:txBody>
      </p:sp>
      <p:pic>
        <p:nvPicPr>
          <p:cNvPr id="5" name="Content Placeholder 4">
            <a:extLst>
              <a:ext uri="{FF2B5EF4-FFF2-40B4-BE49-F238E27FC236}">
                <a16:creationId xmlns:a16="http://schemas.microsoft.com/office/drawing/2014/main" id="{F9F4A2A7-CFF1-B3C7-6F52-7B24E3F8C55B}"/>
              </a:ext>
            </a:extLst>
          </p:cNvPr>
          <p:cNvPicPr>
            <a:picLocks noGrp="1" noChangeAspect="1"/>
          </p:cNvPicPr>
          <p:nvPr>
            <p:ph idx="1"/>
          </p:nvPr>
        </p:nvPicPr>
        <p:blipFill>
          <a:blip r:embed="rId2"/>
          <a:stretch>
            <a:fillRect/>
          </a:stretch>
        </p:blipFill>
        <p:spPr>
          <a:xfrm>
            <a:off x="1371600" y="2201182"/>
            <a:ext cx="8954572" cy="3449638"/>
          </a:xfrm>
        </p:spPr>
      </p:pic>
    </p:spTree>
    <p:extLst>
      <p:ext uri="{BB962C8B-B14F-4D97-AF65-F5344CB8AC3E}">
        <p14:creationId xmlns:p14="http://schemas.microsoft.com/office/powerpoint/2010/main" val="1238696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BF50-D1D1-2E7F-F19F-B17499A040F3}"/>
              </a:ext>
            </a:extLst>
          </p:cNvPr>
          <p:cNvSpPr>
            <a:spLocks noGrp="1"/>
          </p:cNvSpPr>
          <p:nvPr>
            <p:ph type="title"/>
          </p:nvPr>
        </p:nvSpPr>
        <p:spPr/>
        <p:txBody>
          <a:bodyPr/>
          <a:lstStyle/>
          <a:p>
            <a:r>
              <a:rPr lang="en-IN" dirty="0"/>
              <a:t>runtime</a:t>
            </a:r>
          </a:p>
        </p:txBody>
      </p:sp>
      <p:pic>
        <p:nvPicPr>
          <p:cNvPr id="5" name="Content Placeholder 4">
            <a:extLst>
              <a:ext uri="{FF2B5EF4-FFF2-40B4-BE49-F238E27FC236}">
                <a16:creationId xmlns:a16="http://schemas.microsoft.com/office/drawing/2014/main" id="{7A8C4970-AAB5-A35F-7F4B-14B4D2A8B86D}"/>
              </a:ext>
            </a:extLst>
          </p:cNvPr>
          <p:cNvPicPr>
            <a:picLocks noGrp="1" noChangeAspect="1"/>
          </p:cNvPicPr>
          <p:nvPr>
            <p:ph idx="1"/>
          </p:nvPr>
        </p:nvPicPr>
        <p:blipFill>
          <a:blip r:embed="rId2"/>
          <a:stretch>
            <a:fillRect/>
          </a:stretch>
        </p:blipFill>
        <p:spPr>
          <a:xfrm>
            <a:off x="1894115" y="2299153"/>
            <a:ext cx="7957456" cy="3449638"/>
          </a:xfrm>
        </p:spPr>
      </p:pic>
    </p:spTree>
    <p:extLst>
      <p:ext uri="{BB962C8B-B14F-4D97-AF65-F5344CB8AC3E}">
        <p14:creationId xmlns:p14="http://schemas.microsoft.com/office/powerpoint/2010/main" val="264437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59CA-F28C-5D5D-001A-B2B799DAC75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F81139A1-6892-CE9C-9922-CC27283271C8}"/>
              </a:ext>
            </a:extLst>
          </p:cNvPr>
          <p:cNvPicPr>
            <a:picLocks noGrp="1" noChangeAspect="1"/>
          </p:cNvPicPr>
          <p:nvPr>
            <p:ph idx="1"/>
          </p:nvPr>
        </p:nvPicPr>
        <p:blipFill>
          <a:blip r:embed="rId2"/>
          <a:stretch>
            <a:fillRect/>
          </a:stretch>
        </p:blipFill>
        <p:spPr>
          <a:xfrm>
            <a:off x="2309082" y="2440668"/>
            <a:ext cx="7104389" cy="3449638"/>
          </a:xfrm>
        </p:spPr>
      </p:pic>
    </p:spTree>
    <p:extLst>
      <p:ext uri="{BB962C8B-B14F-4D97-AF65-F5344CB8AC3E}">
        <p14:creationId xmlns:p14="http://schemas.microsoft.com/office/powerpoint/2010/main" val="312155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6A26-5F3E-8D70-F2A4-5EE206B6E1A5}"/>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C80DA293-CF10-7971-133E-E95E21048E55}"/>
              </a:ext>
            </a:extLst>
          </p:cNvPr>
          <p:cNvPicPr>
            <a:picLocks noGrp="1" noChangeAspect="1"/>
          </p:cNvPicPr>
          <p:nvPr>
            <p:ph idx="1"/>
          </p:nvPr>
        </p:nvPicPr>
        <p:blipFill>
          <a:blip r:embed="rId2"/>
          <a:stretch>
            <a:fillRect/>
          </a:stretch>
        </p:blipFill>
        <p:spPr>
          <a:xfrm>
            <a:off x="1861710" y="2027010"/>
            <a:ext cx="9024004" cy="3916590"/>
          </a:xfrm>
        </p:spPr>
      </p:pic>
    </p:spTree>
    <p:extLst>
      <p:ext uri="{BB962C8B-B14F-4D97-AF65-F5344CB8AC3E}">
        <p14:creationId xmlns:p14="http://schemas.microsoft.com/office/powerpoint/2010/main" val="43136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B8D9-34D3-76FE-98C8-7AE947AF9169}"/>
              </a:ext>
            </a:extLst>
          </p:cNvPr>
          <p:cNvSpPr>
            <a:spLocks noGrp="1"/>
          </p:cNvSpPr>
          <p:nvPr>
            <p:ph type="title"/>
          </p:nvPr>
        </p:nvSpPr>
        <p:spPr/>
        <p:txBody>
          <a:bodyPr/>
          <a:lstStyle/>
          <a:p>
            <a:r>
              <a:rPr lang="en-IN" dirty="0"/>
              <a:t>Lambda layers</a:t>
            </a:r>
          </a:p>
        </p:txBody>
      </p:sp>
      <p:sp>
        <p:nvSpPr>
          <p:cNvPr id="3" name="Content Placeholder 2">
            <a:extLst>
              <a:ext uri="{FF2B5EF4-FFF2-40B4-BE49-F238E27FC236}">
                <a16:creationId xmlns:a16="http://schemas.microsoft.com/office/drawing/2014/main" id="{D66CFC6E-8198-25C0-483A-CBCDEE587D11}"/>
              </a:ext>
            </a:extLst>
          </p:cNvPr>
          <p:cNvSpPr>
            <a:spLocks noGrp="1"/>
          </p:cNvSpPr>
          <p:nvPr>
            <p:ph idx="1"/>
          </p:nvPr>
        </p:nvSpPr>
        <p:spPr/>
        <p:txBody>
          <a:bodyPr>
            <a:normAutofit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Lambda Layers: These are ZIP archives that include libraries, custom runtimes, or other dependencies, which you can attach to your Lambda function.</a:t>
            </a:r>
          </a:p>
          <a:p>
            <a:r>
              <a:rPr lang="en-US" dirty="0">
                <a:latin typeface="Calibri Light" panose="020F0302020204030204" pitchFamily="34" charset="0"/>
                <a:ea typeface="Calibri Light" panose="020F0302020204030204" pitchFamily="34" charset="0"/>
                <a:cs typeface="Calibri Light" panose="020F0302020204030204" pitchFamily="34" charset="0"/>
              </a:rPr>
              <a:t>Execution Environment: When you add layers to a Lambda function, the contents are extracted into the /opt directory during execution. Layers are extracted in the order they are added, with files in later layers overwriting those in earlier ones if they have the same name.</a:t>
            </a:r>
          </a:p>
          <a:p>
            <a:r>
              <a:rPr lang="en-US" dirty="0">
                <a:latin typeface="Calibri Light" panose="020F0302020204030204" pitchFamily="34" charset="0"/>
                <a:ea typeface="Calibri Light" panose="020F0302020204030204" pitchFamily="34" charset="0"/>
                <a:cs typeface="Calibri Light" panose="020F0302020204030204" pitchFamily="34" charset="0"/>
              </a:rPr>
              <a:t>Layer Management: You can manage the order in which layers are merged using "Merge earlier" and "Merge later" buttons. You can also update the layer version that your functions use by specifying a new version.</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1671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814A-F07E-BE94-32C2-90E1D5758BD9}"/>
              </a:ext>
            </a:extLst>
          </p:cNvPr>
          <p:cNvSpPr>
            <a:spLocks noGrp="1"/>
          </p:cNvSpPr>
          <p:nvPr>
            <p:ph type="title"/>
          </p:nvPr>
        </p:nvSpPr>
        <p:spPr/>
        <p:txBody>
          <a:bodyPr/>
          <a:lstStyle/>
          <a:p>
            <a:r>
              <a:rPr lang="en-IN" dirty="0"/>
              <a:t>Aws </a:t>
            </a:r>
            <a:r>
              <a:rPr lang="en-IN" dirty="0" err="1"/>
              <a:t>fargate</a:t>
            </a:r>
            <a:endParaRPr lang="en-IN" dirty="0"/>
          </a:p>
        </p:txBody>
      </p:sp>
      <p:sp>
        <p:nvSpPr>
          <p:cNvPr id="3" name="Content Placeholder 2">
            <a:extLst>
              <a:ext uri="{FF2B5EF4-FFF2-40B4-BE49-F238E27FC236}">
                <a16:creationId xmlns:a16="http://schemas.microsoft.com/office/drawing/2014/main" id="{A8A651F7-98BD-1492-05E5-E724D3AA68FE}"/>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AWS </a:t>
            </a:r>
            <a:r>
              <a:rPr lang="en-US" dirty="0" err="1">
                <a:latin typeface="Calibri Light" panose="020F0302020204030204" pitchFamily="34" charset="0"/>
                <a:ea typeface="Calibri Light" panose="020F0302020204030204" pitchFamily="34" charset="0"/>
                <a:cs typeface="Calibri Light" panose="020F0302020204030204" pitchFamily="34" charset="0"/>
              </a:rPr>
              <a:t>Fargate</a:t>
            </a:r>
            <a:r>
              <a:rPr lang="en-US" dirty="0">
                <a:latin typeface="Calibri Light" panose="020F0302020204030204" pitchFamily="34" charset="0"/>
                <a:ea typeface="Calibri Light" panose="020F0302020204030204" pitchFamily="34" charset="0"/>
                <a:cs typeface="Calibri Light" panose="020F0302020204030204" pitchFamily="34" charset="0"/>
              </a:rPr>
              <a:t> is a compute engine for Amazon Elastic Container Service(ECS) that allows you to run containers without having to provision, configure &amp; scale clusters of VMs that host container applications.</a:t>
            </a:r>
          </a:p>
          <a:p>
            <a:r>
              <a:rPr lang="en-US" dirty="0">
                <a:latin typeface="Calibri Light" panose="020F0302020204030204" pitchFamily="34" charset="0"/>
                <a:ea typeface="Calibri Light" panose="020F0302020204030204" pitchFamily="34" charset="0"/>
                <a:cs typeface="Calibri Light" panose="020F0302020204030204" pitchFamily="34" charset="0"/>
              </a:rPr>
              <a:t>AWS </a:t>
            </a:r>
            <a:r>
              <a:rPr lang="en-US" dirty="0" err="1">
                <a:latin typeface="Calibri Light" panose="020F0302020204030204" pitchFamily="34" charset="0"/>
                <a:ea typeface="Calibri Light" panose="020F0302020204030204" pitchFamily="34" charset="0"/>
                <a:cs typeface="Calibri Light" panose="020F0302020204030204" pitchFamily="34" charset="0"/>
              </a:rPr>
              <a:t>Fargate</a:t>
            </a:r>
            <a:r>
              <a:rPr lang="en-US" dirty="0">
                <a:latin typeface="Calibri Light" panose="020F0302020204030204" pitchFamily="34" charset="0"/>
                <a:ea typeface="Calibri Light" panose="020F0302020204030204" pitchFamily="34" charset="0"/>
                <a:cs typeface="Calibri Light" panose="020F0302020204030204" pitchFamily="34" charset="0"/>
              </a:rPr>
              <a:t> eliminates the need for users to manage the EC2 instances on their own. In fact, users don’t need to use EC2 instances at all. </a:t>
            </a:r>
            <a:r>
              <a:rPr lang="en-US" dirty="0" err="1">
                <a:latin typeface="Calibri Light" panose="020F0302020204030204" pitchFamily="34" charset="0"/>
                <a:ea typeface="Calibri Light" panose="020F0302020204030204" pitchFamily="34" charset="0"/>
                <a:cs typeface="Calibri Light" panose="020F0302020204030204" pitchFamily="34" charset="0"/>
              </a:rPr>
              <a:t>Fargate</a:t>
            </a:r>
            <a:r>
              <a:rPr lang="en-US" dirty="0">
                <a:latin typeface="Calibri Light" panose="020F0302020204030204" pitchFamily="34" charset="0"/>
                <a:ea typeface="Calibri Light" panose="020F0302020204030204" pitchFamily="34" charset="0"/>
                <a:cs typeface="Calibri Light" panose="020F0302020204030204" pitchFamily="34" charset="0"/>
              </a:rPr>
              <a:t> itself will act as compute engine. </a:t>
            </a:r>
          </a:p>
          <a:p>
            <a:r>
              <a:rPr lang="en-US" dirty="0">
                <a:latin typeface="Calibri Light" panose="020F0302020204030204" pitchFamily="34" charset="0"/>
                <a:ea typeface="Calibri Light" panose="020F0302020204030204" pitchFamily="34" charset="0"/>
                <a:cs typeface="Calibri Light" panose="020F0302020204030204" pitchFamily="34" charset="0"/>
              </a:rPr>
              <a:t>With </a:t>
            </a:r>
            <a:r>
              <a:rPr lang="en-US" b="1" dirty="0" err="1">
                <a:effectLst/>
                <a:latin typeface="Calibri Light" panose="020F0302020204030204" pitchFamily="34" charset="0"/>
                <a:ea typeface="Calibri Light" panose="020F0302020204030204" pitchFamily="34" charset="0"/>
                <a:cs typeface="Calibri Light" panose="020F0302020204030204" pitchFamily="34" charset="0"/>
              </a:rPr>
              <a:t>Fargate</a:t>
            </a:r>
            <a:r>
              <a:rPr lang="en-US" b="1" dirty="0">
                <a:effectLst/>
                <a:latin typeface="Calibri Light" panose="020F0302020204030204" pitchFamily="34" charset="0"/>
                <a:ea typeface="Calibri Light" panose="020F0302020204030204" pitchFamily="34" charset="0"/>
                <a:cs typeface="Calibri Light" panose="020F0302020204030204" pitchFamily="34" charset="0"/>
              </a:rPr>
              <a:t> launch type</a:t>
            </a:r>
            <a:r>
              <a:rPr lang="en-US" dirty="0">
                <a:latin typeface="Calibri Light" panose="020F0302020204030204" pitchFamily="34" charset="0"/>
                <a:ea typeface="Calibri Light" panose="020F0302020204030204" pitchFamily="34" charset="0"/>
                <a:cs typeface="Calibri Light" panose="020F0302020204030204" pitchFamily="34" charset="0"/>
              </a:rPr>
              <a:t>, all you need to do is package your application in containers, specify the memory and CPU requirements, define IAM policies &amp; launch your application.</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4500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2888-183C-5C16-AA2D-BE9F3C6AF51C}"/>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520508EF-C452-CD0B-E7F8-22FEC6B67633}"/>
              </a:ext>
            </a:extLst>
          </p:cNvPr>
          <p:cNvSpPr>
            <a:spLocks noGrp="1"/>
          </p:cNvSpPr>
          <p:nvPr>
            <p:ph idx="1"/>
          </p:nvPr>
        </p:nvSpPr>
        <p:spPr/>
        <p:txBody>
          <a:bodyPr>
            <a:normAutofit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Serverless computing is a cloud computing execution model in which the cloud provider allocates machine resources on demand, taking care of the servers on behalf of their customers. </a:t>
            </a:r>
          </a:p>
          <a:p>
            <a:r>
              <a:rPr lang="en-US" dirty="0">
                <a:latin typeface="Calibri Light" panose="020F0302020204030204" pitchFamily="34" charset="0"/>
                <a:ea typeface="Calibri Light" panose="020F0302020204030204" pitchFamily="34" charset="0"/>
                <a:cs typeface="Calibri Light" panose="020F0302020204030204" pitchFamily="34" charset="0"/>
              </a:rPr>
              <a:t> "Serverless" is a misnomer in the sense that servers are still used by cloud service providers to execute code for developers.</a:t>
            </a:r>
          </a:p>
          <a:p>
            <a:r>
              <a:rPr lang="en-US" dirty="0">
                <a:latin typeface="Calibri Light" panose="020F0302020204030204" pitchFamily="34" charset="0"/>
                <a:ea typeface="Calibri Light" panose="020F0302020204030204" pitchFamily="34" charset="0"/>
                <a:cs typeface="Calibri Light" panose="020F0302020204030204" pitchFamily="34" charset="0"/>
              </a:rPr>
              <a:t> Developers of serverless applications are not concerned with capacity planning, configuration, management, maintenance, fault tolerance, or scaling of containers, virtual machines, or physical servers. When an app is not in use, there are no computing resources allocated to the app.</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62839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5DE0-4736-832A-8B8F-F1FF6E9738FD}"/>
              </a:ext>
            </a:extLst>
          </p:cNvPr>
          <p:cNvSpPr>
            <a:spLocks noGrp="1"/>
          </p:cNvSpPr>
          <p:nvPr>
            <p:ph type="title"/>
          </p:nvPr>
        </p:nvSpPr>
        <p:spPr/>
        <p:txBody>
          <a:bodyPr/>
          <a:lstStyle/>
          <a:p>
            <a:r>
              <a:rPr lang="en-IN" dirty="0"/>
              <a:t>Image and containers</a:t>
            </a:r>
          </a:p>
        </p:txBody>
      </p:sp>
      <p:sp>
        <p:nvSpPr>
          <p:cNvPr id="3" name="Content Placeholder 2">
            <a:extLst>
              <a:ext uri="{FF2B5EF4-FFF2-40B4-BE49-F238E27FC236}">
                <a16:creationId xmlns:a16="http://schemas.microsoft.com/office/drawing/2014/main" id="{14E1C686-6C21-1DB1-71A6-69F8E4BC2CAE}"/>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Container:</a:t>
            </a:r>
          </a:p>
          <a:p>
            <a:r>
              <a:rPr lang="en-US" dirty="0">
                <a:latin typeface="Calibri Light" panose="020F0302020204030204" pitchFamily="34" charset="0"/>
                <a:ea typeface="Calibri Light" panose="020F0302020204030204" pitchFamily="34" charset="0"/>
                <a:cs typeface="Calibri Light" panose="020F0302020204030204" pitchFamily="34" charset="0"/>
              </a:rPr>
              <a:t>A Docker container is a standardized unit of software development, containing everything that your software application needs to run code, runtime, system tools, system libraries, etc. These containers are created from a read-only template called a container image.</a:t>
            </a:r>
          </a:p>
          <a:p>
            <a:r>
              <a:rPr lang="en-US" dirty="0">
                <a:latin typeface="Calibri Light" panose="020F0302020204030204" pitchFamily="34" charset="0"/>
                <a:ea typeface="Calibri Light" panose="020F0302020204030204" pitchFamily="34" charset="0"/>
                <a:cs typeface="Calibri Light" panose="020F0302020204030204" pitchFamily="34" charset="0"/>
              </a:rPr>
              <a:t>Container Image:</a:t>
            </a:r>
          </a:p>
          <a:p>
            <a:r>
              <a:rPr lang="en-US" dirty="0">
                <a:latin typeface="Calibri Light" panose="020F0302020204030204" pitchFamily="34" charset="0"/>
                <a:ea typeface="Calibri Light" panose="020F0302020204030204" pitchFamily="34" charset="0"/>
                <a:cs typeface="Calibri Light" panose="020F0302020204030204" pitchFamily="34" charset="0"/>
              </a:rPr>
              <a:t>Images are typically built from a docker-file which is a plain text file that specifies all of the components that are included in the container. These images are stored in a registry from which they can be downloaded &amp; run in the container.</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1856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5265-22E2-B0DF-73C7-9C2B78843541}"/>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5E07819B-70F4-6540-1F58-29CCA4FAE7FC}"/>
              </a:ext>
            </a:extLst>
          </p:cNvPr>
          <p:cNvPicPr>
            <a:picLocks noGrp="1" noChangeAspect="1"/>
          </p:cNvPicPr>
          <p:nvPr>
            <p:ph idx="1"/>
          </p:nvPr>
        </p:nvPicPr>
        <p:blipFill>
          <a:blip r:embed="rId2"/>
          <a:stretch>
            <a:fillRect/>
          </a:stretch>
        </p:blipFill>
        <p:spPr>
          <a:xfrm>
            <a:off x="2696979" y="2683614"/>
            <a:ext cx="7112366" cy="2114659"/>
          </a:xfrm>
        </p:spPr>
      </p:pic>
    </p:spTree>
    <p:extLst>
      <p:ext uri="{BB962C8B-B14F-4D97-AF65-F5344CB8AC3E}">
        <p14:creationId xmlns:p14="http://schemas.microsoft.com/office/powerpoint/2010/main" val="74578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9EE4-0719-0221-F097-D31921A950A7}"/>
              </a:ext>
            </a:extLst>
          </p:cNvPr>
          <p:cNvSpPr>
            <a:spLocks noGrp="1"/>
          </p:cNvSpPr>
          <p:nvPr>
            <p:ph type="title"/>
          </p:nvPr>
        </p:nvSpPr>
        <p:spPr/>
        <p:txBody>
          <a:bodyPr/>
          <a:lstStyle/>
          <a:p>
            <a:r>
              <a:rPr lang="en-IN" dirty="0" err="1"/>
              <a:t>fargate</a:t>
            </a:r>
            <a:endParaRPr lang="en-IN" dirty="0"/>
          </a:p>
        </p:txBody>
      </p:sp>
      <p:pic>
        <p:nvPicPr>
          <p:cNvPr id="5" name="Content Placeholder 4">
            <a:extLst>
              <a:ext uri="{FF2B5EF4-FFF2-40B4-BE49-F238E27FC236}">
                <a16:creationId xmlns:a16="http://schemas.microsoft.com/office/drawing/2014/main" id="{7D60BA81-0D1A-FD68-17D0-478B2BB954FD}"/>
              </a:ext>
            </a:extLst>
          </p:cNvPr>
          <p:cNvPicPr>
            <a:picLocks noGrp="1" noChangeAspect="1"/>
          </p:cNvPicPr>
          <p:nvPr>
            <p:ph idx="1"/>
          </p:nvPr>
        </p:nvPicPr>
        <p:blipFill>
          <a:blip r:embed="rId2"/>
          <a:stretch>
            <a:fillRect/>
          </a:stretch>
        </p:blipFill>
        <p:spPr>
          <a:xfrm>
            <a:off x="1451579" y="2651863"/>
            <a:ext cx="8813649" cy="3324394"/>
          </a:xfrm>
        </p:spPr>
      </p:pic>
    </p:spTree>
    <p:extLst>
      <p:ext uri="{BB962C8B-B14F-4D97-AF65-F5344CB8AC3E}">
        <p14:creationId xmlns:p14="http://schemas.microsoft.com/office/powerpoint/2010/main" val="378197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C7DE-A4B3-91AA-A30B-AC32E783352F}"/>
              </a:ext>
            </a:extLst>
          </p:cNvPr>
          <p:cNvSpPr>
            <a:spLocks noGrp="1"/>
          </p:cNvSpPr>
          <p:nvPr>
            <p:ph type="title"/>
          </p:nvPr>
        </p:nvSpPr>
        <p:spPr/>
        <p:txBody>
          <a:bodyPr/>
          <a:lstStyle/>
          <a:p>
            <a:r>
              <a:rPr lang="en-IN" dirty="0"/>
              <a:t>flow</a:t>
            </a:r>
          </a:p>
        </p:txBody>
      </p:sp>
      <p:sp>
        <p:nvSpPr>
          <p:cNvPr id="3" name="Content Placeholder 2">
            <a:extLst>
              <a:ext uri="{FF2B5EF4-FFF2-40B4-BE49-F238E27FC236}">
                <a16:creationId xmlns:a16="http://schemas.microsoft.com/office/drawing/2014/main" id="{82DC0622-D603-4C08-6366-F002EC9D8B13}"/>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Build a Container Image: Start by creating a container image that encapsulates your application and its dependencies. This image is stored in a container registry, such as Amazon Elastic Container Registry (ECR).</a:t>
            </a:r>
          </a:p>
          <a:p>
            <a:r>
              <a:rPr lang="en-US" dirty="0">
                <a:latin typeface="Calibri Light" panose="020F0302020204030204" pitchFamily="34" charset="0"/>
                <a:ea typeface="Calibri Light" panose="020F0302020204030204" pitchFamily="34" charset="0"/>
                <a:cs typeface="Calibri Light" panose="020F0302020204030204" pitchFamily="34" charset="0"/>
              </a:rPr>
              <a:t>Choose an Orchestration Service: Select a container orchestration service to manage your containers. You can choose between:</a:t>
            </a:r>
          </a:p>
          <a:p>
            <a:r>
              <a:rPr lang="en-US" dirty="0">
                <a:latin typeface="Calibri Light" panose="020F0302020204030204" pitchFamily="34" charset="0"/>
                <a:ea typeface="Calibri Light" panose="020F0302020204030204" pitchFamily="34" charset="0"/>
                <a:cs typeface="Calibri Light" panose="020F0302020204030204" pitchFamily="34" charset="0"/>
              </a:rPr>
              <a:t>Amazon ECS (Elastic Container Service): A fully managed container orchestration service.</a:t>
            </a:r>
          </a:p>
          <a:p>
            <a:r>
              <a:rPr lang="en-US" dirty="0">
                <a:latin typeface="Calibri Light" panose="020F0302020204030204" pitchFamily="34" charset="0"/>
                <a:ea typeface="Calibri Light" panose="020F0302020204030204" pitchFamily="34" charset="0"/>
                <a:cs typeface="Calibri Light" panose="020F0302020204030204" pitchFamily="34" charset="0"/>
              </a:rPr>
              <a:t>Amazon EKS (Elastic Kubernetes Service): A managed Kubernetes service.</a:t>
            </a:r>
          </a:p>
        </p:txBody>
      </p:sp>
    </p:spTree>
    <p:extLst>
      <p:ext uri="{BB962C8B-B14F-4D97-AF65-F5344CB8AC3E}">
        <p14:creationId xmlns:p14="http://schemas.microsoft.com/office/powerpoint/2010/main" val="217840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C797-9E52-9601-04FB-F6E86DC7F841}"/>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595D0E46-7E88-11ED-A82B-7F06D3885FA6}"/>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Assign Resources: Define and assign the necessary resources to your application within the chosen orchestration </a:t>
            </a:r>
            <a:r>
              <a:rPr lang="en-US" dirty="0" err="1">
                <a:latin typeface="Calibri Light" panose="020F0302020204030204" pitchFamily="34" charset="0"/>
                <a:ea typeface="Calibri Light" panose="020F0302020204030204" pitchFamily="34" charset="0"/>
                <a:cs typeface="Calibri Light" panose="020F0302020204030204" pitchFamily="34" charset="0"/>
              </a:rPr>
              <a:t>service.Create</a:t>
            </a:r>
            <a:r>
              <a:rPr lang="en-US" dirty="0">
                <a:latin typeface="Calibri Light" panose="020F0302020204030204" pitchFamily="34" charset="0"/>
                <a:ea typeface="Calibri Light" panose="020F0302020204030204" pitchFamily="34" charset="0"/>
                <a:cs typeface="Calibri Light" panose="020F0302020204030204" pitchFamily="34" charset="0"/>
              </a:rPr>
              <a:t> a Cluster: Group all the assigned resources into a cluster. This is where your containers will run.</a:t>
            </a:r>
          </a:p>
          <a:p>
            <a:r>
              <a:rPr lang="en-US" dirty="0">
                <a:latin typeface="Calibri Light" panose="020F0302020204030204" pitchFamily="34" charset="0"/>
                <a:ea typeface="Calibri Light" panose="020F0302020204030204" pitchFamily="34" charset="0"/>
                <a:cs typeface="Calibri Light" panose="020F0302020204030204" pitchFamily="34" charset="0"/>
              </a:rPr>
              <a:t>Select AWS </a:t>
            </a:r>
            <a:r>
              <a:rPr lang="en-US" dirty="0" err="1">
                <a:latin typeface="Calibri Light" panose="020F0302020204030204" pitchFamily="34" charset="0"/>
                <a:ea typeface="Calibri Light" panose="020F0302020204030204" pitchFamily="34" charset="0"/>
                <a:cs typeface="Calibri Light" panose="020F0302020204030204" pitchFamily="34" charset="0"/>
              </a:rPr>
              <a:t>Fargate</a:t>
            </a:r>
            <a:r>
              <a:rPr lang="en-US" dirty="0">
                <a:latin typeface="Calibri Light" panose="020F0302020204030204" pitchFamily="34" charset="0"/>
                <a:ea typeface="Calibri Light" panose="020F0302020204030204" pitchFamily="34" charset="0"/>
                <a:cs typeface="Calibri Light" panose="020F0302020204030204" pitchFamily="34" charset="0"/>
              </a:rPr>
              <a:t> Launch Type: When using AWS </a:t>
            </a:r>
            <a:r>
              <a:rPr lang="en-US" dirty="0" err="1">
                <a:latin typeface="Calibri Light" panose="020F0302020204030204" pitchFamily="34" charset="0"/>
                <a:ea typeface="Calibri Light" panose="020F0302020204030204" pitchFamily="34" charset="0"/>
                <a:cs typeface="Calibri Light" panose="020F0302020204030204" pitchFamily="34" charset="0"/>
              </a:rPr>
              <a:t>Fargate</a:t>
            </a:r>
            <a:r>
              <a:rPr lang="en-US" dirty="0">
                <a:latin typeface="Calibri Light" panose="020F0302020204030204" pitchFamily="34" charset="0"/>
                <a:ea typeface="Calibri Light" panose="020F0302020204030204" pitchFamily="34" charset="0"/>
                <a:cs typeface="Calibri Light" panose="020F0302020204030204" pitchFamily="34" charset="0"/>
              </a:rPr>
              <a:t>, it will handle the launching and running of your containers. </a:t>
            </a:r>
            <a:r>
              <a:rPr lang="en-US" dirty="0" err="1">
                <a:latin typeface="Calibri Light" panose="020F0302020204030204" pitchFamily="34" charset="0"/>
                <a:ea typeface="Calibri Light" panose="020F0302020204030204" pitchFamily="34" charset="0"/>
                <a:cs typeface="Calibri Light" panose="020F0302020204030204" pitchFamily="34" charset="0"/>
              </a:rPr>
              <a:t>Fargate</a:t>
            </a:r>
            <a:r>
              <a:rPr lang="en-US" dirty="0">
                <a:latin typeface="Calibri Light" panose="020F0302020204030204" pitchFamily="34" charset="0"/>
                <a:ea typeface="Calibri Light" panose="020F0302020204030204" pitchFamily="34" charset="0"/>
                <a:cs typeface="Calibri Light" panose="020F0302020204030204" pitchFamily="34" charset="0"/>
              </a:rPr>
              <a:t> abstracts the underlying infrastructure, so you don't need to manage EC2 instances or </a:t>
            </a:r>
            <a:r>
              <a:rPr lang="en-US" dirty="0" err="1">
                <a:latin typeface="Calibri Light" panose="020F0302020204030204" pitchFamily="34" charset="0"/>
                <a:ea typeface="Calibri Light" panose="020F0302020204030204" pitchFamily="34" charset="0"/>
                <a:cs typeface="Calibri Light" panose="020F0302020204030204" pitchFamily="34" charset="0"/>
              </a:rPr>
              <a:t>clusters.Automatic</a:t>
            </a:r>
            <a:r>
              <a:rPr lang="en-US" dirty="0">
                <a:latin typeface="Calibri Light" panose="020F0302020204030204" pitchFamily="34" charset="0"/>
                <a:ea typeface="Calibri Light" panose="020F0302020204030204" pitchFamily="34" charset="0"/>
                <a:cs typeface="Calibri Light" panose="020F0302020204030204" pitchFamily="34" charset="0"/>
              </a:rPr>
              <a:t> </a:t>
            </a:r>
          </a:p>
          <a:p>
            <a:r>
              <a:rPr lang="en-US" dirty="0">
                <a:latin typeface="Calibri Light" panose="020F0302020204030204" pitchFamily="34" charset="0"/>
                <a:ea typeface="Calibri Light" panose="020F0302020204030204" pitchFamily="34" charset="0"/>
                <a:cs typeface="Calibri Light" panose="020F0302020204030204" pitchFamily="34" charset="0"/>
              </a:rPr>
              <a:t>Scaling and Management: AWS </a:t>
            </a:r>
            <a:r>
              <a:rPr lang="en-US" dirty="0" err="1">
                <a:latin typeface="Calibri Light" panose="020F0302020204030204" pitchFamily="34" charset="0"/>
                <a:ea typeface="Calibri Light" panose="020F0302020204030204" pitchFamily="34" charset="0"/>
                <a:cs typeface="Calibri Light" panose="020F0302020204030204" pitchFamily="34" charset="0"/>
              </a:rPr>
              <a:t>Fargate</a:t>
            </a:r>
            <a:r>
              <a:rPr lang="en-US" dirty="0">
                <a:latin typeface="Calibri Light" panose="020F0302020204030204" pitchFamily="34" charset="0"/>
                <a:ea typeface="Calibri Light" panose="020F0302020204030204" pitchFamily="34" charset="0"/>
                <a:cs typeface="Calibri Light" panose="020F0302020204030204" pitchFamily="34" charset="0"/>
              </a:rPr>
              <a:t> automatically scales your application based on its needs, handling all the infrastructure management behind the scenes.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30950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1B75-B272-F9A2-52C2-D2F46CACF045}"/>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A586D459-9193-BF7B-D72F-6630D17FE951}"/>
              </a:ext>
            </a:extLst>
          </p:cNvPr>
          <p:cNvPicPr>
            <a:picLocks noGrp="1" noChangeAspect="1"/>
          </p:cNvPicPr>
          <p:nvPr>
            <p:ph idx="1"/>
          </p:nvPr>
        </p:nvPicPr>
        <p:blipFill>
          <a:blip r:embed="rId2"/>
          <a:stretch>
            <a:fillRect/>
          </a:stretch>
        </p:blipFill>
        <p:spPr>
          <a:xfrm>
            <a:off x="3114246" y="2016125"/>
            <a:ext cx="6277832" cy="3449638"/>
          </a:xfrm>
        </p:spPr>
      </p:pic>
    </p:spTree>
    <p:extLst>
      <p:ext uri="{BB962C8B-B14F-4D97-AF65-F5344CB8AC3E}">
        <p14:creationId xmlns:p14="http://schemas.microsoft.com/office/powerpoint/2010/main" val="4014658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09F2-F4C4-07DE-EFC8-23E7657E6667}"/>
              </a:ext>
            </a:extLst>
          </p:cNvPr>
          <p:cNvSpPr>
            <a:spLocks noGrp="1"/>
          </p:cNvSpPr>
          <p:nvPr>
            <p:ph type="title"/>
          </p:nvPr>
        </p:nvSpPr>
        <p:spPr/>
        <p:txBody>
          <a:bodyPr/>
          <a:lstStyle/>
          <a:p>
            <a:r>
              <a:rPr lang="en-IN" dirty="0"/>
              <a:t>labs</a:t>
            </a:r>
          </a:p>
        </p:txBody>
      </p:sp>
      <p:sp>
        <p:nvSpPr>
          <p:cNvPr id="3" name="Content Placeholder 2">
            <a:extLst>
              <a:ext uri="{FF2B5EF4-FFF2-40B4-BE49-F238E27FC236}">
                <a16:creationId xmlns:a16="http://schemas.microsoft.com/office/drawing/2014/main" id="{EB9CC0B4-ECBD-E22E-AF8E-7974E2B01D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1005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AF03-FC07-A734-997E-B2A627ECF15F}"/>
              </a:ext>
            </a:extLst>
          </p:cNvPr>
          <p:cNvSpPr>
            <a:spLocks noGrp="1"/>
          </p:cNvSpPr>
          <p:nvPr>
            <p:ph type="title"/>
          </p:nvPr>
        </p:nvSpPr>
        <p:spPr/>
        <p:txBody>
          <a:bodyPr/>
          <a:lstStyle/>
          <a:p>
            <a:r>
              <a:rPr lang="en-IN" dirty="0" err="1"/>
              <a:t>knative</a:t>
            </a:r>
            <a:endParaRPr lang="en-IN" dirty="0"/>
          </a:p>
        </p:txBody>
      </p:sp>
      <p:sp>
        <p:nvSpPr>
          <p:cNvPr id="3" name="Content Placeholder 2">
            <a:extLst>
              <a:ext uri="{FF2B5EF4-FFF2-40B4-BE49-F238E27FC236}">
                <a16:creationId xmlns:a16="http://schemas.microsoft.com/office/drawing/2014/main" id="{F9DB7C4C-68EE-300A-7E16-242D7471272A}"/>
              </a:ext>
            </a:extLst>
          </p:cNvPr>
          <p:cNvSpPr>
            <a:spLocks noGrp="1"/>
          </p:cNvSpPr>
          <p:nvPr>
            <p:ph idx="1"/>
          </p:nvPr>
        </p:nvSpPr>
        <p:spPr/>
        <p:txBody>
          <a:bodyPr>
            <a:normAutofit fontScale="92500" lnSpcReduction="20000"/>
          </a:bodyPr>
          <a:lstStyle/>
          <a:p>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is indeed a platform-agnostic solution designed to run serverless workloads. It is an open-source Kubernetes-based platform that provides a set of components for deploying, running, and managing serverless applications.</a:t>
            </a:r>
          </a:p>
          <a:p>
            <a:r>
              <a:rPr lang="en-US" dirty="0">
                <a:latin typeface="Calibri Light" panose="020F0302020204030204" pitchFamily="34" charset="0"/>
                <a:ea typeface="Calibri Light" panose="020F0302020204030204" pitchFamily="34" charset="0"/>
                <a:cs typeface="Calibri Light" panose="020F0302020204030204" pitchFamily="34" charset="0"/>
              </a:rPr>
              <a:t>Google Cloud Run and OpenShift both use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as a foundational technology</a:t>
            </a:r>
          </a:p>
          <a:p>
            <a:r>
              <a:rPr lang="en-US" dirty="0">
                <a:latin typeface="Calibri Light" panose="020F0302020204030204" pitchFamily="34" charset="0"/>
                <a:ea typeface="Calibri Light" panose="020F0302020204030204" pitchFamily="34" charset="0"/>
                <a:cs typeface="Calibri Light" panose="020F0302020204030204" pitchFamily="34" charset="0"/>
              </a:rPr>
              <a:t>Google Cloud Run is ideal if you are looking for a fully managed serverless platform with minimal overhead, especially for developers who want to focus solely on writing code and deploying containers without managing infrastructure.</a:t>
            </a:r>
          </a:p>
          <a:p>
            <a:r>
              <a:rPr lang="en-US" dirty="0">
                <a:latin typeface="Calibri Light" panose="020F0302020204030204" pitchFamily="34" charset="0"/>
                <a:ea typeface="Calibri Light" panose="020F0302020204030204" pitchFamily="34" charset="0"/>
                <a:cs typeface="Calibri Light" panose="020F0302020204030204" pitchFamily="34" charset="0"/>
              </a:rPr>
              <a:t>OpenShift with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is better suited for organizations that require more control over their environment, want to deploy across hybrid or multi-cloud environments, and need enterprise-level features.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28242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7DEB-3214-43EC-86AC-9E952DFAC690}"/>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F2ACFA1D-0D19-EC94-016F-CC00C27C5512}"/>
              </a:ext>
            </a:extLst>
          </p:cNvPr>
          <p:cNvSpPr>
            <a:spLocks noGrp="1"/>
          </p:cNvSpPr>
          <p:nvPr>
            <p:ph idx="1"/>
          </p:nvPr>
        </p:nvSpPr>
        <p:spPr/>
        <p:txBody>
          <a:bodyPr/>
          <a:lstStyle/>
          <a:p>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Serving: Focuses on deploying and serving your applications. It manages the lifecycle of your services, including scaling them up from zero instances to handle traffic and back down to zero when idle. It supports auto-scaling based on traffic, canary deployments, and integrates with Istio for networking.</a:t>
            </a:r>
          </a:p>
          <a:p>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Eventing</a:t>
            </a:r>
            <a:r>
              <a:rPr lang="en-US" dirty="0">
                <a:latin typeface="Calibri Light" panose="020F0302020204030204" pitchFamily="34" charset="0"/>
                <a:ea typeface="Calibri Light" panose="020F0302020204030204" pitchFamily="34" charset="0"/>
                <a:cs typeface="Calibri Light" panose="020F0302020204030204" pitchFamily="34" charset="0"/>
              </a:rPr>
              <a:t>: Provides a framework for building event-driven applications. It allows you to decouple producers and consumers through event brokers, enabling the creation of reactive applications that respond to events such as changes in data or requests from other services.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9179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BE26-C943-20E9-F199-53A717143793}"/>
              </a:ext>
            </a:extLst>
          </p:cNvPr>
          <p:cNvSpPr>
            <a:spLocks noGrp="1"/>
          </p:cNvSpPr>
          <p:nvPr>
            <p:ph type="title"/>
          </p:nvPr>
        </p:nvSpPr>
        <p:spPr/>
        <p:txBody>
          <a:bodyPr/>
          <a:lstStyle/>
          <a:p>
            <a:r>
              <a:rPr lang="en-IN" dirty="0"/>
              <a:t>Event source</a:t>
            </a:r>
          </a:p>
        </p:txBody>
      </p:sp>
      <p:sp>
        <p:nvSpPr>
          <p:cNvPr id="3" name="Content Placeholder 2">
            <a:extLst>
              <a:ext uri="{FF2B5EF4-FFF2-40B4-BE49-F238E27FC236}">
                <a16:creationId xmlns:a16="http://schemas.microsoft.com/office/drawing/2014/main" id="{EE25E512-F5CC-8144-A796-2FD765F816B8}"/>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An Event Source in the context of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or event-driven systems is a component that generates events. Think of it as something that watches for certain activities or changes in your environment (like a new file being added to a storage bucket or a message being sent to a queue) and then creates an event when that activity occurs.</a:t>
            </a:r>
          </a:p>
          <a:p>
            <a:r>
              <a:rPr lang="en-US" dirty="0">
                <a:latin typeface="Calibri Light" panose="020F0302020204030204" pitchFamily="34" charset="0"/>
                <a:ea typeface="Calibri Light" panose="020F0302020204030204" pitchFamily="34" charset="0"/>
                <a:cs typeface="Calibri Light" panose="020F0302020204030204" pitchFamily="34" charset="0"/>
              </a:rPr>
              <a:t>In simple terms, an Event Source is like a sensor or a notifier that says, "Hey, something happened here!" It then sends out this information (the event) so that other parts of your system can react to it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4574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C5B7-81E3-F3C9-9F8E-E085739D8F7D}"/>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190EC1EC-E334-9FD5-9FB7-F5B48B8F752D}"/>
              </a:ext>
            </a:extLst>
          </p:cNvPr>
          <p:cNvPicPr>
            <a:picLocks noChangeAspect="1"/>
          </p:cNvPicPr>
          <p:nvPr/>
        </p:nvPicPr>
        <p:blipFill>
          <a:blip r:embed="rId2"/>
          <a:stretch>
            <a:fillRect/>
          </a:stretch>
        </p:blipFill>
        <p:spPr>
          <a:xfrm>
            <a:off x="1894114" y="1699102"/>
            <a:ext cx="8937172" cy="4376151"/>
          </a:xfrm>
          <a:prstGeom prst="rect">
            <a:avLst/>
          </a:prstGeom>
        </p:spPr>
      </p:pic>
    </p:spTree>
    <p:extLst>
      <p:ext uri="{BB962C8B-B14F-4D97-AF65-F5344CB8AC3E}">
        <p14:creationId xmlns:p14="http://schemas.microsoft.com/office/powerpoint/2010/main" val="618500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9DC2-F082-6FA6-FE45-860A720C6EB4}"/>
              </a:ext>
            </a:extLst>
          </p:cNvPr>
          <p:cNvSpPr>
            <a:spLocks noGrp="1"/>
          </p:cNvSpPr>
          <p:nvPr>
            <p:ph type="title"/>
          </p:nvPr>
        </p:nvSpPr>
        <p:spPr/>
        <p:txBody>
          <a:bodyPr/>
          <a:lstStyle/>
          <a:p>
            <a:r>
              <a:rPr lang="en-IN" dirty="0"/>
              <a:t>Api event source</a:t>
            </a:r>
          </a:p>
        </p:txBody>
      </p:sp>
      <p:sp>
        <p:nvSpPr>
          <p:cNvPr id="3" name="Content Placeholder 2">
            <a:extLst>
              <a:ext uri="{FF2B5EF4-FFF2-40B4-BE49-F238E27FC236}">
                <a16:creationId xmlns:a16="http://schemas.microsoft.com/office/drawing/2014/main" id="{64C10B0F-3E7C-31A4-1AF9-549AB2D857ED}"/>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The </a:t>
            </a:r>
            <a:r>
              <a:rPr lang="en-US" b="1" dirty="0">
                <a:latin typeface="Calibri Light" panose="020F0302020204030204" pitchFamily="34" charset="0"/>
                <a:ea typeface="Calibri Light" panose="020F0302020204030204" pitchFamily="34" charset="0"/>
                <a:cs typeface="Calibri Light" panose="020F0302020204030204" pitchFamily="34" charset="0"/>
              </a:rPr>
              <a:t>API Server Source</a:t>
            </a:r>
            <a:r>
              <a:rPr lang="en-US" dirty="0">
                <a:latin typeface="Calibri Light" panose="020F0302020204030204" pitchFamily="34" charset="0"/>
                <a:ea typeface="Calibri Light" panose="020F0302020204030204" pitchFamily="34" charset="0"/>
                <a:cs typeface="Calibri Light" panose="020F0302020204030204" pitchFamily="34" charset="0"/>
              </a:rPr>
              <a:t> in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is a specialized event source that listens to events from the Kubernetes API server. </a:t>
            </a:r>
          </a:p>
          <a:p>
            <a:r>
              <a:rPr lang="en-US" dirty="0">
                <a:latin typeface="Calibri Light" panose="020F0302020204030204" pitchFamily="34" charset="0"/>
                <a:ea typeface="Calibri Light" panose="020F0302020204030204" pitchFamily="34" charset="0"/>
                <a:cs typeface="Calibri Light" panose="020F0302020204030204" pitchFamily="34" charset="0"/>
              </a:rPr>
              <a:t>This means it can watch for changes happening in your Kubernetes cluster, like when a pod is created, updated, or deleted. </a:t>
            </a:r>
          </a:p>
          <a:p>
            <a:r>
              <a:rPr lang="en-US" dirty="0">
                <a:latin typeface="Calibri Light" panose="020F0302020204030204" pitchFamily="34" charset="0"/>
                <a:ea typeface="Calibri Light" panose="020F0302020204030204" pitchFamily="34" charset="0"/>
                <a:cs typeface="Calibri Light" panose="020F0302020204030204" pitchFamily="34" charset="0"/>
              </a:rPr>
              <a:t>When such an event occurs, the API Server Source captures it and forwards it to a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Eventing</a:t>
            </a:r>
            <a:r>
              <a:rPr lang="en-US" dirty="0">
                <a:latin typeface="Calibri Light" panose="020F0302020204030204" pitchFamily="34" charset="0"/>
                <a:ea typeface="Calibri Light" panose="020F0302020204030204" pitchFamily="34" charset="0"/>
                <a:cs typeface="Calibri Light" panose="020F0302020204030204" pitchFamily="34" charset="0"/>
              </a:rPr>
              <a:t> system.</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37965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1CC4-BAEB-1BEF-3D48-8A6484FB10A0}"/>
              </a:ext>
            </a:extLst>
          </p:cNvPr>
          <p:cNvSpPr>
            <a:spLocks noGrp="1"/>
          </p:cNvSpPr>
          <p:nvPr>
            <p:ph type="title"/>
          </p:nvPr>
        </p:nvSpPr>
        <p:spPr/>
        <p:txBody>
          <a:bodyPr/>
          <a:lstStyle/>
          <a:p>
            <a:r>
              <a:rPr lang="en-IN" dirty="0"/>
              <a:t>Brokers</a:t>
            </a:r>
          </a:p>
        </p:txBody>
      </p:sp>
      <p:sp>
        <p:nvSpPr>
          <p:cNvPr id="3" name="Content Placeholder 2">
            <a:extLst>
              <a:ext uri="{FF2B5EF4-FFF2-40B4-BE49-F238E27FC236}">
                <a16:creationId xmlns:a16="http://schemas.microsoft.com/office/drawing/2014/main" id="{BC02282F-F682-2812-945E-90785FB8BD90}"/>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The event broker is a component that acts as an intermediary for events. It receives events from event sources and makes them available to the event consumers. It can be thought of as a messaging layer where events are temporarily stored.</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a:p>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Eventing</a:t>
            </a:r>
            <a:r>
              <a:rPr lang="en-US" dirty="0">
                <a:latin typeface="Calibri Light" panose="020F0302020204030204" pitchFamily="34" charset="0"/>
                <a:ea typeface="Calibri Light" panose="020F0302020204030204" pitchFamily="34" charset="0"/>
                <a:cs typeface="Calibri Light" panose="020F0302020204030204" pitchFamily="34" charset="0"/>
              </a:rPr>
              <a:t> Broker: Typically, the events are sent to a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Eventing</a:t>
            </a:r>
            <a:r>
              <a:rPr lang="en-US" dirty="0">
                <a:latin typeface="Calibri Light" panose="020F0302020204030204" pitchFamily="34" charset="0"/>
                <a:ea typeface="Calibri Light" panose="020F0302020204030204" pitchFamily="34" charset="0"/>
                <a:cs typeface="Calibri Light" panose="020F0302020204030204" pitchFamily="34" charset="0"/>
              </a:rPr>
              <a:t> broker, which acts as a middleman that can route these events to various consumers, like your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services</a:t>
            </a:r>
          </a:p>
        </p:txBody>
      </p:sp>
    </p:spTree>
    <p:extLst>
      <p:ext uri="{BB962C8B-B14F-4D97-AF65-F5344CB8AC3E}">
        <p14:creationId xmlns:p14="http://schemas.microsoft.com/office/powerpoint/2010/main" val="880342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53D2-A19A-EA1E-D599-8EC5D20FB14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283C9103-08D0-362E-44BF-94B0238B7F77}"/>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Watch Kubernetes Events: The API Server Source monitors specific events from the Kubernetes API server (like when resources such as pods or services change).</a:t>
            </a:r>
          </a:p>
          <a:p>
            <a:r>
              <a:rPr lang="en-US" dirty="0">
                <a:latin typeface="Calibri Light" panose="020F0302020204030204" pitchFamily="34" charset="0"/>
                <a:ea typeface="Calibri Light" panose="020F0302020204030204" pitchFamily="34" charset="0"/>
                <a:cs typeface="Calibri Light" panose="020F0302020204030204" pitchFamily="34" charset="0"/>
              </a:rPr>
              <a:t>Forward Events: Once it detects these events, it forwards them to a designated event sink. An event sink could be a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service or another component that will do something useful with this event.</a:t>
            </a:r>
          </a:p>
          <a:p>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Eventing</a:t>
            </a:r>
            <a:r>
              <a:rPr lang="en-US" dirty="0">
                <a:latin typeface="Calibri Light" panose="020F0302020204030204" pitchFamily="34" charset="0"/>
                <a:ea typeface="Calibri Light" panose="020F0302020204030204" pitchFamily="34" charset="0"/>
                <a:cs typeface="Calibri Light" panose="020F0302020204030204" pitchFamily="34" charset="0"/>
              </a:rPr>
              <a:t> Broker: Typically, the events are sent to a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Eventing</a:t>
            </a:r>
            <a:r>
              <a:rPr lang="en-US" dirty="0">
                <a:latin typeface="Calibri Light" panose="020F0302020204030204" pitchFamily="34" charset="0"/>
                <a:ea typeface="Calibri Light" panose="020F0302020204030204" pitchFamily="34" charset="0"/>
                <a:cs typeface="Calibri Light" panose="020F0302020204030204" pitchFamily="34" charset="0"/>
              </a:rPr>
              <a:t> broker, which acts as a middleman that can route these events to various consumers, like your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services.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9758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6F23-1A94-713E-4FD3-9791D40D4C86}"/>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6C68A249-5F67-4FCF-5C4B-B48FC976EC2A}"/>
              </a:ext>
            </a:extLst>
          </p:cNvPr>
          <p:cNvPicPr>
            <a:picLocks noGrp="1" noChangeAspect="1"/>
          </p:cNvPicPr>
          <p:nvPr>
            <p:ph idx="1"/>
          </p:nvPr>
        </p:nvPicPr>
        <p:blipFill>
          <a:blip r:embed="rId2"/>
          <a:stretch>
            <a:fillRect/>
          </a:stretch>
        </p:blipFill>
        <p:spPr>
          <a:xfrm>
            <a:off x="1600200" y="2016125"/>
            <a:ext cx="9454654" cy="4037356"/>
          </a:xfrm>
        </p:spPr>
      </p:pic>
    </p:spTree>
    <p:extLst>
      <p:ext uri="{BB962C8B-B14F-4D97-AF65-F5344CB8AC3E}">
        <p14:creationId xmlns:p14="http://schemas.microsoft.com/office/powerpoint/2010/main" val="1571839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37CA-097C-E612-3F38-8121CAC403A8}"/>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759FEE28-61D2-B0B9-CFBC-4754BB13E751}"/>
              </a:ext>
            </a:extLst>
          </p:cNvPr>
          <p:cNvPicPr>
            <a:picLocks noGrp="1" noChangeAspect="1"/>
          </p:cNvPicPr>
          <p:nvPr>
            <p:ph idx="1"/>
          </p:nvPr>
        </p:nvPicPr>
        <p:blipFill>
          <a:blip r:embed="rId2"/>
          <a:stretch>
            <a:fillRect/>
          </a:stretch>
        </p:blipFill>
        <p:spPr>
          <a:xfrm>
            <a:off x="2611250" y="2385149"/>
            <a:ext cx="7283824" cy="2711589"/>
          </a:xfrm>
        </p:spPr>
      </p:pic>
    </p:spTree>
    <p:extLst>
      <p:ext uri="{BB962C8B-B14F-4D97-AF65-F5344CB8AC3E}">
        <p14:creationId xmlns:p14="http://schemas.microsoft.com/office/powerpoint/2010/main" val="2411979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B28-B279-5B9F-FD5A-F747DB78EB36}"/>
              </a:ext>
            </a:extLst>
          </p:cNvPr>
          <p:cNvSpPr>
            <a:spLocks noGrp="1"/>
          </p:cNvSpPr>
          <p:nvPr>
            <p:ph type="title"/>
          </p:nvPr>
        </p:nvSpPr>
        <p:spPr/>
        <p:txBody>
          <a:bodyPr/>
          <a:lstStyle/>
          <a:p>
            <a:r>
              <a:rPr lang="en-IN" dirty="0" err="1"/>
              <a:t>Yaml</a:t>
            </a:r>
            <a:r>
              <a:rPr lang="en-IN" dirty="0"/>
              <a:t> file</a:t>
            </a:r>
          </a:p>
        </p:txBody>
      </p:sp>
      <p:sp>
        <p:nvSpPr>
          <p:cNvPr id="3" name="Content Placeholder 2">
            <a:extLst>
              <a:ext uri="{FF2B5EF4-FFF2-40B4-BE49-F238E27FC236}">
                <a16:creationId xmlns:a16="http://schemas.microsoft.com/office/drawing/2014/main" id="{17934C87-EE88-C6EB-C54C-3E7B74D18491}"/>
              </a:ext>
            </a:extLst>
          </p:cNvPr>
          <p:cNvSpPr>
            <a:spLocks noGrp="1"/>
          </p:cNvSpPr>
          <p:nvPr>
            <p:ph idx="1"/>
          </p:nvPr>
        </p:nvSpPr>
        <p:spPr/>
        <p:txBody>
          <a:bodyPr>
            <a:normAutofit fontScale="70000" lnSpcReduction="20000"/>
          </a:bodyPr>
          <a:lstStyle/>
          <a:p>
            <a:pPr marL="0" indent="0">
              <a:buNone/>
            </a:pPr>
            <a:r>
              <a:rPr lang="en-IN" dirty="0" err="1"/>
              <a:t>apiVersion</a:t>
            </a:r>
            <a:r>
              <a:rPr lang="en-IN" dirty="0"/>
              <a:t>: </a:t>
            </a:r>
            <a:r>
              <a:rPr lang="en-IN" dirty="0" err="1"/>
              <a:t>sources.knative.dev</a:t>
            </a:r>
            <a:r>
              <a:rPr lang="en-IN" dirty="0"/>
              <a:t>/v1alpha1</a:t>
            </a:r>
          </a:p>
          <a:p>
            <a:pPr marL="0" indent="0">
              <a:buNone/>
            </a:pPr>
            <a:r>
              <a:rPr lang="en-IN" dirty="0"/>
              <a:t>kind: </a:t>
            </a:r>
            <a:r>
              <a:rPr lang="en-IN" dirty="0" err="1"/>
              <a:t>ApiServerSource</a:t>
            </a:r>
            <a:endParaRPr lang="en-IN" dirty="0"/>
          </a:p>
          <a:p>
            <a:pPr marL="0" indent="0">
              <a:buNone/>
            </a:pPr>
            <a:r>
              <a:rPr lang="en-IN" dirty="0"/>
              <a:t>metadata:</a:t>
            </a:r>
          </a:p>
          <a:p>
            <a:pPr marL="0" indent="0">
              <a:buNone/>
            </a:pPr>
            <a:r>
              <a:rPr lang="en-IN" dirty="0"/>
              <a:t>  name: </a:t>
            </a:r>
            <a:r>
              <a:rPr lang="en-IN" dirty="0" err="1"/>
              <a:t>testevents</a:t>
            </a:r>
            <a:endParaRPr lang="en-IN" dirty="0"/>
          </a:p>
          <a:p>
            <a:pPr marL="0" indent="0">
              <a:buNone/>
            </a:pPr>
            <a:r>
              <a:rPr lang="en-IN" dirty="0"/>
              <a:t>spec:</a:t>
            </a:r>
          </a:p>
          <a:p>
            <a:pPr marL="0" indent="0">
              <a:buNone/>
            </a:pPr>
            <a:r>
              <a:rPr lang="en-IN" dirty="0"/>
              <a:t>  </a:t>
            </a:r>
            <a:r>
              <a:rPr lang="en-IN" dirty="0" err="1"/>
              <a:t>serviceAccountName</a:t>
            </a:r>
            <a:r>
              <a:rPr lang="en-IN" dirty="0"/>
              <a:t>: events-</a:t>
            </a:r>
            <a:r>
              <a:rPr lang="en-IN" dirty="0" err="1"/>
              <a:t>sa</a:t>
            </a:r>
            <a:endParaRPr lang="en-IN" dirty="0"/>
          </a:p>
          <a:p>
            <a:pPr marL="0" indent="0">
              <a:buNone/>
            </a:pPr>
            <a:r>
              <a:rPr lang="en-IN" dirty="0"/>
              <a:t>  mode: Resource</a:t>
            </a:r>
          </a:p>
          <a:p>
            <a:pPr marL="0" indent="0">
              <a:buNone/>
            </a:pPr>
            <a:r>
              <a:rPr lang="en-IN" dirty="0"/>
              <a:t>  resources:</a:t>
            </a:r>
          </a:p>
          <a:p>
            <a:pPr marL="0" indent="0">
              <a:buNone/>
            </a:pPr>
            <a:r>
              <a:rPr lang="en-IN" dirty="0"/>
              <a:t>    - </a:t>
            </a:r>
            <a:r>
              <a:rPr lang="en-IN" dirty="0" err="1"/>
              <a:t>apiVersion</a:t>
            </a:r>
            <a:r>
              <a:rPr lang="en-IN" dirty="0"/>
              <a:t>: v1</a:t>
            </a:r>
          </a:p>
          <a:p>
            <a:pPr marL="0" indent="0">
              <a:buNone/>
            </a:pPr>
            <a:r>
              <a:rPr lang="en-IN" dirty="0"/>
              <a:t>      kind: Event</a:t>
            </a:r>
          </a:p>
        </p:txBody>
      </p:sp>
    </p:spTree>
    <p:extLst>
      <p:ext uri="{BB962C8B-B14F-4D97-AF65-F5344CB8AC3E}">
        <p14:creationId xmlns:p14="http://schemas.microsoft.com/office/powerpoint/2010/main" val="1729423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3632-DEE8-D260-3DDD-1456204B9507}"/>
              </a:ext>
            </a:extLst>
          </p:cNvPr>
          <p:cNvSpPr>
            <a:spLocks noGrp="1"/>
          </p:cNvSpPr>
          <p:nvPr>
            <p:ph type="title"/>
          </p:nvPr>
        </p:nvSpPr>
        <p:spPr/>
        <p:txBody>
          <a:bodyPr/>
          <a:lstStyle/>
          <a:p>
            <a:r>
              <a:rPr lang="en-IN" dirty="0"/>
              <a:t>Event sink</a:t>
            </a:r>
          </a:p>
        </p:txBody>
      </p:sp>
      <p:sp>
        <p:nvSpPr>
          <p:cNvPr id="3" name="Content Placeholder 2">
            <a:extLst>
              <a:ext uri="{FF2B5EF4-FFF2-40B4-BE49-F238E27FC236}">
                <a16:creationId xmlns:a16="http://schemas.microsoft.com/office/drawing/2014/main" id="{9735D3E8-188F-E32B-AB28-B2A306B73F72}"/>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When you create an event source, you can specify an event sink where events are sent to from the source. An event sink is an addressable or a callable resource that can receive incoming events from other resources. </a:t>
            </a:r>
          </a:p>
          <a:p>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services, channels, and brokers are all examples of event sinks. There is also a specific Apache Kafka sink type available.</a:t>
            </a:r>
          </a:p>
          <a:p>
            <a:r>
              <a:rPr lang="en-US" dirty="0">
                <a:latin typeface="Calibri Light" panose="020F0302020204030204" pitchFamily="34" charset="0"/>
                <a:ea typeface="Calibri Light" panose="020F0302020204030204" pitchFamily="34" charset="0"/>
                <a:cs typeface="Calibri Light" panose="020F0302020204030204" pitchFamily="34" charset="0"/>
              </a:rPr>
              <a:t>Addressable objects receive and acknowledge an event delivered over HTTP to an address defined in their status.address.url field. As a special case, the core Kubernetes Service object also fulfills the addressable interface.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65699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C9C2-495C-DA8C-F454-2A4DA7C0587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D8133676-A990-C6CB-568C-FB4B6D05D09B}"/>
              </a:ext>
            </a:extLst>
          </p:cNvPr>
          <p:cNvSpPr>
            <a:spLocks noGrp="1"/>
          </p:cNvSpPr>
          <p:nvPr>
            <p:ph idx="1"/>
          </p:nvPr>
        </p:nvSpPr>
        <p:spPr/>
        <p:txBody>
          <a:bodyPr/>
          <a:lstStyle/>
          <a:p>
            <a:pPr marL="0" indent="0">
              <a:buNone/>
            </a:pPr>
            <a:r>
              <a:rPr lang="en-US" dirty="0" err="1">
                <a:latin typeface="Calibri Light" panose="020F0302020204030204" pitchFamily="34" charset="0"/>
                <a:ea typeface="Calibri Light" panose="020F0302020204030204" pitchFamily="34" charset="0"/>
                <a:cs typeface="Calibri Light" panose="020F0302020204030204" pitchFamily="34" charset="0"/>
              </a:rPr>
              <a:t>kn</a:t>
            </a:r>
            <a:r>
              <a:rPr lang="en-US" dirty="0">
                <a:latin typeface="Calibri Light" panose="020F0302020204030204" pitchFamily="34" charset="0"/>
                <a:ea typeface="Calibri Light" panose="020F0302020204030204" pitchFamily="34" charset="0"/>
                <a:cs typeface="Calibri Light" panose="020F0302020204030204" pitchFamily="34" charset="0"/>
              </a:rPr>
              <a:t> source binding create bind-heartbeat --namespace </a:t>
            </a:r>
            <a:r>
              <a:rPr lang="en-US" dirty="0" err="1">
                <a:latin typeface="Calibri Light" panose="020F0302020204030204" pitchFamily="34" charset="0"/>
                <a:ea typeface="Calibri Light" panose="020F0302020204030204" pitchFamily="34" charset="0"/>
                <a:cs typeface="Calibri Light" panose="020F0302020204030204" pitchFamily="34" charset="0"/>
              </a:rPr>
              <a:t>sinkbinding</a:t>
            </a:r>
            <a:r>
              <a:rPr lang="en-US" dirty="0">
                <a:latin typeface="Calibri Light" panose="020F0302020204030204" pitchFamily="34" charset="0"/>
                <a:ea typeface="Calibri Light" panose="020F0302020204030204" pitchFamily="34" charset="0"/>
                <a:cs typeface="Calibri Light" panose="020F0302020204030204" pitchFamily="34" charset="0"/>
              </a:rPr>
              <a:t>-example --subject "</a:t>
            </a:r>
            <a:r>
              <a:rPr lang="en-US" dirty="0" err="1">
                <a:latin typeface="Calibri Light" panose="020F0302020204030204" pitchFamily="34" charset="0"/>
                <a:ea typeface="Calibri Light" panose="020F0302020204030204" pitchFamily="34" charset="0"/>
                <a:cs typeface="Calibri Light" panose="020F0302020204030204" pitchFamily="34" charset="0"/>
              </a:rPr>
              <a:t>Job:batch</a:t>
            </a:r>
            <a:r>
              <a:rPr lang="en-US" dirty="0">
                <a:latin typeface="Calibri Light" panose="020F0302020204030204" pitchFamily="34" charset="0"/>
                <a:ea typeface="Calibri Light" panose="020F0302020204030204" pitchFamily="34" charset="0"/>
                <a:cs typeface="Calibri Light" panose="020F0302020204030204" pitchFamily="34" charset="0"/>
              </a:rPr>
              <a:t>/v1:app=heartbeat-</a:t>
            </a:r>
            <a:r>
              <a:rPr lang="en-US" dirty="0" err="1">
                <a:latin typeface="Calibri Light" panose="020F0302020204030204" pitchFamily="34" charset="0"/>
                <a:ea typeface="Calibri Light" panose="020F0302020204030204" pitchFamily="34" charset="0"/>
                <a:cs typeface="Calibri Light" panose="020F0302020204030204" pitchFamily="34" charset="0"/>
              </a:rPr>
              <a:t>cron</a:t>
            </a:r>
            <a:r>
              <a:rPr lang="en-US" dirty="0">
                <a:latin typeface="Calibri Light" panose="020F0302020204030204" pitchFamily="34" charset="0"/>
                <a:ea typeface="Calibri Light" panose="020F0302020204030204" pitchFamily="34" charset="0"/>
                <a:cs typeface="Calibri Light" panose="020F0302020204030204" pitchFamily="34" charset="0"/>
              </a:rPr>
              <a:t>" --sink http://event-display.svc.cluster.local --</a:t>
            </a:r>
            <a:r>
              <a:rPr lang="en-US" dirty="0" err="1">
                <a:latin typeface="Calibri Light" panose="020F0302020204030204" pitchFamily="34" charset="0"/>
                <a:ea typeface="Calibri Light" panose="020F0302020204030204" pitchFamily="34" charset="0"/>
                <a:cs typeface="Calibri Light" panose="020F0302020204030204" pitchFamily="34" charset="0"/>
              </a:rPr>
              <a:t>ce</a:t>
            </a:r>
            <a:r>
              <a:rPr lang="en-US" dirty="0">
                <a:latin typeface="Calibri Light" panose="020F0302020204030204" pitchFamily="34" charset="0"/>
                <a:ea typeface="Calibri Light" panose="020F0302020204030204" pitchFamily="34" charset="0"/>
                <a:cs typeface="Calibri Light" panose="020F0302020204030204" pitchFamily="34" charset="0"/>
              </a:rPr>
              <a:t>-override "sink=bound"</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8323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4096-303F-CB43-309F-679816AC7071}"/>
              </a:ext>
            </a:extLst>
          </p:cNvPr>
          <p:cNvSpPr>
            <a:spLocks noGrp="1"/>
          </p:cNvSpPr>
          <p:nvPr>
            <p:ph type="title"/>
          </p:nvPr>
        </p:nvSpPr>
        <p:spPr/>
        <p:txBody>
          <a:bodyPr/>
          <a:lstStyle/>
          <a:p>
            <a:r>
              <a:rPr lang="en-IN" dirty="0"/>
              <a:t>Event broker</a:t>
            </a:r>
          </a:p>
        </p:txBody>
      </p:sp>
      <p:sp>
        <p:nvSpPr>
          <p:cNvPr id="3" name="Content Placeholder 2">
            <a:extLst>
              <a:ext uri="{FF2B5EF4-FFF2-40B4-BE49-F238E27FC236}">
                <a16:creationId xmlns:a16="http://schemas.microsoft.com/office/drawing/2014/main" id="{0400250D-E544-9E7C-98DF-F02BD4400F91}"/>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Brokers can be used in combination with triggers to deliver events from an event source to an event sink.</a:t>
            </a:r>
          </a:p>
          <a:p>
            <a:r>
              <a:rPr lang="en-US" dirty="0">
                <a:latin typeface="Calibri Light" panose="020F0302020204030204" pitchFamily="34" charset="0"/>
                <a:ea typeface="Calibri Light" panose="020F0302020204030204" pitchFamily="34" charset="0"/>
                <a:cs typeface="Calibri Light" panose="020F0302020204030204" pitchFamily="34" charset="0"/>
              </a:rPr>
              <a:t> Events are sent from an event source to a broker as an HTTP POST request. After events have entered the broker, they can be filtered by </a:t>
            </a:r>
            <a:r>
              <a:rPr lang="en-US" dirty="0" err="1">
                <a:latin typeface="Calibri Light" panose="020F0302020204030204" pitchFamily="34" charset="0"/>
                <a:ea typeface="Calibri Light" panose="020F0302020204030204" pitchFamily="34" charset="0"/>
                <a:cs typeface="Calibri Light" panose="020F0302020204030204" pitchFamily="34" charset="0"/>
              </a:rPr>
              <a:t>CloudEvent</a:t>
            </a:r>
            <a:r>
              <a:rPr lang="en-US" dirty="0">
                <a:latin typeface="Calibri Light" panose="020F0302020204030204" pitchFamily="34" charset="0"/>
                <a:ea typeface="Calibri Light" panose="020F0302020204030204" pitchFamily="34" charset="0"/>
                <a:cs typeface="Calibri Light" panose="020F0302020204030204" pitchFamily="34" charset="0"/>
              </a:rPr>
              <a:t> attributes using triggers, and sent as an HTTP POST request to an event sink.</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8653692C-0267-FD21-8644-8E3D3194BC24}"/>
              </a:ext>
            </a:extLst>
          </p:cNvPr>
          <p:cNvPicPr>
            <a:picLocks noChangeAspect="1"/>
          </p:cNvPicPr>
          <p:nvPr/>
        </p:nvPicPr>
        <p:blipFill>
          <a:blip r:embed="rId2"/>
          <a:stretch>
            <a:fillRect/>
          </a:stretch>
        </p:blipFill>
        <p:spPr>
          <a:xfrm>
            <a:off x="2062680" y="4084817"/>
            <a:ext cx="6324925" cy="1866996"/>
          </a:xfrm>
          <a:prstGeom prst="rect">
            <a:avLst/>
          </a:prstGeom>
        </p:spPr>
      </p:pic>
    </p:spTree>
    <p:extLst>
      <p:ext uri="{BB962C8B-B14F-4D97-AF65-F5344CB8AC3E}">
        <p14:creationId xmlns:p14="http://schemas.microsoft.com/office/powerpoint/2010/main" val="854375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D560-92CE-E0DC-7866-76085C6C9083}"/>
              </a:ext>
            </a:extLst>
          </p:cNvPr>
          <p:cNvSpPr>
            <a:spLocks noGrp="1"/>
          </p:cNvSpPr>
          <p:nvPr>
            <p:ph type="title"/>
          </p:nvPr>
        </p:nvSpPr>
        <p:spPr/>
        <p:txBody>
          <a:bodyPr/>
          <a:lstStyle/>
          <a:p>
            <a:r>
              <a:rPr lang="en-IN" dirty="0"/>
              <a:t>trigger</a:t>
            </a:r>
          </a:p>
        </p:txBody>
      </p:sp>
      <p:sp>
        <p:nvSpPr>
          <p:cNvPr id="3" name="Content Placeholder 2">
            <a:extLst>
              <a:ext uri="{FF2B5EF4-FFF2-40B4-BE49-F238E27FC236}">
                <a16:creationId xmlns:a16="http://schemas.microsoft.com/office/drawing/2014/main" id="{5FF8463B-C174-7D77-C8B1-AA7EA0074F1A}"/>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Brokers can be used in combination with triggers to deliver events from an event source to an event sink. Events are sent from an event source to a broker as an HTTP POST request. </a:t>
            </a:r>
          </a:p>
          <a:p>
            <a:r>
              <a:rPr lang="en-US" dirty="0">
                <a:latin typeface="Calibri Light" panose="020F0302020204030204" pitchFamily="34" charset="0"/>
                <a:ea typeface="Calibri Light" panose="020F0302020204030204" pitchFamily="34" charset="0"/>
                <a:cs typeface="Calibri Light" panose="020F0302020204030204" pitchFamily="34" charset="0"/>
              </a:rPr>
              <a:t>After events have entered the broker, they can be filtered by </a:t>
            </a:r>
            <a:r>
              <a:rPr lang="en-US" dirty="0" err="1">
                <a:latin typeface="Calibri Light" panose="020F0302020204030204" pitchFamily="34" charset="0"/>
                <a:ea typeface="Calibri Light" panose="020F0302020204030204" pitchFamily="34" charset="0"/>
                <a:cs typeface="Calibri Light" panose="020F0302020204030204" pitchFamily="34" charset="0"/>
              </a:rPr>
              <a:t>CloudEvent</a:t>
            </a:r>
            <a:r>
              <a:rPr lang="en-US" dirty="0">
                <a:latin typeface="Calibri Light" panose="020F0302020204030204" pitchFamily="34" charset="0"/>
                <a:ea typeface="Calibri Light" panose="020F0302020204030204" pitchFamily="34" charset="0"/>
                <a:cs typeface="Calibri Light" panose="020F0302020204030204" pitchFamily="34" charset="0"/>
              </a:rPr>
              <a:t> attributes using triggers, and sent as an HTTP POST request to an event sink.</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8743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31C3-1880-55EE-025E-F557C08170EA}"/>
              </a:ext>
            </a:extLst>
          </p:cNvPr>
          <p:cNvSpPr>
            <a:spLocks noGrp="1"/>
          </p:cNvSpPr>
          <p:nvPr>
            <p:ph type="title"/>
          </p:nvPr>
        </p:nvSpPr>
        <p:spPr/>
        <p:txBody>
          <a:bodyPr/>
          <a:lstStyle/>
          <a:p>
            <a:r>
              <a:rPr lang="en-US" dirty="0"/>
              <a:t>Why use serverless</a:t>
            </a:r>
            <a:endParaRPr lang="en-IN" dirty="0"/>
          </a:p>
        </p:txBody>
      </p:sp>
      <p:sp>
        <p:nvSpPr>
          <p:cNvPr id="3" name="Content Placeholder 2">
            <a:extLst>
              <a:ext uri="{FF2B5EF4-FFF2-40B4-BE49-F238E27FC236}">
                <a16:creationId xmlns:a16="http://schemas.microsoft.com/office/drawing/2014/main" id="{9E32C0C7-B701-41D7-B021-98D09875F9B3}"/>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 With serverless architectures, developers do not need to worry about purchasing, provisioning, and managing backend servers.</a:t>
            </a:r>
          </a:p>
          <a:p>
            <a:r>
              <a:rPr lang="en-US" dirty="0">
                <a:latin typeface="Calibri Light" panose="020F0302020204030204" pitchFamily="34" charset="0"/>
                <a:ea typeface="Calibri Light" panose="020F0302020204030204" pitchFamily="34" charset="0"/>
                <a:cs typeface="Calibri Light" panose="020F0302020204030204" pitchFamily="34" charset="0"/>
              </a:rPr>
              <a:t> The serverless computing service takes your functions as input, performs logic, returns your output, and then shuts down. You are only billed for the resources used during the execution of those functions.</a:t>
            </a:r>
          </a:p>
          <a:p>
            <a:r>
              <a:rPr lang="en-US" dirty="0">
                <a:latin typeface="Calibri Light" panose="020F0302020204030204" pitchFamily="34" charset="0"/>
                <a:ea typeface="Calibri Light" panose="020F0302020204030204" pitchFamily="34" charset="0"/>
                <a:cs typeface="Calibri Light" panose="020F0302020204030204" pitchFamily="34" charset="0"/>
              </a:rPr>
              <a:t> The serverless computing service takes your functions as input, performs logic, returns your output, and then shuts down. You are only billed for the resources used during the execution of those functions.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82699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A34F-C67C-E87D-B907-B9D130971EEC}"/>
              </a:ext>
            </a:extLst>
          </p:cNvPr>
          <p:cNvSpPr>
            <a:spLocks noGrp="1"/>
          </p:cNvSpPr>
          <p:nvPr>
            <p:ph type="title"/>
          </p:nvPr>
        </p:nvSpPr>
        <p:spPr/>
        <p:txBody>
          <a:bodyPr/>
          <a:lstStyle/>
          <a:p>
            <a:r>
              <a:rPr lang="en-IN" dirty="0" err="1"/>
              <a:t>yaml</a:t>
            </a:r>
            <a:endParaRPr lang="en-IN" dirty="0"/>
          </a:p>
        </p:txBody>
      </p:sp>
      <p:sp>
        <p:nvSpPr>
          <p:cNvPr id="3" name="Content Placeholder 2">
            <a:extLst>
              <a:ext uri="{FF2B5EF4-FFF2-40B4-BE49-F238E27FC236}">
                <a16:creationId xmlns:a16="http://schemas.microsoft.com/office/drawing/2014/main" id="{6E080EBC-1BC7-400E-8C83-FFD2DBEDB384}"/>
              </a:ext>
            </a:extLst>
          </p:cNvPr>
          <p:cNvSpPr>
            <a:spLocks noGrp="1"/>
          </p:cNvSpPr>
          <p:nvPr>
            <p:ph idx="1"/>
          </p:nvPr>
        </p:nvSpPr>
        <p:spPr>
          <a:xfrm>
            <a:off x="1451579" y="2015732"/>
            <a:ext cx="9603275" cy="4037749"/>
          </a:xfrm>
        </p:spPr>
        <p:txBody>
          <a:bodyPr>
            <a:noAutofit/>
          </a:bodyPr>
          <a:lstStyle/>
          <a:p>
            <a:pPr marL="0" indent="0">
              <a:buNone/>
            </a:pPr>
            <a:r>
              <a:rPr lang="en-IN" sz="1100" dirty="0" err="1"/>
              <a:t>apiVersion</a:t>
            </a:r>
            <a:r>
              <a:rPr lang="en-IN" sz="1100" dirty="0"/>
              <a:t>: </a:t>
            </a:r>
            <a:r>
              <a:rPr lang="en-IN" sz="1100" dirty="0" err="1"/>
              <a:t>eventing.knative.dev</a:t>
            </a:r>
            <a:r>
              <a:rPr lang="en-IN" sz="1100" dirty="0"/>
              <a:t>/v1</a:t>
            </a:r>
          </a:p>
          <a:p>
            <a:pPr marL="0" indent="0">
              <a:buNone/>
            </a:pPr>
            <a:r>
              <a:rPr lang="en-IN" sz="1100" dirty="0"/>
              <a:t>kind: Trigger</a:t>
            </a:r>
          </a:p>
          <a:p>
            <a:pPr marL="0" indent="0">
              <a:buNone/>
            </a:pPr>
            <a:r>
              <a:rPr lang="en-IN" sz="1100" dirty="0"/>
              <a:t>metadata:</a:t>
            </a:r>
          </a:p>
          <a:p>
            <a:pPr marL="0" indent="0">
              <a:buNone/>
            </a:pPr>
            <a:r>
              <a:rPr lang="en-IN" sz="1100" dirty="0"/>
              <a:t>  annotations:</a:t>
            </a:r>
          </a:p>
          <a:p>
            <a:pPr marL="0" indent="0">
              <a:buNone/>
            </a:pPr>
            <a:r>
              <a:rPr lang="en-IN" sz="1100" dirty="0"/>
              <a:t>    </a:t>
            </a:r>
            <a:r>
              <a:rPr lang="en-IN" sz="1100" dirty="0" err="1"/>
              <a:t>eventing.knative.dev</a:t>
            </a:r>
            <a:r>
              <a:rPr lang="en-IN" sz="1100" dirty="0"/>
              <a:t>/injection: enabled</a:t>
            </a:r>
          </a:p>
          <a:p>
            <a:pPr marL="0" indent="0">
              <a:buNone/>
            </a:pPr>
            <a:r>
              <a:rPr lang="en-IN" sz="1100" dirty="0"/>
              <a:t>  name: &lt;</a:t>
            </a:r>
            <a:r>
              <a:rPr lang="en-IN" sz="1100" dirty="0" err="1"/>
              <a:t>trigger_name</a:t>
            </a:r>
            <a:r>
              <a:rPr lang="en-IN" sz="1100" dirty="0"/>
              <a:t>&gt;</a:t>
            </a:r>
          </a:p>
          <a:p>
            <a:pPr marL="0" indent="0">
              <a:buNone/>
            </a:pPr>
            <a:r>
              <a:rPr lang="en-IN" sz="1100" dirty="0"/>
              <a:t>spec:</a:t>
            </a:r>
          </a:p>
          <a:p>
            <a:pPr marL="0" indent="0">
              <a:buNone/>
            </a:pPr>
            <a:r>
              <a:rPr lang="en-IN" sz="1100" dirty="0"/>
              <a:t>  broker: default</a:t>
            </a:r>
          </a:p>
          <a:p>
            <a:pPr marL="0" indent="0">
              <a:buNone/>
            </a:pPr>
            <a:r>
              <a:rPr lang="en-IN" sz="1100" dirty="0"/>
              <a:t>  subscriber: </a:t>
            </a:r>
          </a:p>
          <a:p>
            <a:pPr marL="0" indent="0">
              <a:buNone/>
            </a:pPr>
            <a:r>
              <a:rPr lang="en-IN" sz="1100" dirty="0"/>
              <a:t>    ref:</a:t>
            </a:r>
          </a:p>
          <a:p>
            <a:pPr marL="0" indent="0">
              <a:buNone/>
            </a:pPr>
            <a:r>
              <a:rPr lang="en-IN" sz="1100" dirty="0"/>
              <a:t>      </a:t>
            </a:r>
            <a:r>
              <a:rPr lang="en-IN" sz="1100" dirty="0" err="1"/>
              <a:t>apiVersion</a:t>
            </a:r>
            <a:r>
              <a:rPr lang="en-IN" sz="1100" dirty="0"/>
              <a:t>: </a:t>
            </a:r>
            <a:r>
              <a:rPr lang="en-IN" sz="1100" dirty="0" err="1"/>
              <a:t>serving.knative.dev</a:t>
            </a:r>
            <a:r>
              <a:rPr lang="en-IN" sz="1100" dirty="0"/>
              <a:t>/v1</a:t>
            </a:r>
          </a:p>
          <a:p>
            <a:pPr marL="0" indent="0">
              <a:buNone/>
            </a:pPr>
            <a:r>
              <a:rPr lang="en-IN" sz="1100" dirty="0"/>
              <a:t>      kind: Service</a:t>
            </a:r>
          </a:p>
          <a:p>
            <a:pPr marL="0" indent="0">
              <a:buNone/>
            </a:pPr>
            <a:r>
              <a:rPr lang="en-IN" sz="1100" dirty="0"/>
              <a:t>      name: &lt;</a:t>
            </a:r>
            <a:r>
              <a:rPr lang="en-IN" sz="1100" dirty="0" err="1"/>
              <a:t>service_name</a:t>
            </a:r>
            <a:r>
              <a:rPr lang="en-IN" sz="1100" dirty="0"/>
              <a:t>&gt;</a:t>
            </a:r>
          </a:p>
        </p:txBody>
      </p:sp>
    </p:spTree>
    <p:extLst>
      <p:ext uri="{BB962C8B-B14F-4D97-AF65-F5344CB8AC3E}">
        <p14:creationId xmlns:p14="http://schemas.microsoft.com/office/powerpoint/2010/main" val="3858401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2B2B-35B9-AF1D-D617-218CF3951B6C}"/>
              </a:ext>
            </a:extLst>
          </p:cNvPr>
          <p:cNvSpPr>
            <a:spLocks noGrp="1"/>
          </p:cNvSpPr>
          <p:nvPr>
            <p:ph type="title"/>
          </p:nvPr>
        </p:nvSpPr>
        <p:spPr/>
        <p:txBody>
          <a:bodyPr/>
          <a:lstStyle/>
          <a:p>
            <a:r>
              <a:rPr lang="en-IN" dirty="0"/>
              <a:t>Channels and subscriptions</a:t>
            </a:r>
          </a:p>
        </p:txBody>
      </p:sp>
      <p:sp>
        <p:nvSpPr>
          <p:cNvPr id="3" name="Content Placeholder 2">
            <a:extLst>
              <a:ext uri="{FF2B5EF4-FFF2-40B4-BE49-F238E27FC236}">
                <a16:creationId xmlns:a16="http://schemas.microsoft.com/office/drawing/2014/main" id="{2B730E2D-7FB7-1A9D-9E88-FD25CE2C4DC4}"/>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Channels are custom resources that define a single event-forwarding and persistence layer. After events have been sent to a channel from an event source or producer, these events can be sent to multiple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services or other sinks by using a subscription</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02A8A9E0-AE24-691D-B446-A742A6468F5F}"/>
              </a:ext>
            </a:extLst>
          </p:cNvPr>
          <p:cNvPicPr>
            <a:picLocks noChangeAspect="1"/>
          </p:cNvPicPr>
          <p:nvPr/>
        </p:nvPicPr>
        <p:blipFill>
          <a:blip r:embed="rId2"/>
          <a:stretch>
            <a:fillRect/>
          </a:stretch>
        </p:blipFill>
        <p:spPr>
          <a:xfrm>
            <a:off x="1645844" y="3465992"/>
            <a:ext cx="6483683" cy="2000353"/>
          </a:xfrm>
          <a:prstGeom prst="rect">
            <a:avLst/>
          </a:prstGeom>
        </p:spPr>
      </p:pic>
    </p:spTree>
    <p:extLst>
      <p:ext uri="{BB962C8B-B14F-4D97-AF65-F5344CB8AC3E}">
        <p14:creationId xmlns:p14="http://schemas.microsoft.com/office/powerpoint/2010/main" val="1093590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EC45-1677-D2D1-BC2F-73D8ED0DB9EC}"/>
              </a:ext>
            </a:extLst>
          </p:cNvPr>
          <p:cNvSpPr>
            <a:spLocks noGrp="1"/>
          </p:cNvSpPr>
          <p:nvPr>
            <p:ph type="title"/>
          </p:nvPr>
        </p:nvSpPr>
        <p:spPr/>
        <p:txBody>
          <a:bodyPr/>
          <a:lstStyle/>
          <a:p>
            <a:r>
              <a:rPr lang="en-IN" dirty="0"/>
              <a:t>LABS</a:t>
            </a:r>
          </a:p>
        </p:txBody>
      </p:sp>
      <p:sp>
        <p:nvSpPr>
          <p:cNvPr id="3" name="Content Placeholder 2">
            <a:extLst>
              <a:ext uri="{FF2B5EF4-FFF2-40B4-BE49-F238E27FC236}">
                <a16:creationId xmlns:a16="http://schemas.microsoft.com/office/drawing/2014/main" id="{737FFBCA-815E-C6B3-868A-79E8862594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46963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3C9E-2D73-0915-A07A-2C1FE89EEDE4}"/>
              </a:ext>
            </a:extLst>
          </p:cNvPr>
          <p:cNvSpPr>
            <a:spLocks noGrp="1"/>
          </p:cNvSpPr>
          <p:nvPr>
            <p:ph type="title"/>
          </p:nvPr>
        </p:nvSpPr>
        <p:spPr/>
        <p:txBody>
          <a:bodyPr/>
          <a:lstStyle/>
          <a:p>
            <a:r>
              <a:rPr lang="en-IN" dirty="0" err="1"/>
              <a:t>Knative</a:t>
            </a:r>
            <a:r>
              <a:rPr lang="en-IN" dirty="0"/>
              <a:t> serving</a:t>
            </a:r>
          </a:p>
        </p:txBody>
      </p:sp>
      <p:sp>
        <p:nvSpPr>
          <p:cNvPr id="3" name="Content Placeholder 2">
            <a:extLst>
              <a:ext uri="{FF2B5EF4-FFF2-40B4-BE49-F238E27FC236}">
                <a16:creationId xmlns:a16="http://schemas.microsoft.com/office/drawing/2014/main" id="{46DC04CE-3074-DB3F-E3CA-A64B68388FBF}"/>
              </a:ext>
            </a:extLst>
          </p:cNvPr>
          <p:cNvSpPr>
            <a:spLocks noGrp="1"/>
          </p:cNvSpPr>
          <p:nvPr>
            <p:ph idx="1"/>
          </p:nvPr>
        </p:nvSpPr>
        <p:spPr/>
        <p:txBody>
          <a:bodyPr/>
          <a:lstStyle/>
          <a:p>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Serving is a component of the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project, designed to manage and deploy serverless workloads on Kubernetes. </a:t>
            </a:r>
          </a:p>
          <a:p>
            <a:r>
              <a:rPr lang="en-US" dirty="0">
                <a:latin typeface="Calibri Light" panose="020F0302020204030204" pitchFamily="34" charset="0"/>
                <a:ea typeface="Calibri Light" panose="020F0302020204030204" pitchFamily="34" charset="0"/>
                <a:cs typeface="Calibri Light" panose="020F0302020204030204" pitchFamily="34" charset="0"/>
              </a:rPr>
              <a:t>It provides a framework for building, deploying, and managing stateless services in a serverless fashion, meaning you don't need to worry about the underlying infrastructure management.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86589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19EC-E761-F990-1BE3-B9482EE5BD6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9DF055A-2F7D-628D-10F7-D04A61662560}"/>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Automatic Scaling: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Serving can automatically scale applications up and down, including scaling down to zero when there is no traffic. This helps optimize resource usage and reduce costs.</a:t>
            </a:r>
          </a:p>
          <a:p>
            <a:r>
              <a:rPr lang="en-US" dirty="0">
                <a:latin typeface="Calibri Light" panose="020F0302020204030204" pitchFamily="34" charset="0"/>
                <a:ea typeface="Calibri Light" panose="020F0302020204030204" pitchFamily="34" charset="0"/>
                <a:cs typeface="Calibri Light" panose="020F0302020204030204" pitchFamily="34" charset="0"/>
              </a:rPr>
              <a:t>Traffic Management: It allows you to manage traffic routing, enabling canary deployments, blue-green deployments, and gradual rollouts. You can split traffic between different revisions of your application.</a:t>
            </a:r>
          </a:p>
          <a:p>
            <a:r>
              <a:rPr lang="en-US" dirty="0">
                <a:latin typeface="Calibri Light" panose="020F0302020204030204" pitchFamily="34" charset="0"/>
                <a:ea typeface="Calibri Light" panose="020F0302020204030204" pitchFamily="34" charset="0"/>
                <a:cs typeface="Calibri Light" panose="020F0302020204030204" pitchFamily="34" charset="0"/>
              </a:rPr>
              <a:t>Revisions: Each time you deploy a new version of your application,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creates a new revision. This makes it easy to roll back to a previous version if something goes wrong.</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3307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4C95-4603-2187-178E-1369EDBBDA34}"/>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E8E2C88-2C81-E4D7-A3C2-637750CEA000}"/>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Creating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resources by using YAML files uses a declarative API, which enables you to describe applications declaratively and in a reproducible manner. </a:t>
            </a:r>
          </a:p>
          <a:p>
            <a:r>
              <a:rPr lang="en-US" dirty="0">
                <a:latin typeface="Calibri Light" panose="020F0302020204030204" pitchFamily="34" charset="0"/>
                <a:ea typeface="Calibri Light" panose="020F0302020204030204" pitchFamily="34" charset="0"/>
                <a:cs typeface="Calibri Light" panose="020F0302020204030204" pitchFamily="34" charset="0"/>
              </a:rPr>
              <a:t>To create a serverless application by using YAML, you must create a YAML file that defines a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Service object, then apply it by using </a:t>
            </a:r>
            <a:r>
              <a:rPr lang="en-US" dirty="0" err="1">
                <a:latin typeface="Calibri Light" panose="020F0302020204030204" pitchFamily="34" charset="0"/>
                <a:ea typeface="Calibri Light" panose="020F0302020204030204" pitchFamily="34" charset="0"/>
                <a:cs typeface="Calibri Light" panose="020F0302020204030204" pitchFamily="34" charset="0"/>
              </a:rPr>
              <a:t>oc</a:t>
            </a:r>
            <a:r>
              <a:rPr lang="en-US" dirty="0">
                <a:latin typeface="Calibri Light" panose="020F0302020204030204" pitchFamily="34" charset="0"/>
                <a:ea typeface="Calibri Light" panose="020F0302020204030204" pitchFamily="34" charset="0"/>
                <a:cs typeface="Calibri Light" panose="020F0302020204030204" pitchFamily="34" charset="0"/>
              </a:rPr>
              <a:t> apply.</a:t>
            </a:r>
          </a:p>
          <a:p>
            <a:r>
              <a:rPr lang="en-US" dirty="0">
                <a:latin typeface="Calibri Light" panose="020F0302020204030204" pitchFamily="34" charset="0"/>
                <a:ea typeface="Calibri Light" panose="020F0302020204030204" pitchFamily="34" charset="0"/>
                <a:cs typeface="Calibri Light" panose="020F0302020204030204" pitchFamily="34" charset="0"/>
              </a:rPr>
              <a:t>After the service is created and the application is deployed,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creates an immutable revision for this version of the application.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also performs network programming to create a route, ingress, service, and load balancer for your application and automatically scales your pods up and down based on traffic.</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67259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6CAC-4582-95DC-E709-5EAAD349161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C8B1EFC-E050-AF76-2124-B075D2A5AE5C}"/>
              </a:ext>
            </a:extLst>
          </p:cNvPr>
          <p:cNvSpPr>
            <a:spLocks noGrp="1"/>
          </p:cNvSpPr>
          <p:nvPr>
            <p:ph idx="1"/>
          </p:nvPr>
        </p:nvSpPr>
        <p:spPr>
          <a:xfrm>
            <a:off x="1451579" y="2133600"/>
            <a:ext cx="9603275" cy="3919881"/>
          </a:xfrm>
        </p:spPr>
        <p:txBody>
          <a:bodyPr>
            <a:normAutofit fontScale="55000" lnSpcReduction="20000"/>
          </a:bodyPr>
          <a:lstStyle/>
          <a:p>
            <a:pPr marL="0" indent="0">
              <a:buNone/>
            </a:pPr>
            <a:r>
              <a:rPr lang="en-IN" dirty="0" err="1"/>
              <a:t>apiVersion</a:t>
            </a:r>
            <a:r>
              <a:rPr lang="en-IN" dirty="0"/>
              <a:t>: </a:t>
            </a:r>
            <a:r>
              <a:rPr lang="en-IN" dirty="0" err="1"/>
              <a:t>serving.knative.dev</a:t>
            </a:r>
            <a:r>
              <a:rPr lang="en-IN" dirty="0"/>
              <a:t>/v1</a:t>
            </a:r>
          </a:p>
          <a:p>
            <a:pPr marL="0" indent="0">
              <a:buNone/>
            </a:pPr>
            <a:r>
              <a:rPr lang="en-IN" dirty="0"/>
              <a:t>kind: Service</a:t>
            </a:r>
          </a:p>
          <a:p>
            <a:pPr marL="0" indent="0">
              <a:buNone/>
            </a:pPr>
            <a:r>
              <a:rPr lang="en-IN" dirty="0"/>
              <a:t>metadata:</a:t>
            </a:r>
          </a:p>
          <a:p>
            <a:pPr marL="0" indent="0">
              <a:buNone/>
            </a:pPr>
            <a:r>
              <a:rPr lang="en-IN" dirty="0"/>
              <a:t>  name: showcase</a:t>
            </a:r>
          </a:p>
          <a:p>
            <a:pPr marL="0" indent="0">
              <a:buNone/>
            </a:pPr>
            <a:r>
              <a:rPr lang="en-IN" dirty="0"/>
              <a:t>  namespace: default</a:t>
            </a:r>
          </a:p>
          <a:p>
            <a:pPr marL="0" indent="0">
              <a:buNone/>
            </a:pPr>
            <a:r>
              <a:rPr lang="en-IN" dirty="0"/>
              <a:t>spec:</a:t>
            </a:r>
          </a:p>
          <a:p>
            <a:pPr marL="0" indent="0">
              <a:buNone/>
            </a:pPr>
            <a:r>
              <a:rPr lang="en-IN" dirty="0"/>
              <a:t>  template:</a:t>
            </a:r>
          </a:p>
          <a:p>
            <a:pPr marL="0" indent="0">
              <a:buNone/>
            </a:pPr>
            <a:r>
              <a:rPr lang="en-IN" dirty="0"/>
              <a:t>    spec:</a:t>
            </a:r>
          </a:p>
          <a:p>
            <a:pPr marL="0" indent="0">
              <a:buNone/>
            </a:pPr>
            <a:r>
              <a:rPr lang="en-IN" dirty="0"/>
              <a:t>      containers:</a:t>
            </a:r>
          </a:p>
          <a:p>
            <a:pPr marL="0" indent="0">
              <a:buNone/>
            </a:pPr>
            <a:r>
              <a:rPr lang="en-IN" dirty="0"/>
              <a:t>        - image: quay.io/</a:t>
            </a:r>
            <a:r>
              <a:rPr lang="en-IN" dirty="0" err="1"/>
              <a:t>openshift-knative</a:t>
            </a:r>
            <a:r>
              <a:rPr lang="en-IN" dirty="0"/>
              <a:t>/showcase</a:t>
            </a:r>
          </a:p>
          <a:p>
            <a:pPr marL="0" indent="0">
              <a:buNone/>
            </a:pPr>
            <a:r>
              <a:rPr lang="en-IN" dirty="0"/>
              <a:t>          env:</a:t>
            </a:r>
          </a:p>
          <a:p>
            <a:pPr marL="0" indent="0">
              <a:buNone/>
            </a:pPr>
            <a:r>
              <a:rPr lang="en-IN" dirty="0"/>
              <a:t>            - name: GREET</a:t>
            </a:r>
          </a:p>
          <a:p>
            <a:pPr marL="0" indent="0">
              <a:buNone/>
            </a:pPr>
            <a:r>
              <a:rPr lang="en-IN" dirty="0"/>
              <a:t>              value: Bonjour</a:t>
            </a:r>
          </a:p>
        </p:txBody>
      </p:sp>
    </p:spTree>
    <p:extLst>
      <p:ext uri="{BB962C8B-B14F-4D97-AF65-F5344CB8AC3E}">
        <p14:creationId xmlns:p14="http://schemas.microsoft.com/office/powerpoint/2010/main" val="511576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DD93-B43D-057E-5147-EB9673D4137A}"/>
              </a:ext>
            </a:extLst>
          </p:cNvPr>
          <p:cNvSpPr>
            <a:spLocks noGrp="1"/>
          </p:cNvSpPr>
          <p:nvPr>
            <p:ph type="title"/>
          </p:nvPr>
        </p:nvSpPr>
        <p:spPr/>
        <p:txBody>
          <a:bodyPr/>
          <a:lstStyle/>
          <a:p>
            <a:r>
              <a:rPr lang="en-IN" dirty="0"/>
              <a:t>setup</a:t>
            </a:r>
          </a:p>
        </p:txBody>
      </p:sp>
      <p:sp>
        <p:nvSpPr>
          <p:cNvPr id="3" name="Content Placeholder 2">
            <a:extLst>
              <a:ext uri="{FF2B5EF4-FFF2-40B4-BE49-F238E27FC236}">
                <a16:creationId xmlns:a16="http://schemas.microsoft.com/office/drawing/2014/main" id="{61D3047A-3D80-2ED9-CD06-DFB5C91ACB5E}"/>
              </a:ext>
            </a:extLst>
          </p:cNvPr>
          <p:cNvSpPr>
            <a:spLocks noGrp="1"/>
          </p:cNvSpPr>
          <p:nvPr>
            <p:ph idx="1"/>
          </p:nvPr>
        </p:nvSpPr>
        <p:spPr/>
        <p:txBody>
          <a:bodyPr>
            <a:normAutofit fontScale="85000" lnSpcReduction="2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To create serverless applications using the Administrator perspective, ensure that you have completed the following steps.</a:t>
            </a:r>
          </a:p>
          <a:p>
            <a:r>
              <a:rPr lang="en-US" dirty="0">
                <a:latin typeface="Calibri Light" panose="020F0302020204030204" pitchFamily="34" charset="0"/>
                <a:ea typeface="Calibri Light" panose="020F0302020204030204" pitchFamily="34" charset="0"/>
                <a:cs typeface="Calibri Light" panose="020F0302020204030204" pitchFamily="34" charset="0"/>
              </a:rPr>
              <a:t>The OpenShift Serverless Operator and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Serving are installed.</a:t>
            </a:r>
          </a:p>
          <a:p>
            <a:r>
              <a:rPr lang="en-US" dirty="0">
                <a:latin typeface="Calibri Light" panose="020F0302020204030204" pitchFamily="34" charset="0"/>
                <a:ea typeface="Calibri Light" panose="020F0302020204030204" pitchFamily="34" charset="0"/>
                <a:cs typeface="Calibri Light" panose="020F0302020204030204" pitchFamily="34" charset="0"/>
              </a:rPr>
              <a:t>You have logged in to the web console and are in the Administrator perspective.</a:t>
            </a:r>
          </a:p>
          <a:p>
            <a:r>
              <a:rPr lang="en-US" dirty="0">
                <a:latin typeface="Calibri Light" panose="020F0302020204030204" pitchFamily="34" charset="0"/>
                <a:ea typeface="Calibri Light" panose="020F0302020204030204" pitchFamily="34" charset="0"/>
                <a:cs typeface="Calibri Light" panose="020F0302020204030204" pitchFamily="34" charset="0"/>
              </a:rPr>
              <a:t>Procedure</a:t>
            </a:r>
          </a:p>
          <a:p>
            <a:r>
              <a:rPr lang="en-US" dirty="0">
                <a:latin typeface="Calibri Light" panose="020F0302020204030204" pitchFamily="34" charset="0"/>
                <a:ea typeface="Calibri Light" panose="020F0302020204030204" pitchFamily="34" charset="0"/>
                <a:cs typeface="Calibri Light" panose="020F0302020204030204" pitchFamily="34" charset="0"/>
              </a:rPr>
              <a:t>Navigate to the Serverless → Serving page.</a:t>
            </a:r>
          </a:p>
          <a:p>
            <a:r>
              <a:rPr lang="en-US" dirty="0">
                <a:latin typeface="Calibri Light" panose="020F0302020204030204" pitchFamily="34" charset="0"/>
                <a:ea typeface="Calibri Light" panose="020F0302020204030204" pitchFamily="34" charset="0"/>
                <a:cs typeface="Calibri Light" panose="020F0302020204030204" pitchFamily="34" charset="0"/>
              </a:rPr>
              <a:t>In the Create list, select Service.</a:t>
            </a:r>
          </a:p>
          <a:p>
            <a:r>
              <a:rPr lang="en-US" dirty="0">
                <a:latin typeface="Calibri Light" panose="020F0302020204030204" pitchFamily="34" charset="0"/>
                <a:ea typeface="Calibri Light" panose="020F0302020204030204" pitchFamily="34" charset="0"/>
                <a:cs typeface="Calibri Light" panose="020F0302020204030204" pitchFamily="34" charset="0"/>
              </a:rPr>
              <a:t>Manually enter YAML or JSON definitions, or by dragging and dropping a file into the editor.</a:t>
            </a:r>
          </a:p>
          <a:p>
            <a:r>
              <a:rPr lang="en-US" dirty="0">
                <a:latin typeface="Calibri Light" panose="020F0302020204030204" pitchFamily="34" charset="0"/>
                <a:ea typeface="Calibri Light" panose="020F0302020204030204" pitchFamily="34" charset="0"/>
                <a:cs typeface="Calibri Light" panose="020F0302020204030204" pitchFamily="34" charset="0"/>
              </a:rPr>
              <a:t>Click Create.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2547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EA49-17D7-18B8-B2ED-31CB63CF3F83}"/>
              </a:ext>
            </a:extLst>
          </p:cNvPr>
          <p:cNvSpPr>
            <a:spLocks noGrp="1"/>
          </p:cNvSpPr>
          <p:nvPr>
            <p:ph type="title"/>
          </p:nvPr>
        </p:nvSpPr>
        <p:spPr/>
        <p:txBody>
          <a:bodyPr/>
          <a:lstStyle/>
          <a:p>
            <a:r>
              <a:rPr lang="en-IN" dirty="0"/>
              <a:t>autoscaling</a:t>
            </a:r>
          </a:p>
        </p:txBody>
      </p:sp>
      <p:sp>
        <p:nvSpPr>
          <p:cNvPr id="3" name="Content Placeholder 2">
            <a:extLst>
              <a:ext uri="{FF2B5EF4-FFF2-40B4-BE49-F238E27FC236}">
                <a16:creationId xmlns:a16="http://schemas.microsoft.com/office/drawing/2014/main" id="{DC89067C-6226-017C-B7E7-411EDC6160A4}"/>
              </a:ext>
            </a:extLst>
          </p:cNvPr>
          <p:cNvSpPr>
            <a:spLocks noGrp="1"/>
          </p:cNvSpPr>
          <p:nvPr>
            <p:ph idx="1"/>
          </p:nvPr>
        </p:nvSpPr>
        <p:spPr/>
        <p:txBody>
          <a:bodyPr/>
          <a:lstStyle/>
          <a:p>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Serving provides automatic scaling, or autoscaling, for applications to match incoming demand. </a:t>
            </a:r>
          </a:p>
          <a:p>
            <a:r>
              <a:rPr lang="en-US" dirty="0">
                <a:latin typeface="Calibri Light" panose="020F0302020204030204" pitchFamily="34" charset="0"/>
                <a:ea typeface="Calibri Light" panose="020F0302020204030204" pitchFamily="34" charset="0"/>
                <a:cs typeface="Calibri Light" panose="020F0302020204030204" pitchFamily="34" charset="0"/>
              </a:rPr>
              <a:t>For example, if an application is receiving no traffic, and scale-to-zero is enabled, </a:t>
            </a:r>
            <a:r>
              <a:rPr lang="en-US" dirty="0" err="1">
                <a:latin typeface="Calibri Light" panose="020F0302020204030204" pitchFamily="34" charset="0"/>
                <a:ea typeface="Calibri Light" panose="020F0302020204030204" pitchFamily="34" charset="0"/>
                <a:cs typeface="Calibri Light" panose="020F0302020204030204" pitchFamily="34" charset="0"/>
              </a:rPr>
              <a:t>Knative</a:t>
            </a:r>
            <a:r>
              <a:rPr lang="en-US" dirty="0">
                <a:latin typeface="Calibri Light" panose="020F0302020204030204" pitchFamily="34" charset="0"/>
                <a:ea typeface="Calibri Light" panose="020F0302020204030204" pitchFamily="34" charset="0"/>
                <a:cs typeface="Calibri Light" panose="020F0302020204030204" pitchFamily="34" charset="0"/>
              </a:rPr>
              <a:t> Serving scales the application down to zero replicas. If scale-to-zero is disabled, the application is scaled down to the minimum number of replicas configured for applications on the cluster.</a:t>
            </a:r>
          </a:p>
          <a:p>
            <a:r>
              <a:rPr lang="en-US" dirty="0">
                <a:latin typeface="Calibri Light" panose="020F0302020204030204" pitchFamily="34" charset="0"/>
                <a:ea typeface="Calibri Light" panose="020F0302020204030204" pitchFamily="34" charset="0"/>
                <a:cs typeface="Calibri Light" panose="020F0302020204030204" pitchFamily="34" charset="0"/>
              </a:rPr>
              <a:t> Replicas can also be scaled up to meet demand if traffic to the application increases.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92640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0027-F759-4621-E818-AD3257A35BA5}"/>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6F4BA17-1BB0-1D91-F57A-9C4152E52481}"/>
              </a:ext>
            </a:extLst>
          </p:cNvPr>
          <p:cNvSpPr>
            <a:spLocks noGrp="1"/>
          </p:cNvSpPr>
          <p:nvPr>
            <p:ph idx="1"/>
          </p:nvPr>
        </p:nvSpPr>
        <p:spPr/>
        <p:txBody>
          <a:bodyPr>
            <a:normAutofit fontScale="70000" lnSpcReduction="20000"/>
          </a:bodyPr>
          <a:lstStyle/>
          <a:p>
            <a:pPr marL="0" indent="0">
              <a:buNone/>
            </a:pPr>
            <a:r>
              <a:rPr lang="en-IN" dirty="0" err="1"/>
              <a:t>apiVersion</a:t>
            </a:r>
            <a:r>
              <a:rPr lang="en-IN" dirty="0"/>
              <a:t>: </a:t>
            </a:r>
            <a:r>
              <a:rPr lang="en-IN" dirty="0" err="1"/>
              <a:t>serving.knative.dev</a:t>
            </a:r>
            <a:r>
              <a:rPr lang="en-IN" dirty="0"/>
              <a:t>/v1</a:t>
            </a:r>
          </a:p>
          <a:p>
            <a:pPr marL="0" indent="0">
              <a:buNone/>
            </a:pPr>
            <a:r>
              <a:rPr lang="en-IN" dirty="0"/>
              <a:t>kind: Service</a:t>
            </a:r>
          </a:p>
          <a:p>
            <a:pPr marL="0" indent="0">
              <a:buNone/>
            </a:pPr>
            <a:r>
              <a:rPr lang="en-IN" dirty="0"/>
              <a:t>metadata:</a:t>
            </a:r>
          </a:p>
          <a:p>
            <a:pPr marL="0" indent="0">
              <a:buNone/>
            </a:pPr>
            <a:r>
              <a:rPr lang="en-IN" dirty="0"/>
              <a:t>  name: showcase</a:t>
            </a:r>
          </a:p>
          <a:p>
            <a:pPr marL="0" indent="0">
              <a:buNone/>
            </a:pPr>
            <a:r>
              <a:rPr lang="en-IN" dirty="0"/>
              <a:t>  namespace: default</a:t>
            </a:r>
          </a:p>
          <a:p>
            <a:pPr marL="0" indent="0">
              <a:buNone/>
            </a:pPr>
            <a:r>
              <a:rPr lang="en-IN" dirty="0"/>
              <a:t>spec:</a:t>
            </a:r>
          </a:p>
          <a:p>
            <a:pPr marL="0" indent="0">
              <a:buNone/>
            </a:pPr>
            <a:r>
              <a:rPr lang="en-IN" dirty="0"/>
              <a:t>  template:</a:t>
            </a:r>
          </a:p>
          <a:p>
            <a:pPr marL="0" indent="0">
              <a:buNone/>
            </a:pPr>
            <a:r>
              <a:rPr lang="en-IN" dirty="0"/>
              <a:t>    metadata:</a:t>
            </a:r>
          </a:p>
          <a:p>
            <a:pPr marL="0" indent="0">
              <a:buNone/>
            </a:pPr>
            <a:r>
              <a:rPr lang="en-IN" dirty="0"/>
              <a:t>      annotations:</a:t>
            </a:r>
          </a:p>
          <a:p>
            <a:pPr marL="0" indent="0">
              <a:buNone/>
            </a:pPr>
            <a:r>
              <a:rPr lang="en-IN" dirty="0"/>
              <a:t>        </a:t>
            </a:r>
            <a:r>
              <a:rPr lang="en-IN" dirty="0" err="1"/>
              <a:t>autoscaling.knative.dev</a:t>
            </a:r>
            <a:r>
              <a:rPr lang="en-IN" dirty="0"/>
              <a:t>/min-scale: "0"</a:t>
            </a:r>
          </a:p>
        </p:txBody>
      </p:sp>
    </p:spTree>
    <p:extLst>
      <p:ext uri="{BB962C8B-B14F-4D97-AF65-F5344CB8AC3E}">
        <p14:creationId xmlns:p14="http://schemas.microsoft.com/office/powerpoint/2010/main" val="329253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57B3-C3A3-62F5-0DB0-D3B07D8B911A}"/>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2058DF3A-68CB-B004-5170-EE691987C41D}"/>
              </a:ext>
            </a:extLst>
          </p:cNvPr>
          <p:cNvSpPr>
            <a:spLocks noGrp="1"/>
          </p:cNvSpPr>
          <p:nvPr>
            <p:ph idx="1"/>
          </p:nvPr>
        </p:nvSpPr>
        <p:spPr/>
        <p:txBody>
          <a:bodyPr>
            <a:normAutofit fontScale="925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No Server Management</a:t>
            </a:r>
          </a:p>
          <a:p>
            <a:r>
              <a:rPr lang="en-US" dirty="0">
                <a:latin typeface="Calibri Light" panose="020F0302020204030204" pitchFamily="34" charset="0"/>
                <a:ea typeface="Calibri Light" panose="020F0302020204030204" pitchFamily="34" charset="0"/>
                <a:cs typeface="Calibri Light" panose="020F0302020204030204" pitchFamily="34" charset="0"/>
              </a:rPr>
              <a:t>Serverless computing makes it easy for you to focus on the core of development – coding – rather than on operations. You also need not worry about scalability as the serverless model scales on demand and based on usage.</a:t>
            </a:r>
          </a:p>
          <a:p>
            <a:r>
              <a:rPr lang="en-US" dirty="0">
                <a:latin typeface="Calibri Light" panose="020F0302020204030204" pitchFamily="34" charset="0"/>
                <a:ea typeface="Calibri Light" panose="020F0302020204030204" pitchFamily="34" charset="0"/>
                <a:cs typeface="Calibri Light" panose="020F0302020204030204" pitchFamily="34" charset="0"/>
              </a:rPr>
              <a:t>Cost Efficiency</a:t>
            </a:r>
          </a:p>
          <a:p>
            <a:r>
              <a:rPr lang="en-US" dirty="0">
                <a:latin typeface="Calibri Light" panose="020F0302020204030204" pitchFamily="34" charset="0"/>
                <a:ea typeface="Calibri Light" panose="020F0302020204030204" pitchFamily="34" charset="0"/>
                <a:cs typeface="Calibri Light" panose="020F0302020204030204" pitchFamily="34" charset="0"/>
              </a:rPr>
              <a:t>Pay-per-use or pay-as-you-go is one of the other benefits of serverless computing. You will only be charged based on how many times a code runs, how much memory is utilized, what the duration of the execution was, and so on. So there is no need to pay for </a:t>
            </a:r>
            <a:r>
              <a:rPr lang="en-US" dirty="0"/>
              <a:t>idle time.</a:t>
            </a:r>
            <a:endParaRPr lang="en-IN" dirty="0"/>
          </a:p>
        </p:txBody>
      </p:sp>
    </p:spTree>
    <p:extLst>
      <p:ext uri="{BB962C8B-B14F-4D97-AF65-F5344CB8AC3E}">
        <p14:creationId xmlns:p14="http://schemas.microsoft.com/office/powerpoint/2010/main" val="1057981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428E-7FE6-3A39-A45A-189E3841FB79}"/>
              </a:ext>
            </a:extLst>
          </p:cNvPr>
          <p:cNvSpPr>
            <a:spLocks noGrp="1"/>
          </p:cNvSpPr>
          <p:nvPr>
            <p:ph type="title"/>
          </p:nvPr>
        </p:nvSpPr>
        <p:spPr/>
        <p:txBody>
          <a:bodyPr/>
          <a:lstStyle/>
          <a:p>
            <a:r>
              <a:rPr lang="en-IN" dirty="0"/>
              <a:t>concurrency</a:t>
            </a:r>
          </a:p>
        </p:txBody>
      </p:sp>
      <p:sp>
        <p:nvSpPr>
          <p:cNvPr id="3" name="Content Placeholder 2">
            <a:extLst>
              <a:ext uri="{FF2B5EF4-FFF2-40B4-BE49-F238E27FC236}">
                <a16:creationId xmlns:a16="http://schemas.microsoft.com/office/drawing/2014/main" id="{02E9AB65-0EA8-2A0F-68B3-0010754CA06D}"/>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Concurrency determines the number of simultaneous requests that can be processed by each replica of an application at any given time. Concurrency can be configured as a soft limit or a hard limit:</a:t>
            </a:r>
          </a:p>
          <a:p>
            <a:r>
              <a:rPr lang="en-US" dirty="0">
                <a:latin typeface="Calibri Light" panose="020F0302020204030204" pitchFamily="34" charset="0"/>
                <a:ea typeface="Calibri Light" panose="020F0302020204030204" pitchFamily="34" charset="0"/>
                <a:cs typeface="Calibri Light" panose="020F0302020204030204" pitchFamily="34" charset="0"/>
              </a:rPr>
              <a:t>A soft limit is a targeted requests limit, rather than a strictly enforced bound. For example, if there is a sudden burst of traffic, the soft limit target can be exceeded.</a:t>
            </a:r>
          </a:p>
          <a:p>
            <a:r>
              <a:rPr lang="en-US" dirty="0">
                <a:latin typeface="Calibri Light" panose="020F0302020204030204" pitchFamily="34" charset="0"/>
                <a:ea typeface="Calibri Light" panose="020F0302020204030204" pitchFamily="34" charset="0"/>
                <a:cs typeface="Calibri Light" panose="020F0302020204030204" pitchFamily="34" charset="0"/>
              </a:rPr>
              <a:t>A hard limit is a strictly enforced upper bound requests limit. If concurrency reaches the hard limit, surplus requests are buffered and must wait until there is enough free capacity to execute the requests.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0933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D2EF-8BED-7E5B-8A81-F78F1D24B66A}"/>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2D1A4C21-9E92-593B-39AC-325F8A3A0C4A}"/>
              </a:ext>
            </a:extLst>
          </p:cNvPr>
          <p:cNvSpPr>
            <a:spLocks noGrp="1"/>
          </p:cNvSpPr>
          <p:nvPr>
            <p:ph idx="1"/>
          </p:nvPr>
        </p:nvSpPr>
        <p:spPr/>
        <p:txBody>
          <a:bodyPr>
            <a:normAutofit fontScale="70000" lnSpcReduction="20000"/>
          </a:bodyPr>
          <a:lstStyle/>
          <a:p>
            <a:pPr marL="0" indent="0">
              <a:buNone/>
            </a:pPr>
            <a:r>
              <a:rPr lang="en-IN" dirty="0" err="1"/>
              <a:t>apiVersion</a:t>
            </a:r>
            <a:r>
              <a:rPr lang="en-IN" dirty="0"/>
              <a:t>: </a:t>
            </a:r>
            <a:r>
              <a:rPr lang="en-IN" dirty="0" err="1"/>
              <a:t>serving.knative.dev</a:t>
            </a:r>
            <a:r>
              <a:rPr lang="en-IN" dirty="0"/>
              <a:t>/v1</a:t>
            </a:r>
          </a:p>
          <a:p>
            <a:pPr marL="0" indent="0">
              <a:buNone/>
            </a:pPr>
            <a:r>
              <a:rPr lang="en-IN" dirty="0"/>
              <a:t>kind: Service</a:t>
            </a:r>
          </a:p>
          <a:p>
            <a:pPr marL="0" indent="0">
              <a:buNone/>
            </a:pPr>
            <a:r>
              <a:rPr lang="en-IN" dirty="0"/>
              <a:t>metadata:</a:t>
            </a:r>
          </a:p>
          <a:p>
            <a:pPr marL="0" indent="0">
              <a:buNone/>
            </a:pPr>
            <a:r>
              <a:rPr lang="en-IN" dirty="0"/>
              <a:t>  name: showcase</a:t>
            </a:r>
          </a:p>
          <a:p>
            <a:pPr marL="0" indent="0">
              <a:buNone/>
            </a:pPr>
            <a:r>
              <a:rPr lang="en-IN" dirty="0"/>
              <a:t>  namespace: default</a:t>
            </a:r>
          </a:p>
          <a:p>
            <a:pPr marL="0" indent="0">
              <a:buNone/>
            </a:pPr>
            <a:r>
              <a:rPr lang="en-IN" dirty="0"/>
              <a:t>spec:</a:t>
            </a:r>
          </a:p>
          <a:p>
            <a:pPr marL="0" indent="0">
              <a:buNone/>
            </a:pPr>
            <a:r>
              <a:rPr lang="en-IN" dirty="0"/>
              <a:t>  template:</a:t>
            </a:r>
          </a:p>
          <a:p>
            <a:pPr marL="0" indent="0">
              <a:buNone/>
            </a:pPr>
            <a:r>
              <a:rPr lang="en-IN" dirty="0"/>
              <a:t>    metadata:</a:t>
            </a:r>
          </a:p>
          <a:p>
            <a:pPr marL="0" indent="0">
              <a:buNone/>
            </a:pPr>
            <a:r>
              <a:rPr lang="en-IN" dirty="0"/>
              <a:t>      annotations:</a:t>
            </a:r>
          </a:p>
          <a:p>
            <a:pPr marL="0" indent="0">
              <a:buNone/>
            </a:pPr>
            <a:r>
              <a:rPr lang="en-IN" dirty="0"/>
              <a:t>        </a:t>
            </a:r>
            <a:r>
              <a:rPr lang="en-IN" dirty="0" err="1"/>
              <a:t>autoscaling.knative.dev</a:t>
            </a:r>
            <a:r>
              <a:rPr lang="en-IN" dirty="0"/>
              <a:t>/target: "200"</a:t>
            </a:r>
          </a:p>
        </p:txBody>
      </p:sp>
    </p:spTree>
    <p:extLst>
      <p:ext uri="{BB962C8B-B14F-4D97-AF65-F5344CB8AC3E}">
        <p14:creationId xmlns:p14="http://schemas.microsoft.com/office/powerpoint/2010/main" val="3688839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82C7-62E9-4C0F-C575-CD61D2A729FF}"/>
              </a:ext>
            </a:extLst>
          </p:cNvPr>
          <p:cNvSpPr>
            <a:spLocks noGrp="1"/>
          </p:cNvSpPr>
          <p:nvPr>
            <p:ph type="title"/>
          </p:nvPr>
        </p:nvSpPr>
        <p:spPr/>
        <p:txBody>
          <a:bodyPr/>
          <a:lstStyle/>
          <a:p>
            <a:r>
              <a:rPr lang="en-IN" dirty="0"/>
              <a:t>Enabling scale to zero</a:t>
            </a:r>
          </a:p>
        </p:txBody>
      </p:sp>
      <p:sp>
        <p:nvSpPr>
          <p:cNvPr id="3" name="Content Placeholder 2">
            <a:extLst>
              <a:ext uri="{FF2B5EF4-FFF2-40B4-BE49-F238E27FC236}">
                <a16:creationId xmlns:a16="http://schemas.microsoft.com/office/drawing/2014/main" id="{5B206764-88A0-606F-0058-769B49FAECDD}"/>
              </a:ext>
            </a:extLst>
          </p:cNvPr>
          <p:cNvSpPr>
            <a:spLocks noGrp="1"/>
          </p:cNvSpPr>
          <p:nvPr>
            <p:ph idx="1"/>
          </p:nvPr>
        </p:nvSpPr>
        <p:spPr/>
        <p:txBody>
          <a:bodyPr>
            <a:normAutofit lnSpcReduction="10000"/>
          </a:bodyPr>
          <a:lstStyle/>
          <a:p>
            <a:r>
              <a:rPr lang="en-US" dirty="0"/>
              <a:t>You can use the enable-scale-to-zero spec to enable or disable scale-to-zero globally for applications on the cluster.</a:t>
            </a:r>
          </a:p>
          <a:p>
            <a:r>
              <a:rPr lang="en-US" dirty="0"/>
              <a:t>You are using the default </a:t>
            </a:r>
            <a:r>
              <a:rPr lang="en-US" dirty="0" err="1"/>
              <a:t>Knative</a:t>
            </a:r>
            <a:r>
              <a:rPr lang="en-US" dirty="0"/>
              <a:t> Pod </a:t>
            </a:r>
            <a:r>
              <a:rPr lang="en-US" dirty="0" err="1"/>
              <a:t>Autoscaler</a:t>
            </a:r>
            <a:r>
              <a:rPr lang="en-US" dirty="0"/>
              <a:t>. The scale to zero feature is not available if you are using the Kubernetes Horizontal Pod </a:t>
            </a:r>
            <a:r>
              <a:rPr lang="en-US" dirty="0" err="1"/>
              <a:t>Autoscaler</a:t>
            </a:r>
            <a:r>
              <a:rPr lang="en-US" dirty="0"/>
              <a:t>.</a:t>
            </a:r>
          </a:p>
          <a:p>
            <a:pPr marL="0" indent="0">
              <a:buNone/>
            </a:pPr>
            <a:r>
              <a:rPr lang="en-IN" dirty="0"/>
              <a:t>spec:</a:t>
            </a:r>
          </a:p>
          <a:p>
            <a:pPr marL="0" indent="0">
              <a:buNone/>
            </a:pPr>
            <a:r>
              <a:rPr lang="en-IN" dirty="0"/>
              <a:t>  config:</a:t>
            </a:r>
          </a:p>
          <a:p>
            <a:pPr marL="0" indent="0">
              <a:buNone/>
            </a:pPr>
            <a:r>
              <a:rPr lang="en-IN" dirty="0"/>
              <a:t>    </a:t>
            </a:r>
            <a:r>
              <a:rPr lang="en-IN" dirty="0" err="1"/>
              <a:t>autoscaler</a:t>
            </a:r>
            <a:r>
              <a:rPr lang="en-IN" dirty="0"/>
              <a:t>:</a:t>
            </a:r>
          </a:p>
          <a:p>
            <a:pPr marL="0" indent="0">
              <a:buNone/>
            </a:pPr>
            <a:r>
              <a:rPr lang="en-IN" dirty="0"/>
              <a:t>      enable-scale-to-zero: "false"</a:t>
            </a:r>
          </a:p>
        </p:txBody>
      </p:sp>
    </p:spTree>
    <p:extLst>
      <p:ext uri="{BB962C8B-B14F-4D97-AF65-F5344CB8AC3E}">
        <p14:creationId xmlns:p14="http://schemas.microsoft.com/office/powerpoint/2010/main" val="3137552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1B2B-1E14-EB09-C124-28D9E6DDB761}"/>
              </a:ext>
            </a:extLst>
          </p:cNvPr>
          <p:cNvSpPr>
            <a:spLocks noGrp="1"/>
          </p:cNvSpPr>
          <p:nvPr>
            <p:ph type="title"/>
          </p:nvPr>
        </p:nvSpPr>
        <p:spPr/>
        <p:txBody>
          <a:bodyPr/>
          <a:lstStyle/>
          <a:p>
            <a:r>
              <a:rPr lang="en-IN" dirty="0"/>
              <a:t>Traffic splitting</a:t>
            </a:r>
          </a:p>
        </p:txBody>
      </p:sp>
      <p:sp>
        <p:nvSpPr>
          <p:cNvPr id="3" name="Content Placeholder 2">
            <a:extLst>
              <a:ext uri="{FF2B5EF4-FFF2-40B4-BE49-F238E27FC236}">
                <a16:creationId xmlns:a16="http://schemas.microsoft.com/office/drawing/2014/main" id="{768B4579-4782-6531-9A10-A40788AED0B0}"/>
              </a:ext>
            </a:extLst>
          </p:cNvPr>
          <p:cNvSpPr>
            <a:spLocks noGrp="1"/>
          </p:cNvSpPr>
          <p:nvPr>
            <p:ph idx="1"/>
          </p:nvPr>
        </p:nvSpPr>
        <p:spPr/>
        <p:txBody>
          <a:bodyPr/>
          <a:lstStyle/>
          <a:p>
            <a:r>
              <a:rPr lang="en-US" dirty="0"/>
              <a:t>In a </a:t>
            </a:r>
            <a:r>
              <a:rPr lang="en-US" dirty="0" err="1"/>
              <a:t>Knative</a:t>
            </a:r>
            <a:r>
              <a:rPr lang="en-US" dirty="0"/>
              <a:t> application, traffic can be managed by creating a traffic split. A traffic split is configured as part of a route, which is managed by a </a:t>
            </a:r>
            <a:r>
              <a:rPr lang="en-US" dirty="0" err="1"/>
              <a:t>Knative</a:t>
            </a:r>
            <a:r>
              <a:rPr lang="en-US" dirty="0"/>
              <a:t> service.</a:t>
            </a:r>
            <a:endParaRPr lang="en-IN" dirty="0"/>
          </a:p>
        </p:txBody>
      </p:sp>
      <p:pic>
        <p:nvPicPr>
          <p:cNvPr id="5" name="Picture 4">
            <a:extLst>
              <a:ext uri="{FF2B5EF4-FFF2-40B4-BE49-F238E27FC236}">
                <a16:creationId xmlns:a16="http://schemas.microsoft.com/office/drawing/2014/main" id="{C8608A62-BACF-DB0F-37A9-2EA1D8DEF327}"/>
              </a:ext>
            </a:extLst>
          </p:cNvPr>
          <p:cNvPicPr>
            <a:picLocks noChangeAspect="1"/>
          </p:cNvPicPr>
          <p:nvPr/>
        </p:nvPicPr>
        <p:blipFill>
          <a:blip r:embed="rId2"/>
          <a:stretch>
            <a:fillRect/>
          </a:stretch>
        </p:blipFill>
        <p:spPr>
          <a:xfrm>
            <a:off x="2120731" y="2830206"/>
            <a:ext cx="8619690" cy="3048157"/>
          </a:xfrm>
          <a:prstGeom prst="rect">
            <a:avLst/>
          </a:prstGeom>
        </p:spPr>
      </p:pic>
    </p:spTree>
    <p:extLst>
      <p:ext uri="{BB962C8B-B14F-4D97-AF65-F5344CB8AC3E}">
        <p14:creationId xmlns:p14="http://schemas.microsoft.com/office/powerpoint/2010/main" val="2815996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452B-637E-17A5-E628-00163CAEDFB4}"/>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8768706F-84C0-56CE-561F-40BEBEC4C367}"/>
              </a:ext>
            </a:extLst>
          </p:cNvPr>
          <p:cNvPicPr>
            <a:picLocks noGrp="1" noChangeAspect="1"/>
          </p:cNvPicPr>
          <p:nvPr>
            <p:ph idx="1"/>
          </p:nvPr>
        </p:nvPicPr>
        <p:blipFill>
          <a:blip r:embed="rId2"/>
          <a:stretch>
            <a:fillRect/>
          </a:stretch>
        </p:blipFill>
        <p:spPr>
          <a:xfrm>
            <a:off x="1451579" y="2098039"/>
            <a:ext cx="7444347" cy="3780245"/>
          </a:xfrm>
        </p:spPr>
      </p:pic>
    </p:spTree>
    <p:extLst>
      <p:ext uri="{BB962C8B-B14F-4D97-AF65-F5344CB8AC3E}">
        <p14:creationId xmlns:p14="http://schemas.microsoft.com/office/powerpoint/2010/main" val="998075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794B-B4EF-652C-D2A0-F3ED1B47B95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0E61680B-286B-1932-F126-1CBC08D2A500}"/>
              </a:ext>
            </a:extLst>
          </p:cNvPr>
          <p:cNvPicPr>
            <a:picLocks noGrp="1" noChangeAspect="1"/>
          </p:cNvPicPr>
          <p:nvPr>
            <p:ph idx="1"/>
          </p:nvPr>
        </p:nvPicPr>
        <p:blipFill>
          <a:blip r:embed="rId2"/>
          <a:stretch>
            <a:fillRect/>
          </a:stretch>
        </p:blipFill>
        <p:spPr>
          <a:xfrm>
            <a:off x="1654629" y="2375624"/>
            <a:ext cx="7522028" cy="3502662"/>
          </a:xfrm>
        </p:spPr>
      </p:pic>
    </p:spTree>
    <p:extLst>
      <p:ext uri="{BB962C8B-B14F-4D97-AF65-F5344CB8AC3E}">
        <p14:creationId xmlns:p14="http://schemas.microsoft.com/office/powerpoint/2010/main" val="200077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ADB8-A0F6-4DB2-C60F-38CB133FDBE0}"/>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09760947-71AD-962F-8A2B-80CC54F0AE4A}"/>
              </a:ext>
            </a:extLst>
          </p:cNvPr>
          <p:cNvSpPr>
            <a:spLocks noGrp="1"/>
          </p:cNvSpPr>
          <p:nvPr>
            <p:ph idx="1"/>
          </p:nvPr>
        </p:nvSpPr>
        <p:spPr/>
        <p:txBody>
          <a:bodyPr>
            <a:normAutofit fontScale="925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Shorter time to market</a:t>
            </a:r>
          </a:p>
          <a:p>
            <a:r>
              <a:rPr lang="en-US" dirty="0">
                <a:latin typeface="Calibri Light" panose="020F0302020204030204" pitchFamily="34" charset="0"/>
                <a:ea typeface="Calibri Light" panose="020F0302020204030204" pitchFamily="34" charset="0"/>
                <a:cs typeface="Calibri Light" panose="020F0302020204030204" pitchFamily="34" charset="0"/>
              </a:rPr>
              <a:t>A serverless architecture eliminates backend configurations and the need to upload the code to servers. You need not wait until all the coding is completed to release the new product – you can write bits of code and keep adding them as you go.</a:t>
            </a:r>
          </a:p>
          <a:p>
            <a:r>
              <a:rPr lang="en-US" dirty="0">
                <a:latin typeface="Calibri Light" panose="020F0302020204030204" pitchFamily="34" charset="0"/>
                <a:ea typeface="Calibri Light" panose="020F0302020204030204" pitchFamily="34" charset="0"/>
                <a:cs typeface="Calibri Light" panose="020F0302020204030204" pitchFamily="34" charset="0"/>
              </a:rPr>
              <a:t>Decreased latency</a:t>
            </a:r>
          </a:p>
          <a:p>
            <a:r>
              <a:rPr lang="en-US" dirty="0">
                <a:latin typeface="Calibri Light" panose="020F0302020204030204" pitchFamily="34" charset="0"/>
                <a:ea typeface="Calibri Light" panose="020F0302020204030204" pitchFamily="34" charset="0"/>
                <a:cs typeface="Calibri Light" panose="020F0302020204030204" pitchFamily="34" charset="0"/>
              </a:rPr>
              <a:t>Network latency is a problem that often limits the scalability of an application. Serverless eliminates this problem because applications are not hosted on an origin server. With points of presence near every user, the application can run efficiently anywhere in the world.</a:t>
            </a:r>
          </a:p>
        </p:txBody>
      </p:sp>
    </p:spTree>
    <p:extLst>
      <p:ext uri="{BB962C8B-B14F-4D97-AF65-F5344CB8AC3E}">
        <p14:creationId xmlns:p14="http://schemas.microsoft.com/office/powerpoint/2010/main" val="370213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B762-8B2D-99CF-26A0-EC1333581E9D}"/>
              </a:ext>
            </a:extLst>
          </p:cNvPr>
          <p:cNvSpPr>
            <a:spLocks noGrp="1"/>
          </p:cNvSpPr>
          <p:nvPr>
            <p:ph type="title"/>
          </p:nvPr>
        </p:nvSpPr>
        <p:spPr/>
        <p:txBody>
          <a:bodyPr/>
          <a:lstStyle/>
          <a:p>
            <a:r>
              <a:rPr lang="en-US" dirty="0"/>
              <a:t>When you should use?</a:t>
            </a:r>
            <a:endParaRPr lang="en-IN" dirty="0"/>
          </a:p>
        </p:txBody>
      </p:sp>
      <p:sp>
        <p:nvSpPr>
          <p:cNvPr id="3" name="Content Placeholder 2">
            <a:extLst>
              <a:ext uri="{FF2B5EF4-FFF2-40B4-BE49-F238E27FC236}">
                <a16:creationId xmlns:a16="http://schemas.microsoft.com/office/drawing/2014/main" id="{2663AFE9-A8FD-D195-9BD5-773AC2EA19CF}"/>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If you are considering developing an application that includes high latency background tasks and those where the load on the server is unpredictable, serverless architecture is an option you should seriously consider. This will include applications that are heavy on multimedia or data processing.</a:t>
            </a:r>
          </a:p>
          <a:p>
            <a:r>
              <a:rPr lang="en-US" dirty="0">
                <a:latin typeface="Calibri Light" panose="020F0302020204030204" pitchFamily="34" charset="0"/>
                <a:ea typeface="Calibri Light" panose="020F0302020204030204" pitchFamily="34" charset="0"/>
                <a:cs typeface="Calibri Light" panose="020F0302020204030204" pitchFamily="34" charset="0"/>
              </a:rPr>
              <a:t>You may also consider using a serverless architecture for applications that will need rapid scalability and evolving features. Serverless is also suitable to run stateless applications and can be a cost-effective choice for applications that don’t need to run all of their components at all times.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0522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904C-FDF7-A266-F5BD-27FCA76F1AC1}"/>
              </a:ext>
            </a:extLst>
          </p:cNvPr>
          <p:cNvSpPr>
            <a:spLocks noGrp="1"/>
          </p:cNvSpPr>
          <p:nvPr>
            <p:ph type="title"/>
          </p:nvPr>
        </p:nvSpPr>
        <p:spPr/>
        <p:txBody>
          <a:bodyPr/>
          <a:lstStyle/>
          <a:p>
            <a:r>
              <a:rPr lang="en-US" dirty="0"/>
              <a:t>prototyping</a:t>
            </a:r>
            <a:endParaRPr lang="en-IN" dirty="0"/>
          </a:p>
        </p:txBody>
      </p:sp>
      <p:sp>
        <p:nvSpPr>
          <p:cNvPr id="3" name="Content Placeholder 2">
            <a:extLst>
              <a:ext uri="{FF2B5EF4-FFF2-40B4-BE49-F238E27FC236}">
                <a16:creationId xmlns:a16="http://schemas.microsoft.com/office/drawing/2014/main" id="{4D1CA1B9-2FED-B524-8080-7463C2ED24EF}"/>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Prototyping on a serverless architecture allows you to evaluate its suitability for your specific application, helping you make an informed decision before fully committing. </a:t>
            </a:r>
          </a:p>
          <a:p>
            <a:r>
              <a:rPr lang="en-US" dirty="0">
                <a:latin typeface="Calibri Light" panose="020F0302020204030204" pitchFamily="34" charset="0"/>
                <a:ea typeface="Calibri Light" panose="020F0302020204030204" pitchFamily="34" charset="0"/>
                <a:cs typeface="Calibri Light" panose="020F0302020204030204" pitchFamily="34" charset="0"/>
              </a:rPr>
              <a:t>This experimentation phase can reveal potential limitations or areas where serverless may not be the best fit, ensuring that your final choice aligns with your application's needs and goals.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4969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1D75-50D0-491F-9DC6-53CB1CD26EA4}"/>
              </a:ext>
            </a:extLst>
          </p:cNvPr>
          <p:cNvSpPr>
            <a:spLocks noGrp="1"/>
          </p:cNvSpPr>
          <p:nvPr>
            <p:ph type="title"/>
          </p:nvPr>
        </p:nvSpPr>
        <p:spPr/>
        <p:txBody>
          <a:bodyPr/>
          <a:lstStyle/>
          <a:p>
            <a:r>
              <a:rPr lang="en-US" dirty="0"/>
              <a:t>Function as a service(</a:t>
            </a:r>
            <a:r>
              <a:rPr lang="en-US" dirty="0" err="1"/>
              <a:t>faas</a:t>
            </a:r>
            <a:r>
              <a:rPr lang="en-US" dirty="0"/>
              <a:t>): Aws lambda)</a:t>
            </a:r>
            <a:endParaRPr lang="en-IN" dirty="0"/>
          </a:p>
        </p:txBody>
      </p:sp>
      <p:sp>
        <p:nvSpPr>
          <p:cNvPr id="3" name="Content Placeholder 2">
            <a:extLst>
              <a:ext uri="{FF2B5EF4-FFF2-40B4-BE49-F238E27FC236}">
                <a16:creationId xmlns:a16="http://schemas.microsoft.com/office/drawing/2014/main" id="{AD85AA97-B63D-9B94-E14F-020D3B02635A}"/>
              </a:ext>
            </a:extLst>
          </p:cNvPr>
          <p:cNvSpPr>
            <a:spLocks noGrp="1"/>
          </p:cNvSpPr>
          <p:nvPr>
            <p:ph idx="1"/>
          </p:nvPr>
        </p:nvSpPr>
        <p:spPr/>
        <p:txBody>
          <a:bodyPr/>
          <a:lstStyle/>
          <a:p>
            <a:r>
              <a:rPr lang="en-US" dirty="0" err="1">
                <a:latin typeface="Calibri Light" panose="020F0302020204030204" pitchFamily="34" charset="0"/>
                <a:ea typeface="Calibri Light" panose="020F0302020204030204" pitchFamily="34" charset="0"/>
                <a:cs typeface="Calibri Light" panose="020F0302020204030204" pitchFamily="34" charset="0"/>
              </a:rPr>
              <a:t>FaaS</a:t>
            </a:r>
            <a:r>
              <a:rPr lang="en-US" dirty="0">
                <a:latin typeface="Calibri Light" panose="020F0302020204030204" pitchFamily="34" charset="0"/>
                <a:ea typeface="Calibri Light" panose="020F0302020204030204" pitchFamily="34" charset="0"/>
                <a:cs typeface="Calibri Light" panose="020F0302020204030204" pitchFamily="34" charset="0"/>
              </a:rPr>
              <a:t> allows developers to write small, self-contained pieces of code (code-snippet) that can be triggered whenever needed, making it easier to build applications without having to manage the underlying infrastructure.</a:t>
            </a:r>
          </a:p>
          <a:p>
            <a:r>
              <a:rPr lang="en-US" dirty="0">
                <a:latin typeface="Calibri Light" panose="020F0302020204030204" pitchFamily="34" charset="0"/>
                <a:ea typeface="Calibri Light" panose="020F0302020204030204" pitchFamily="34" charset="0"/>
                <a:cs typeface="Calibri Light" panose="020F0302020204030204" pitchFamily="34" charset="0"/>
              </a:rPr>
              <a:t>lets you run code without thinking about servers. You pay only for the compute time that you consume — there is no charge when your code is not running. With Lambda, you can run code for virtually any type of application or backend service, all with zero administration.</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330413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657</TotalTime>
  <Words>3225</Words>
  <Application>Microsoft Office PowerPoint</Application>
  <PresentationFormat>Widescreen</PresentationFormat>
  <Paragraphs>210</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Amazon Ember Display</vt:lpstr>
      <vt:lpstr>Arial</vt:lpstr>
      <vt:lpstr>Calibri Light</vt:lpstr>
      <vt:lpstr>Gill Sans MT</vt:lpstr>
      <vt:lpstr>Gallery</vt:lpstr>
      <vt:lpstr>Serverless</vt:lpstr>
      <vt:lpstr>Definition</vt:lpstr>
      <vt:lpstr>..</vt:lpstr>
      <vt:lpstr>Why use serverless</vt:lpstr>
      <vt:lpstr>..</vt:lpstr>
      <vt:lpstr>..</vt:lpstr>
      <vt:lpstr>When you should use?</vt:lpstr>
      <vt:lpstr>prototyping</vt:lpstr>
      <vt:lpstr>Function as a service(faas): Aws lambda)</vt:lpstr>
      <vt:lpstr>Function in lambda</vt:lpstr>
      <vt:lpstr>How it works?</vt:lpstr>
      <vt:lpstr>labs</vt:lpstr>
      <vt:lpstr>..</vt:lpstr>
      <vt:lpstr>triggers</vt:lpstr>
      <vt:lpstr>runtime</vt:lpstr>
      <vt:lpstr>..</vt:lpstr>
      <vt:lpstr>..</vt:lpstr>
      <vt:lpstr>Lambda layers</vt:lpstr>
      <vt:lpstr>Aws fargate</vt:lpstr>
      <vt:lpstr>Image and containers</vt:lpstr>
      <vt:lpstr>..</vt:lpstr>
      <vt:lpstr>fargate</vt:lpstr>
      <vt:lpstr>flow</vt:lpstr>
      <vt:lpstr>..</vt:lpstr>
      <vt:lpstr>..</vt:lpstr>
      <vt:lpstr>labs</vt:lpstr>
      <vt:lpstr>knative</vt:lpstr>
      <vt:lpstr>Types</vt:lpstr>
      <vt:lpstr>Event source</vt:lpstr>
      <vt:lpstr>Api event source</vt:lpstr>
      <vt:lpstr>Brokers</vt:lpstr>
      <vt:lpstr>..</vt:lpstr>
      <vt:lpstr>..</vt:lpstr>
      <vt:lpstr>..</vt:lpstr>
      <vt:lpstr>Yaml file</vt:lpstr>
      <vt:lpstr>Event sink</vt:lpstr>
      <vt:lpstr>..</vt:lpstr>
      <vt:lpstr>Event broker</vt:lpstr>
      <vt:lpstr>trigger</vt:lpstr>
      <vt:lpstr>yaml</vt:lpstr>
      <vt:lpstr>Channels and subscriptions</vt:lpstr>
      <vt:lpstr>LABS</vt:lpstr>
      <vt:lpstr>Knative serving</vt:lpstr>
      <vt:lpstr>..</vt:lpstr>
      <vt:lpstr>..</vt:lpstr>
      <vt:lpstr>..</vt:lpstr>
      <vt:lpstr>setup</vt:lpstr>
      <vt:lpstr>autoscaling</vt:lpstr>
      <vt:lpstr>..</vt:lpstr>
      <vt:lpstr>concurrency</vt:lpstr>
      <vt:lpstr>..</vt:lpstr>
      <vt:lpstr>Enabling scale to zero</vt:lpstr>
      <vt:lpstr>Traffic splitting</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58</cp:revision>
  <dcterms:created xsi:type="dcterms:W3CDTF">2024-08-26T05:54:41Z</dcterms:created>
  <dcterms:modified xsi:type="dcterms:W3CDTF">2024-08-26T17:32:15Z</dcterms:modified>
</cp:coreProperties>
</file>