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3F3A-B228-409E-A160-6E7B92E6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1FE46-54E7-4DBC-AC32-B5D820A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E3E3-5059-4D87-A98E-765942C7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A65E-613D-487B-B904-4180B258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07E1-FD2B-41FD-A451-7D1479AC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4C02-F509-483C-A953-EDC61BE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D88D-A3BC-4E9B-9B35-49FE902E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6AD-75AA-4188-A288-AFA3748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C616-B595-4847-A9B5-B374F7BE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9C84-07A9-4A6C-BCF7-840A2C2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867BA-C954-4575-8522-CEAEF0A9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E2C41-F421-4FFD-ABF4-ACFB0564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B1F0-A1F6-4128-AF84-79505456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93BD-7F6C-49D5-936E-9A19093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8677-EEE8-4A88-B598-3772800D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A070-A5AC-45E8-9F6B-C4C84C7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4786-605A-4A6A-B6C2-F0F4ECE8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A7C0-B9E4-45D9-891A-DA7C6C6F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F4E3-7251-42DE-BFBE-6CBEA4F5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59D9-E0F6-4982-BAA1-4B67CFF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CCB-2054-486E-A779-683E2CFA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86C8-A514-4E26-9044-235CA9C0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A06D-F8FC-4FEC-A1CA-CCB934BA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9013-7762-49B9-B50C-C6D0963E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3F8C-DB48-44B9-B845-E96FE49A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2EAE-B007-4A0B-8DE8-5D739165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BD68-A464-4DAA-909D-5F56F5FC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4C8C0-F7DA-48CC-B144-8D48F215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FE05C-9E2F-434B-8C17-BECB4A25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499B-30A1-4A3C-AA58-FBDAF86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1C07-A7A4-4FEF-9955-43507360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A0F1-0868-4AB6-A436-CBB63C6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4502-7B43-429A-BFB0-60FBFF0B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1CE3-A259-4047-9F3A-EB25BA53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0CD80-B64F-4721-94BB-197DB7E6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EE2B8-D8B5-41A6-8987-341CC1195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98283-8631-40FF-B202-271640A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22D72-4DB0-4CF7-8F7B-D2D1BD16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ECA21-4EE7-4537-9879-DE304C76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3E29-E889-4404-A6AB-19687E97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C1354-F720-4765-B8DD-C4D2E7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B2E2E-3990-4B36-BE79-DA73DEEB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557D2-AC9F-4CC1-B7F5-905A62D9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0321C-3C97-489D-AD58-1E38D522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28372-DA38-4C2F-9862-D0D7402A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FF32-D7D3-479E-A5A1-4FDBA5E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7A98-86A2-4CE5-B649-2F84F76A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0AF3-8708-4F2A-BB71-2C3CD151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C629-E213-4516-BEF0-7E8D245C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69B0-868D-4E9A-A33E-87EC4FFB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48AE-BB71-4A4C-833A-BF12025F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483D-4979-4CEF-8FB5-CA62CDCF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734-65D5-44C9-8ACE-6BC03CF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E66E2-5122-4179-B48F-FD849A86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E79B-FABC-42E7-9EA4-52BC85A0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4000E-FC02-48E6-835E-999F0B70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23B6-C448-42EC-AA0B-5C6E9AEF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AD086-D4AC-4978-A928-7E8F5B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BA51-A7EB-4613-80A9-696419A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C66A-5DEE-40AB-872B-01B50058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A7AB-7236-4A88-AA03-599FEB9E9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7D22-0103-46A2-876F-C94B887FBB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1DFD-EB3A-40C2-B60F-A098589C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251D-60B1-46B6-A99A-6C241C48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orage_device" TargetMode="External"/><Relationship Id="rId2" Type="http://schemas.openxmlformats.org/officeDocument/2006/relationships/hyperlink" Target="https://en.wikipedia.org/wiki/Computer_hard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inframe_computer" TargetMode="External"/><Relationship Id="rId4" Type="http://schemas.openxmlformats.org/officeDocument/2006/relationships/hyperlink" Target="https://en.wikipedia.org/wiki/Computer_net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ndel_Rosenblum" TargetMode="External"/><Relationship Id="rId2" Type="http://schemas.openxmlformats.org/officeDocument/2006/relationships/hyperlink" Target="https://en.wikipedia.org/wiki/Diane_Gree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Mware_Workst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A0B-8905-492F-9531-9079D6D8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Virtualization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EEDB-5678-488A-A39D-7F7E04994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318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2B2-7127-404D-B766-E3888CFA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vs Para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B673-0FD7-4DE7-ABF3-1BCFC3E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Full virtualization: </a:t>
            </a:r>
          </a:p>
          <a:p>
            <a:pPr lvl="1"/>
            <a:r>
              <a:rPr lang="en-US" sz="2800" dirty="0">
                <a:latin typeface="+mj-lt"/>
              </a:rPr>
              <a:t>No modification to Guest OS</a:t>
            </a:r>
          </a:p>
          <a:p>
            <a:pPr lvl="1"/>
            <a:r>
              <a:rPr lang="en-US" sz="2800" dirty="0">
                <a:latin typeface="+mj-lt"/>
              </a:rPr>
              <a:t>Guest OS unaware about virtualization</a:t>
            </a:r>
          </a:p>
          <a:p>
            <a:pPr lvl="1"/>
            <a:r>
              <a:rPr lang="en-US" sz="2800" dirty="0">
                <a:latin typeface="+mj-lt"/>
              </a:rPr>
              <a:t>VMware </a:t>
            </a:r>
            <a:r>
              <a:rPr lang="en-US" sz="2800" dirty="0" err="1">
                <a:latin typeface="+mj-lt"/>
              </a:rPr>
              <a:t>ESXi</a:t>
            </a: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Para virtualization: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>
                <a:latin typeface="+mj-lt"/>
              </a:rPr>
              <a:t>In paravirtualization, virtual machine does not implement full isolation of OS but rather provides a different API which is utilized when OS is subjected to alteration.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>
                <a:latin typeface="+mj-lt"/>
              </a:rPr>
              <a:t>Citrix Xen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72D2-880F-405E-A566-ADF55BD0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9A5A-9F21-4A8E-9FF2-8EA25AC9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A hypervisor, also known as a virtual machine monitor or VMM, is software that creates and runs virtual machines (VMs). A hypervisor allows one host computer to support multiple guest VMs by virtually sharing its resources, such as memory and processing.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800" dirty="0">
                <a:latin typeface="+mj-lt"/>
                <a:ea typeface="+mj-ea"/>
                <a:cs typeface="+mj-cs"/>
              </a:rPr>
              <a:t>Example of Hypervisor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800" dirty="0">
                <a:latin typeface="+mj-lt"/>
                <a:ea typeface="+mj-ea"/>
                <a:cs typeface="+mj-cs"/>
              </a:rPr>
              <a:t>VMware </a:t>
            </a:r>
            <a:r>
              <a:rPr lang="en-US" sz="2800" dirty="0" err="1">
                <a:latin typeface="+mj-lt"/>
                <a:ea typeface="+mj-ea"/>
                <a:cs typeface="+mj-cs"/>
              </a:rPr>
              <a:t>ESXi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Install on </a:t>
            </a:r>
            <a:r>
              <a:rPr lang="en-US" dirty="0" err="1">
                <a:latin typeface="+mj-lt"/>
                <a:ea typeface="+mj-ea"/>
                <a:cs typeface="+mj-cs"/>
              </a:rPr>
              <a:t>barematel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Main vendors which supports: Dell, </a:t>
            </a:r>
            <a:r>
              <a:rPr lang="en-US" dirty="0" err="1">
                <a:latin typeface="+mj-lt"/>
                <a:ea typeface="+mj-ea"/>
                <a:cs typeface="+mj-cs"/>
              </a:rPr>
              <a:t>HPE,Cisco,IBM</a:t>
            </a:r>
            <a:r>
              <a:rPr lang="en-US" dirty="0">
                <a:latin typeface="+mj-lt"/>
                <a:ea typeface="+mj-ea"/>
                <a:cs typeface="+mj-cs"/>
              </a:rPr>
              <a:t>(now Lenovo)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06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47A-50D2-4982-B8E6-58187EB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[</a:t>
            </a:r>
            <a:r>
              <a:rPr lang="en-US" dirty="0" err="1"/>
              <a:t>ESXi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3D241-6B6B-4661-AAF1-B44E384B8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6" y="1828800"/>
            <a:ext cx="7403202" cy="4240696"/>
          </a:xfrm>
        </p:spPr>
      </p:pic>
    </p:spTree>
    <p:extLst>
      <p:ext uri="{BB962C8B-B14F-4D97-AF65-F5344CB8AC3E}">
        <p14:creationId xmlns:p14="http://schemas.microsoft.com/office/powerpoint/2010/main" val="27027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A806-3E38-4815-B686-307C2C0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AA12-BA53-4246-BF14-A119CAF9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Computer resources</a:t>
            </a:r>
          </a:p>
          <a:p>
            <a:r>
              <a:rPr lang="en-US" dirty="0">
                <a:latin typeface="+mj-lt"/>
              </a:rPr>
              <a:t>Virtualization</a:t>
            </a:r>
          </a:p>
          <a:p>
            <a:r>
              <a:rPr lang="en-US" dirty="0">
                <a:latin typeface="+mj-lt"/>
              </a:rPr>
              <a:t>Type of Virtualization</a:t>
            </a:r>
          </a:p>
          <a:p>
            <a:r>
              <a:rPr lang="en-US" dirty="0">
                <a:latin typeface="+mj-lt"/>
              </a:rPr>
              <a:t>Physical machine vs Virtual machine</a:t>
            </a:r>
          </a:p>
          <a:p>
            <a:r>
              <a:rPr lang="en-US" dirty="0">
                <a:latin typeface="+mj-lt"/>
              </a:rPr>
              <a:t>Introduction to VMware</a:t>
            </a:r>
          </a:p>
          <a:p>
            <a:r>
              <a:rPr lang="en-US" dirty="0"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210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34CB-F9E6-41A6-9F89-6B9F67FB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9F27-6F1B-4686-8E5B-7F40C973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our computer resources are:</a:t>
            </a:r>
          </a:p>
          <a:p>
            <a:pPr lvl="1"/>
            <a:r>
              <a:rPr lang="en-US" dirty="0">
                <a:latin typeface="+mj-lt"/>
              </a:rPr>
              <a:t>CPU</a:t>
            </a:r>
          </a:p>
          <a:p>
            <a:pPr lvl="1"/>
            <a:r>
              <a:rPr lang="en-US" dirty="0">
                <a:latin typeface="+mj-lt"/>
              </a:rPr>
              <a:t>Memory</a:t>
            </a:r>
          </a:p>
          <a:p>
            <a:pPr lvl="1"/>
            <a:r>
              <a:rPr lang="en-US" dirty="0">
                <a:latin typeface="+mj-lt"/>
              </a:rPr>
              <a:t>Hard disk</a:t>
            </a:r>
          </a:p>
          <a:p>
            <a:pPr lvl="1"/>
            <a:r>
              <a:rPr lang="en-US" dirty="0">
                <a:latin typeface="+mj-lt"/>
              </a:rPr>
              <a:t>Network</a:t>
            </a:r>
          </a:p>
          <a:p>
            <a:r>
              <a:rPr lang="en-US" dirty="0">
                <a:latin typeface="+mj-lt"/>
              </a:rPr>
              <a:t>Utilization of Resources</a:t>
            </a:r>
          </a:p>
          <a:p>
            <a:r>
              <a:rPr lang="en-US" dirty="0">
                <a:latin typeface="+mj-lt"/>
              </a:rPr>
              <a:t>Physical system limitation</a:t>
            </a:r>
          </a:p>
          <a:p>
            <a:r>
              <a:rPr lang="en-US" dirty="0">
                <a:latin typeface="+mj-lt"/>
              </a:rPr>
              <a:t>How to increase the resource consumption</a:t>
            </a:r>
          </a:p>
        </p:txBody>
      </p:sp>
    </p:spTree>
    <p:extLst>
      <p:ext uri="{BB962C8B-B14F-4D97-AF65-F5344CB8AC3E}">
        <p14:creationId xmlns:p14="http://schemas.microsoft.com/office/powerpoint/2010/main" val="37748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3E5-9442-477F-9404-FA15E2C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7B25-9E67-4C56-BE60-E8650259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 per wiki</a:t>
            </a:r>
          </a:p>
          <a:p>
            <a:pPr lvl="1"/>
            <a:r>
              <a:rPr lang="en-US" sz="2800" dirty="0">
                <a:latin typeface="+mj-lt"/>
              </a:rPr>
              <a:t>“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In computing, 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+mj-lt"/>
              </a:rPr>
              <a:t>virtualization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 or  is the act of creating a virtual (rather than actual) version of something, including virtual </a:t>
            </a:r>
            <a:r>
              <a:rPr lang="en-US" sz="2800" b="0" i="0" u="none" strike="noStrike" dirty="0">
                <a:solidFill>
                  <a:srgbClr val="0645AD"/>
                </a:solidFill>
                <a:effectLst/>
                <a:latin typeface="+mj-lt"/>
                <a:hlinkClick r:id="rId2" tooltip="Computer hardware"/>
              </a:rPr>
              <a:t>computer hardware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 platforms, </a:t>
            </a:r>
            <a:r>
              <a:rPr lang="en-US" sz="2800" b="0" i="0" u="none" strike="noStrike" dirty="0">
                <a:solidFill>
                  <a:srgbClr val="0645AD"/>
                </a:solidFill>
                <a:effectLst/>
                <a:latin typeface="+mj-lt"/>
                <a:hlinkClick r:id="rId3" tooltip="Data storage device"/>
              </a:rPr>
              <a:t>storage devices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, and </a:t>
            </a:r>
            <a:r>
              <a:rPr lang="en-US" sz="2800" b="0" i="0" u="none" strike="noStrike" dirty="0">
                <a:solidFill>
                  <a:srgbClr val="0645AD"/>
                </a:solidFill>
                <a:effectLst/>
                <a:latin typeface="+mj-lt"/>
                <a:hlinkClick r:id="rId4"/>
              </a:rPr>
              <a:t>computer network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 resources.</a:t>
            </a:r>
          </a:p>
          <a:p>
            <a:pPr lvl="1"/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Virtualization began in the 1960s, as a method of logically dividing the system resources provided by </a:t>
            </a:r>
            <a:r>
              <a:rPr lang="en-US" sz="2800" b="0" i="0" u="none" strike="noStrike" dirty="0">
                <a:solidFill>
                  <a:srgbClr val="0645AD"/>
                </a:solidFill>
                <a:effectLst/>
                <a:latin typeface="+mj-lt"/>
                <a:hlinkClick r:id="rId5" tooltip="Mainframe computer"/>
              </a:rPr>
              <a:t>mainframe computers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+mj-lt"/>
              </a:rPr>
              <a:t> between different applications. Since then, the meaning of the term has broadened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01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E57-9780-4C4B-864C-9AD33B0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536B-F62C-44CD-953F-AEC17837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OS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Virtualization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—aka Virtual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Application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Virtualization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Network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Virtualization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Hardware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Virtualization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Storage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Virtualization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939-63AD-43B6-A1A0-EF04215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Vmware</a:t>
            </a:r>
            <a:r>
              <a:rPr lang="en-US" sz="2400" dirty="0"/>
              <a:t>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6EB7-4617-4BAB-A625-42096C7A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 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1998, VMware was founded by </a:t>
            </a:r>
            <a:r>
              <a:rPr lang="en-US" dirty="0">
                <a:solidFill>
                  <a:srgbClr val="202122"/>
                </a:solidFill>
                <a:latin typeface="+mj-lt"/>
                <a:hlinkClick r:id="rId2" tooltip="Diane Gree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Diane Greene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, </a:t>
            </a:r>
            <a:r>
              <a:rPr lang="en-US" dirty="0">
                <a:solidFill>
                  <a:srgbClr val="202122"/>
                </a:solidFill>
                <a:latin typeface="+mj-lt"/>
                <a:hlinkClick r:id="rId3" tooltip="Mendel Rosenbl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Mendel Rosenblum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, Scott Devine, Ellen Wang.</a:t>
            </a:r>
            <a:endParaRPr lang="en-US" b="0" i="0" dirty="0">
              <a:solidFill>
                <a:srgbClr val="202122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The first product,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+mj-lt"/>
                <a:hlinkClick r:id="rId4" tooltip="VMware Workstation"/>
              </a:rPr>
              <a:t>VMware Workstation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, was delivered in May 1999, and the company entered the server market in 2001 with VMware GSX Server (hosted) and VMware ESX Server</a:t>
            </a:r>
            <a:endParaRPr lang="en-US" dirty="0">
              <a:solidFill>
                <a:srgbClr val="202122"/>
              </a:solidFill>
              <a:latin typeface="+mj-lt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In 2003, VMware launched VMware Virtual Center,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+mj-lt"/>
              </a:rPr>
              <a:t>vMotion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, and Virtual SMP technology. 64-bit support was introduced in 2004.</a:t>
            </a:r>
            <a:endParaRPr lang="en-US" b="0" i="0" baseline="30000" dirty="0">
              <a:solidFill>
                <a:srgbClr val="0645AD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10E-165E-4742-A404-1D407397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vs Virtual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DD072-157D-4C08-A866-4327F3F1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8" y="2054087"/>
            <a:ext cx="8640416" cy="3533119"/>
          </a:xfrm>
        </p:spPr>
      </p:pic>
    </p:spTree>
    <p:extLst>
      <p:ext uri="{BB962C8B-B14F-4D97-AF65-F5344CB8AC3E}">
        <p14:creationId xmlns:p14="http://schemas.microsoft.com/office/powerpoint/2010/main" val="19586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2E2-380A-4DAF-BC67-399483CD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Pros and Cons of Virtualization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78B65-DDC6-48A2-89B2-60F54ECE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690688"/>
            <a:ext cx="9435548" cy="4070032"/>
          </a:xfrm>
        </p:spPr>
      </p:pic>
    </p:spTree>
    <p:extLst>
      <p:ext uri="{BB962C8B-B14F-4D97-AF65-F5344CB8AC3E}">
        <p14:creationId xmlns:p14="http://schemas.microsoft.com/office/powerpoint/2010/main" val="21029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2D27-6C21-4FFE-91BA-193EF9E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Virtualization and hosted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4349-BEE9-4CB2-9F57-CF0D5415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Workstation</a:t>
            </a:r>
          </a:p>
          <a:p>
            <a:pPr lvl="1"/>
            <a:r>
              <a:rPr lang="en-US" dirty="0"/>
              <a:t>Oracle virtual box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/>
              <a:t>Citrix Xen</a:t>
            </a:r>
          </a:p>
        </p:txBody>
      </p:sp>
    </p:spTree>
    <p:extLst>
      <p:ext uri="{BB962C8B-B14F-4D97-AF65-F5344CB8AC3E}">
        <p14:creationId xmlns:p14="http://schemas.microsoft.com/office/powerpoint/2010/main" val="7855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366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Virtualization</vt:lpstr>
      <vt:lpstr>Agenda</vt:lpstr>
      <vt:lpstr>Computer Resources</vt:lpstr>
      <vt:lpstr>Virtualization</vt:lpstr>
      <vt:lpstr>Types of virtualization</vt:lpstr>
      <vt:lpstr>Vmware History </vt:lpstr>
      <vt:lpstr>Physical vs Virtual </vt:lpstr>
      <vt:lpstr>Pros and Cons of Virtualization </vt:lpstr>
      <vt:lpstr>Server Virtualization and hosted virtualization</vt:lpstr>
      <vt:lpstr>Full vs Para virtualization</vt:lpstr>
      <vt:lpstr>Hypervisor</vt:lpstr>
      <vt:lpstr>Hypervisor [ESXi)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</dc:title>
  <dc:creator>john</dc:creator>
  <cp:lastModifiedBy>john test</cp:lastModifiedBy>
  <cp:revision>18</cp:revision>
  <dcterms:created xsi:type="dcterms:W3CDTF">2021-06-29T10:47:52Z</dcterms:created>
  <dcterms:modified xsi:type="dcterms:W3CDTF">2024-08-19T04:16:12Z</dcterms:modified>
</cp:coreProperties>
</file>