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6C25-D50A-67B1-8E07-6776613FE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9FB2E1-735A-52F1-EC1A-2B1BD121A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092C1A-1E2B-DFD9-CA6F-906B5638253E}"/>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5" name="Footer Placeholder 4">
            <a:extLst>
              <a:ext uri="{FF2B5EF4-FFF2-40B4-BE49-F238E27FC236}">
                <a16:creationId xmlns:a16="http://schemas.microsoft.com/office/drawing/2014/main" id="{6FFCA15C-4963-EA08-5483-29F8B02C4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49C8E-D56A-9703-4873-44C991B6E244}"/>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119081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6BB1-6C49-2894-078C-FB78AF1EA0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0E4363-2D80-EE66-250D-5765A7B0D1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16C15-5D81-6A04-ED20-0B0FBE25BBC4}"/>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5" name="Footer Placeholder 4">
            <a:extLst>
              <a:ext uri="{FF2B5EF4-FFF2-40B4-BE49-F238E27FC236}">
                <a16:creationId xmlns:a16="http://schemas.microsoft.com/office/drawing/2014/main" id="{0DD7C4F4-51EA-2225-32CC-10B7ACA4A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7B7EA-337D-F769-7BEC-3A49FBA34C85}"/>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285975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E9D35-32F1-2A14-054E-78AB9AAC6F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C9B1D3-8F8A-80E5-030F-AF3C7820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E091AC-7B26-0641-5755-ABD3AB33C173}"/>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5" name="Footer Placeholder 4">
            <a:extLst>
              <a:ext uri="{FF2B5EF4-FFF2-40B4-BE49-F238E27FC236}">
                <a16:creationId xmlns:a16="http://schemas.microsoft.com/office/drawing/2014/main" id="{7F3765CB-5F70-C35B-4FF9-46FDBD400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A00E7-CF69-0011-E5C0-7545EC19C213}"/>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258123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315A-4460-1594-EE51-95D1CC06F6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106F3-F291-EDDA-9386-53A0D4E19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3DEE7-CE0F-5F88-807A-1CEA0F3998D1}"/>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5" name="Footer Placeholder 4">
            <a:extLst>
              <a:ext uri="{FF2B5EF4-FFF2-40B4-BE49-F238E27FC236}">
                <a16:creationId xmlns:a16="http://schemas.microsoft.com/office/drawing/2014/main" id="{17D06204-64AE-C1B1-C7E5-07A1985C5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F2EA9-FC4F-9A7E-F127-8C50F8DE7133}"/>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112790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EB89-F052-D929-9FD8-FD3B3C6AA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EFE741-7660-7DF8-096C-ABC704B3B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2876E5-8A18-64FC-05B1-9F308310C5E4}"/>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5" name="Footer Placeholder 4">
            <a:extLst>
              <a:ext uri="{FF2B5EF4-FFF2-40B4-BE49-F238E27FC236}">
                <a16:creationId xmlns:a16="http://schemas.microsoft.com/office/drawing/2014/main" id="{6E628E6D-012C-2C55-B16C-4BDE2BEA7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84E4B-7817-5AC0-44AF-87BBE8A47099}"/>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132620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2952-82C4-A57F-905E-4B141A20D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251BF9-5404-04D8-F8AF-339A904B2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A7836A-33CB-9C1B-1836-D6512DD856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437C6E-4FBE-0154-B291-257EACB6C355}"/>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6" name="Footer Placeholder 5">
            <a:extLst>
              <a:ext uri="{FF2B5EF4-FFF2-40B4-BE49-F238E27FC236}">
                <a16:creationId xmlns:a16="http://schemas.microsoft.com/office/drawing/2014/main" id="{06E18A3A-82F4-8ECC-D1C4-79BAE3E9E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AB2F2-61DD-8250-AFA7-F027CB90C3CA}"/>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167152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A703-6B43-2A1A-1E45-43205AB8CC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0077C4-3FF6-1CC3-DE65-F3827D0B4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D265B-107B-FE20-FC74-B72BD8267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FAE38F-FF96-7ADF-7F16-4EB86D282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C3F7E-44DC-B98C-335C-BF0BB5CD4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70438A-16D2-6F20-3714-5526C37F59AD}"/>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8" name="Footer Placeholder 7">
            <a:extLst>
              <a:ext uri="{FF2B5EF4-FFF2-40B4-BE49-F238E27FC236}">
                <a16:creationId xmlns:a16="http://schemas.microsoft.com/office/drawing/2014/main" id="{0F55A1D4-E497-C187-AA1D-52E3C3C847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0DBA15-63F3-6D4D-EFAF-BDA4F454CDE2}"/>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302886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CAD9-5B8A-7160-0AAA-5C8FCF8C6C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74745A-EEF0-CC7B-E057-383C4B6E0263}"/>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4" name="Footer Placeholder 3">
            <a:extLst>
              <a:ext uri="{FF2B5EF4-FFF2-40B4-BE49-F238E27FC236}">
                <a16:creationId xmlns:a16="http://schemas.microsoft.com/office/drawing/2014/main" id="{9028D942-4E0E-B6EB-45B9-1EB4B6F956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A2704-22CB-648C-B1B3-51F8243C5F70}"/>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48808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4720C-53A1-01CF-A7BE-6C2999669D6A}"/>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3" name="Footer Placeholder 2">
            <a:extLst>
              <a:ext uri="{FF2B5EF4-FFF2-40B4-BE49-F238E27FC236}">
                <a16:creationId xmlns:a16="http://schemas.microsoft.com/office/drawing/2014/main" id="{72C0A803-6E8A-CE62-34A1-847956F8F1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39802C-16F2-B62C-D6E1-EA6D26A16C76}"/>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369914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E95E-0757-CBFE-2F4C-AE40519E6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0DF2FD-92C6-1B78-9882-398BEE38E1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633AAC-4710-4E9F-7D54-A4A65F857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4717B-CF58-64CA-0288-61D427681F28}"/>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6" name="Footer Placeholder 5">
            <a:extLst>
              <a:ext uri="{FF2B5EF4-FFF2-40B4-BE49-F238E27FC236}">
                <a16:creationId xmlns:a16="http://schemas.microsoft.com/office/drawing/2014/main" id="{887F94EA-DBE4-7636-1AAA-D94E4C997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C14F3-EE8F-FB48-86BD-D6553587806F}"/>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247062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4130-2DEB-6393-D09A-F462A1D9A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0DE02C-441E-B457-F99D-F8DD035CF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EA8D0D-6CBE-4B0A-8941-84B596FCD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D2E98-DC51-A662-32CB-200141590401}"/>
              </a:ext>
            </a:extLst>
          </p:cNvPr>
          <p:cNvSpPr>
            <a:spLocks noGrp="1"/>
          </p:cNvSpPr>
          <p:nvPr>
            <p:ph type="dt" sz="half" idx="10"/>
          </p:nvPr>
        </p:nvSpPr>
        <p:spPr/>
        <p:txBody>
          <a:bodyPr/>
          <a:lstStyle/>
          <a:p>
            <a:fld id="{DF1DD503-7D1D-49F7-A1F3-B28C7188260D}" type="datetimeFigureOut">
              <a:rPr lang="en-IN" smtClean="0"/>
              <a:t>28-07-2024</a:t>
            </a:fld>
            <a:endParaRPr lang="en-IN"/>
          </a:p>
        </p:txBody>
      </p:sp>
      <p:sp>
        <p:nvSpPr>
          <p:cNvPr id="6" name="Footer Placeholder 5">
            <a:extLst>
              <a:ext uri="{FF2B5EF4-FFF2-40B4-BE49-F238E27FC236}">
                <a16:creationId xmlns:a16="http://schemas.microsoft.com/office/drawing/2014/main" id="{4E96800C-D348-8065-E85D-FDF14F35B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2923D-C5A8-3DF4-2830-590BFBEB958F}"/>
              </a:ext>
            </a:extLst>
          </p:cNvPr>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29475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ACC698-1B32-C68D-EF0C-F77D419DAB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E3563D-80D9-AD99-5088-82FEE4551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ABE60-2251-728E-DF1A-EAF690C81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DD503-7D1D-49F7-A1F3-B28C7188260D}" type="datetimeFigureOut">
              <a:rPr lang="en-IN" smtClean="0"/>
              <a:t>28-07-2024</a:t>
            </a:fld>
            <a:endParaRPr lang="en-IN"/>
          </a:p>
        </p:txBody>
      </p:sp>
      <p:sp>
        <p:nvSpPr>
          <p:cNvPr id="5" name="Footer Placeholder 4">
            <a:extLst>
              <a:ext uri="{FF2B5EF4-FFF2-40B4-BE49-F238E27FC236}">
                <a16:creationId xmlns:a16="http://schemas.microsoft.com/office/drawing/2014/main" id="{D39BE6C8-9903-308A-1D0F-65A6E9311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B578E8-A003-7EBD-5301-A50D33256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D4ED9-0393-4180-B814-3279D91E3E77}" type="slidenum">
              <a:rPr lang="en-IN" smtClean="0"/>
              <a:t>‹#›</a:t>
            </a:fld>
            <a:endParaRPr lang="en-IN"/>
          </a:p>
        </p:txBody>
      </p:sp>
    </p:spTree>
    <p:extLst>
      <p:ext uri="{BB962C8B-B14F-4D97-AF65-F5344CB8AC3E}">
        <p14:creationId xmlns:p14="http://schemas.microsoft.com/office/powerpoint/2010/main" val="773075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03C7-9B52-C223-9F86-FA848EE20B41}"/>
              </a:ext>
            </a:extLst>
          </p:cNvPr>
          <p:cNvSpPr>
            <a:spLocks noGrp="1"/>
          </p:cNvSpPr>
          <p:nvPr>
            <p:ph type="ctrTitle"/>
          </p:nvPr>
        </p:nvSpPr>
        <p:spPr/>
        <p:txBody>
          <a:bodyPr/>
          <a:lstStyle/>
          <a:p>
            <a:r>
              <a:rPr lang="en-US" dirty="0"/>
              <a:t>Aws Lambda</a:t>
            </a:r>
            <a:endParaRPr lang="en-IN" dirty="0"/>
          </a:p>
        </p:txBody>
      </p:sp>
      <p:sp>
        <p:nvSpPr>
          <p:cNvPr id="3" name="Subtitle 2">
            <a:extLst>
              <a:ext uri="{FF2B5EF4-FFF2-40B4-BE49-F238E27FC236}">
                <a16:creationId xmlns:a16="http://schemas.microsoft.com/office/drawing/2014/main" id="{1F9F17BB-EB99-9507-D573-CEB849A1D64F}"/>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5463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D1D2-8430-1395-A6F7-4DBFE0C76BBA}"/>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E0AB6428-2880-7481-FCAA-1F7379A19F04}"/>
              </a:ext>
            </a:extLst>
          </p:cNvPr>
          <p:cNvPicPr>
            <a:picLocks noGrp="1" noChangeAspect="1"/>
          </p:cNvPicPr>
          <p:nvPr>
            <p:ph idx="1"/>
          </p:nvPr>
        </p:nvPicPr>
        <p:blipFill>
          <a:blip r:embed="rId2"/>
          <a:stretch>
            <a:fillRect/>
          </a:stretch>
        </p:blipFill>
        <p:spPr>
          <a:xfrm>
            <a:off x="1196157" y="1825625"/>
            <a:ext cx="8123285" cy="4351338"/>
          </a:xfrm>
        </p:spPr>
      </p:pic>
    </p:spTree>
    <p:extLst>
      <p:ext uri="{BB962C8B-B14F-4D97-AF65-F5344CB8AC3E}">
        <p14:creationId xmlns:p14="http://schemas.microsoft.com/office/powerpoint/2010/main" val="78835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7C0A-0377-4D9D-B05E-D627A5A64590}"/>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78F2FD6C-3FCD-7AA5-1DD3-6D0E627206D1}"/>
              </a:ext>
            </a:extLst>
          </p:cNvPr>
          <p:cNvPicPr>
            <a:picLocks noGrp="1" noChangeAspect="1"/>
          </p:cNvPicPr>
          <p:nvPr>
            <p:ph idx="1"/>
          </p:nvPr>
        </p:nvPicPr>
        <p:blipFill>
          <a:blip r:embed="rId2"/>
          <a:stretch>
            <a:fillRect/>
          </a:stretch>
        </p:blipFill>
        <p:spPr>
          <a:xfrm>
            <a:off x="2300352" y="1825625"/>
            <a:ext cx="7591296" cy="4351338"/>
          </a:xfrm>
        </p:spPr>
      </p:pic>
    </p:spTree>
    <p:extLst>
      <p:ext uri="{BB962C8B-B14F-4D97-AF65-F5344CB8AC3E}">
        <p14:creationId xmlns:p14="http://schemas.microsoft.com/office/powerpoint/2010/main" val="352983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64-FD93-14DF-FF3B-A37940D71E9A}"/>
              </a:ext>
            </a:extLst>
          </p:cNvPr>
          <p:cNvSpPr>
            <a:spLocks noGrp="1"/>
          </p:cNvSpPr>
          <p:nvPr>
            <p:ph type="title"/>
          </p:nvPr>
        </p:nvSpPr>
        <p:spPr/>
        <p:txBody>
          <a:bodyPr/>
          <a:lstStyle/>
          <a:p>
            <a:r>
              <a:rPr lang="en-US" dirty="0"/>
              <a:t>Configure Trigger</a:t>
            </a:r>
            <a:endParaRPr lang="en-IN" dirty="0"/>
          </a:p>
        </p:txBody>
      </p:sp>
      <p:pic>
        <p:nvPicPr>
          <p:cNvPr id="5" name="Picture 4">
            <a:extLst>
              <a:ext uri="{FF2B5EF4-FFF2-40B4-BE49-F238E27FC236}">
                <a16:creationId xmlns:a16="http://schemas.microsoft.com/office/drawing/2014/main" id="{924DB6C1-346C-9856-1ED6-6ABFBFB6F84E}"/>
              </a:ext>
            </a:extLst>
          </p:cNvPr>
          <p:cNvPicPr>
            <a:picLocks noChangeAspect="1"/>
          </p:cNvPicPr>
          <p:nvPr/>
        </p:nvPicPr>
        <p:blipFill>
          <a:blip r:embed="rId2"/>
          <a:stretch>
            <a:fillRect/>
          </a:stretch>
        </p:blipFill>
        <p:spPr>
          <a:xfrm>
            <a:off x="2358833" y="2120832"/>
            <a:ext cx="7474334" cy="3126081"/>
          </a:xfrm>
          <a:prstGeom prst="rect">
            <a:avLst/>
          </a:prstGeom>
        </p:spPr>
      </p:pic>
    </p:spTree>
    <p:extLst>
      <p:ext uri="{BB962C8B-B14F-4D97-AF65-F5344CB8AC3E}">
        <p14:creationId xmlns:p14="http://schemas.microsoft.com/office/powerpoint/2010/main" val="35231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1F2F-306F-7F75-1605-E690F882F2FD}"/>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EEA02E88-E1B9-B207-85CD-52C0395C951F}"/>
              </a:ext>
            </a:extLst>
          </p:cNvPr>
          <p:cNvPicPr>
            <a:picLocks noChangeAspect="1"/>
          </p:cNvPicPr>
          <p:nvPr/>
        </p:nvPicPr>
        <p:blipFill>
          <a:blip r:embed="rId2"/>
          <a:stretch>
            <a:fillRect/>
          </a:stretch>
        </p:blipFill>
        <p:spPr>
          <a:xfrm>
            <a:off x="1802292" y="2029639"/>
            <a:ext cx="7760099" cy="3626036"/>
          </a:xfrm>
          <a:prstGeom prst="rect">
            <a:avLst/>
          </a:prstGeom>
        </p:spPr>
      </p:pic>
    </p:spTree>
    <p:extLst>
      <p:ext uri="{BB962C8B-B14F-4D97-AF65-F5344CB8AC3E}">
        <p14:creationId xmlns:p14="http://schemas.microsoft.com/office/powerpoint/2010/main" val="121617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4A1-965C-908F-3023-DB2EC2AAC6AF}"/>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096D851C-DCE2-7A06-1FF8-2DEB83515604}"/>
              </a:ext>
            </a:extLst>
          </p:cNvPr>
          <p:cNvPicPr>
            <a:picLocks noChangeAspect="1"/>
          </p:cNvPicPr>
          <p:nvPr/>
        </p:nvPicPr>
        <p:blipFill>
          <a:blip r:embed="rId2"/>
          <a:stretch>
            <a:fillRect/>
          </a:stretch>
        </p:blipFill>
        <p:spPr>
          <a:xfrm>
            <a:off x="1885313" y="1395547"/>
            <a:ext cx="7093315" cy="3587934"/>
          </a:xfrm>
          <a:prstGeom prst="rect">
            <a:avLst/>
          </a:prstGeom>
        </p:spPr>
      </p:pic>
      <p:pic>
        <p:nvPicPr>
          <p:cNvPr id="7" name="Picture 6">
            <a:extLst>
              <a:ext uri="{FF2B5EF4-FFF2-40B4-BE49-F238E27FC236}">
                <a16:creationId xmlns:a16="http://schemas.microsoft.com/office/drawing/2014/main" id="{6EDDD293-4892-F1D9-4DE3-2137D5B2FA0B}"/>
              </a:ext>
            </a:extLst>
          </p:cNvPr>
          <p:cNvPicPr>
            <a:picLocks noChangeAspect="1"/>
          </p:cNvPicPr>
          <p:nvPr/>
        </p:nvPicPr>
        <p:blipFill>
          <a:blip r:embed="rId3"/>
          <a:stretch>
            <a:fillRect/>
          </a:stretch>
        </p:blipFill>
        <p:spPr>
          <a:xfrm>
            <a:off x="2793485" y="4760659"/>
            <a:ext cx="7372729" cy="1016052"/>
          </a:xfrm>
          <a:prstGeom prst="rect">
            <a:avLst/>
          </a:prstGeom>
        </p:spPr>
      </p:pic>
    </p:spTree>
    <p:extLst>
      <p:ext uri="{BB962C8B-B14F-4D97-AF65-F5344CB8AC3E}">
        <p14:creationId xmlns:p14="http://schemas.microsoft.com/office/powerpoint/2010/main" val="149227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A994-EE0C-686B-F666-0FC97F052FF6}"/>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61935305-EB1F-DED0-AE64-C526E3674AB1}"/>
              </a:ext>
            </a:extLst>
          </p:cNvPr>
          <p:cNvPicPr>
            <a:picLocks noChangeAspect="1"/>
          </p:cNvPicPr>
          <p:nvPr/>
        </p:nvPicPr>
        <p:blipFill>
          <a:blip r:embed="rId2"/>
          <a:stretch>
            <a:fillRect/>
          </a:stretch>
        </p:blipFill>
        <p:spPr>
          <a:xfrm>
            <a:off x="1266157" y="1986096"/>
            <a:ext cx="8331628" cy="3626036"/>
          </a:xfrm>
          <a:prstGeom prst="rect">
            <a:avLst/>
          </a:prstGeom>
        </p:spPr>
      </p:pic>
    </p:spTree>
    <p:extLst>
      <p:ext uri="{BB962C8B-B14F-4D97-AF65-F5344CB8AC3E}">
        <p14:creationId xmlns:p14="http://schemas.microsoft.com/office/powerpoint/2010/main" val="46921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14F2-5BB7-85A9-A6BA-80FF8D190E7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CD5CA67-70E6-7A8F-D23A-A55B7DC3125C}"/>
              </a:ext>
            </a:extLst>
          </p:cNvPr>
          <p:cNvSpPr>
            <a:spLocks noGrp="1"/>
          </p:cNvSpPr>
          <p:nvPr>
            <p:ph idx="1"/>
          </p:nvPr>
        </p:nvSpPr>
        <p:spPr/>
        <p:txBody>
          <a:bodyPr/>
          <a:lstStyle/>
          <a:p>
            <a:r>
              <a:rPr lang="en-IN" dirty="0"/>
              <a:t>Lambda with s3</a:t>
            </a:r>
          </a:p>
          <a:p>
            <a:r>
              <a:rPr lang="en-IN" dirty="0"/>
              <a:t>Lambda with </a:t>
            </a:r>
            <a:r>
              <a:rPr lang="en-IN" dirty="0" err="1"/>
              <a:t>api</a:t>
            </a:r>
            <a:r>
              <a:rPr lang="en-IN"/>
              <a:t>-gateway</a:t>
            </a:r>
          </a:p>
        </p:txBody>
      </p:sp>
    </p:spTree>
    <p:extLst>
      <p:ext uri="{BB962C8B-B14F-4D97-AF65-F5344CB8AC3E}">
        <p14:creationId xmlns:p14="http://schemas.microsoft.com/office/powerpoint/2010/main" val="248534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C746-E74E-3623-CF98-9D2534F9283D}"/>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03744695-CAB1-FF91-FBEB-0FED828EB6B4}"/>
              </a:ext>
            </a:extLst>
          </p:cNvPr>
          <p:cNvSpPr>
            <a:spLocks noGrp="1"/>
          </p:cNvSpPr>
          <p:nvPr>
            <p:ph idx="1"/>
          </p:nvPr>
        </p:nvSpPr>
        <p:spPr/>
        <p:txBody>
          <a:bodyPr/>
          <a:lstStyle/>
          <a:p>
            <a:r>
              <a:rPr lang="en-US" dirty="0"/>
              <a:t>Amazon explains AWS Lambda (λ) as a ‘serverless’ compute service, meaning the developers, don’t have to worry about which AWS resources to launch, or how will they manage them, they just put the code on lambda and it runs, it’s that simple! It helps you to focus on core-competency i.e. App Building or the code.</a:t>
            </a:r>
          </a:p>
          <a:p>
            <a:r>
              <a:rPr lang="en-US" b="0" i="0" dirty="0">
                <a:solidFill>
                  <a:srgbClr val="242424"/>
                </a:solidFill>
                <a:effectLst/>
                <a:highlight>
                  <a:srgbClr val="FFFFFF"/>
                </a:highlight>
                <a:latin typeface="source-serif-pro"/>
              </a:rPr>
              <a:t>AWS Lambda executes your backend code, by automatically managing the AWS resources. When we say ‘manage’, it includes launching or terminating instances, health checkups, auto-scaling, updating or patching new updates etc.</a:t>
            </a:r>
            <a:endParaRPr lang="en-IN" dirty="0"/>
          </a:p>
        </p:txBody>
      </p:sp>
    </p:spTree>
    <p:extLst>
      <p:ext uri="{BB962C8B-B14F-4D97-AF65-F5344CB8AC3E}">
        <p14:creationId xmlns:p14="http://schemas.microsoft.com/office/powerpoint/2010/main" val="102355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3C80-7449-731D-F033-7D7B097FF24B}"/>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627F7029-7013-0F56-439D-5C59967053C1}"/>
              </a:ext>
            </a:extLst>
          </p:cNvPr>
          <p:cNvSpPr>
            <a:spLocks noGrp="1"/>
          </p:cNvSpPr>
          <p:nvPr>
            <p:ph idx="1"/>
          </p:nvPr>
        </p:nvSpPr>
        <p:spPr/>
        <p:txBody>
          <a:bodyPr/>
          <a:lstStyle/>
          <a:p>
            <a:r>
              <a:rPr lang="en-US" b="0" i="0" dirty="0">
                <a:solidFill>
                  <a:srgbClr val="242424"/>
                </a:solidFill>
                <a:effectLst/>
                <a:highlight>
                  <a:srgbClr val="FFFFFF"/>
                </a:highlight>
                <a:latin typeface="source-serif-pro"/>
              </a:rPr>
              <a:t>The code that you want Lambda to run is known as a </a:t>
            </a:r>
            <a:r>
              <a:rPr lang="en-US" b="1" i="0" dirty="0">
                <a:solidFill>
                  <a:srgbClr val="242424"/>
                </a:solidFill>
                <a:effectLst/>
                <a:highlight>
                  <a:srgbClr val="FFFFFF"/>
                </a:highlight>
                <a:latin typeface="source-serif-pro"/>
              </a:rPr>
              <a:t>Lambda function</a:t>
            </a:r>
            <a:r>
              <a:rPr lang="en-US" b="0" i="0" dirty="0">
                <a:solidFill>
                  <a:srgbClr val="242424"/>
                </a:solidFill>
                <a:effectLst/>
                <a:highlight>
                  <a:srgbClr val="FFFFFF"/>
                </a:highlight>
                <a:latin typeface="source-serif-pro"/>
              </a:rPr>
              <a:t>. Now, as we know a function runs only when it is called, right? Here, </a:t>
            </a:r>
            <a:r>
              <a:rPr lang="en-US" b="1" i="0" dirty="0">
                <a:solidFill>
                  <a:srgbClr val="242424"/>
                </a:solidFill>
                <a:effectLst/>
                <a:highlight>
                  <a:srgbClr val="FFFFFF"/>
                </a:highlight>
                <a:latin typeface="source-serif-pro"/>
              </a:rPr>
              <a:t>Event Source</a:t>
            </a:r>
            <a:r>
              <a:rPr lang="en-US" b="0" i="0" dirty="0">
                <a:solidFill>
                  <a:srgbClr val="242424"/>
                </a:solidFill>
                <a:effectLst/>
                <a:highlight>
                  <a:srgbClr val="FFFFFF"/>
                </a:highlight>
                <a:latin typeface="source-serif-pro"/>
              </a:rPr>
              <a:t> is the entity which triggers a Lambda Function, and then the task is executed.</a:t>
            </a:r>
          </a:p>
          <a:p>
            <a:r>
              <a:rPr lang="en-US" dirty="0">
                <a:solidFill>
                  <a:srgbClr val="242424"/>
                </a:solidFill>
                <a:highlight>
                  <a:srgbClr val="FFFFFF"/>
                </a:highlight>
                <a:latin typeface="source-serif-pro"/>
              </a:rPr>
              <a:t>Different types of Event Source are available, based on that Lambda functions are called and perform the activity as per the flow</a:t>
            </a:r>
          </a:p>
          <a:p>
            <a:r>
              <a:rPr lang="en-US" dirty="0">
                <a:solidFill>
                  <a:srgbClr val="242424"/>
                </a:solidFill>
                <a:highlight>
                  <a:srgbClr val="FFFFFF"/>
                </a:highlight>
                <a:latin typeface="source-serif-pro"/>
              </a:rPr>
              <a:t>Serverless architecture is used in other way in Kubernetes using </a:t>
            </a:r>
            <a:r>
              <a:rPr lang="en-US" dirty="0" err="1">
                <a:solidFill>
                  <a:srgbClr val="242424"/>
                </a:solidFill>
                <a:highlight>
                  <a:srgbClr val="FFFFFF"/>
                </a:highlight>
                <a:latin typeface="source-serif-pro"/>
              </a:rPr>
              <a:t>knative</a:t>
            </a:r>
            <a:r>
              <a:rPr lang="en-US" dirty="0">
                <a:solidFill>
                  <a:srgbClr val="242424"/>
                </a:solidFill>
                <a:highlight>
                  <a:srgbClr val="FFFFFF"/>
                </a:highlight>
                <a:latin typeface="source-serif-pro"/>
              </a:rPr>
              <a:t> </a:t>
            </a:r>
            <a:r>
              <a:rPr lang="en-US" dirty="0" err="1">
                <a:solidFill>
                  <a:srgbClr val="242424"/>
                </a:solidFill>
                <a:highlight>
                  <a:srgbClr val="FFFFFF"/>
                </a:highlight>
                <a:latin typeface="source-serif-pro"/>
              </a:rPr>
              <a:t>api</a:t>
            </a:r>
            <a:endParaRPr lang="en-IN" dirty="0"/>
          </a:p>
        </p:txBody>
      </p:sp>
    </p:spTree>
    <p:extLst>
      <p:ext uri="{BB962C8B-B14F-4D97-AF65-F5344CB8AC3E}">
        <p14:creationId xmlns:p14="http://schemas.microsoft.com/office/powerpoint/2010/main" val="6702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304B-943B-F128-13C0-A2CD0875D6A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F009D72-1715-714E-93BC-C67BA19806A7}"/>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Suppose you have an app for image uploading. Now when you upload an image, there are a lot of tasks involved before storing it, such as resizing, applying filters, compression etc.</a:t>
            </a:r>
          </a:p>
          <a:p>
            <a:pPr algn="l"/>
            <a:r>
              <a:rPr lang="en-US" b="0" i="0" dirty="0">
                <a:solidFill>
                  <a:srgbClr val="242424"/>
                </a:solidFill>
                <a:effectLst/>
                <a:highlight>
                  <a:srgbClr val="FFFFFF"/>
                </a:highlight>
                <a:latin typeface="source-serif-pro"/>
              </a:rPr>
              <a:t>So, this task of uploading of an image can be defined as an </a:t>
            </a:r>
            <a:r>
              <a:rPr lang="en-US" b="1" i="0" dirty="0">
                <a:solidFill>
                  <a:srgbClr val="242424"/>
                </a:solidFill>
                <a:effectLst/>
                <a:highlight>
                  <a:srgbClr val="FFFFFF"/>
                </a:highlight>
                <a:latin typeface="source-serif-pro"/>
              </a:rPr>
              <a:t>Event Source</a:t>
            </a:r>
            <a:r>
              <a:rPr lang="en-US" b="0" i="0" dirty="0">
                <a:solidFill>
                  <a:srgbClr val="242424"/>
                </a:solidFill>
                <a:effectLst/>
                <a:highlight>
                  <a:srgbClr val="FFFFFF"/>
                </a:highlight>
                <a:latin typeface="source-serif-pro"/>
              </a:rPr>
              <a:t> or the ‘trigger’ that will call the Lambda Function, and then all these tasks can be executed via the Lambda function.</a:t>
            </a:r>
          </a:p>
          <a:p>
            <a:pPr algn="l"/>
            <a:r>
              <a:rPr lang="en-US" b="0" i="0" dirty="0">
                <a:solidFill>
                  <a:srgbClr val="242424"/>
                </a:solidFill>
                <a:effectLst/>
                <a:highlight>
                  <a:srgbClr val="FFFFFF"/>
                </a:highlight>
                <a:latin typeface="source-serif-pro"/>
              </a:rPr>
              <a:t>In this example, a developer just has to define the event source and upload the code.</a:t>
            </a:r>
          </a:p>
          <a:p>
            <a:endParaRPr lang="en-IN" dirty="0"/>
          </a:p>
        </p:txBody>
      </p:sp>
    </p:spTree>
    <p:extLst>
      <p:ext uri="{BB962C8B-B14F-4D97-AF65-F5344CB8AC3E}">
        <p14:creationId xmlns:p14="http://schemas.microsoft.com/office/powerpoint/2010/main" val="405032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8908-66FF-20ED-D5FA-5D66A3445A3A}"/>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02D93AE7-B8BF-A3D6-ACFB-E2AFE12A0C42}"/>
              </a:ext>
            </a:extLst>
          </p:cNvPr>
          <p:cNvPicPr>
            <a:picLocks noChangeAspect="1"/>
          </p:cNvPicPr>
          <p:nvPr/>
        </p:nvPicPr>
        <p:blipFill>
          <a:blip r:embed="rId2"/>
          <a:stretch>
            <a:fillRect/>
          </a:stretch>
        </p:blipFill>
        <p:spPr>
          <a:xfrm>
            <a:off x="1898003" y="1600094"/>
            <a:ext cx="7525137" cy="4115011"/>
          </a:xfrm>
          <a:prstGeom prst="rect">
            <a:avLst/>
          </a:prstGeom>
        </p:spPr>
      </p:pic>
    </p:spTree>
    <p:extLst>
      <p:ext uri="{BB962C8B-B14F-4D97-AF65-F5344CB8AC3E}">
        <p14:creationId xmlns:p14="http://schemas.microsoft.com/office/powerpoint/2010/main" val="102277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1F2E-D118-645E-FEB5-E1BBBC6A6DC4}"/>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9BB798C6-2F46-A38F-8539-E9F6D05C575D}"/>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242424"/>
                </a:solidFill>
                <a:effectLst/>
                <a:highlight>
                  <a:srgbClr val="FFFFFF"/>
                </a:highlight>
                <a:latin typeface="source-serif-pro"/>
              </a:rPr>
              <a:t>User uploads an image (object) to a source bucket in S3 which has notification attached to it, for Lambda.</a:t>
            </a:r>
          </a:p>
          <a:p>
            <a:pPr algn="l">
              <a:buFont typeface="+mj-lt"/>
              <a:buAutoNum type="arabicPeriod"/>
            </a:pPr>
            <a:r>
              <a:rPr lang="en-US" b="0" i="0" dirty="0">
                <a:solidFill>
                  <a:srgbClr val="242424"/>
                </a:solidFill>
                <a:effectLst/>
                <a:highlight>
                  <a:srgbClr val="FFFFFF"/>
                </a:highlight>
                <a:latin typeface="source-serif-pro"/>
              </a:rPr>
              <a:t>The notification is read by S3 and it decides where to send that notification.</a:t>
            </a:r>
          </a:p>
          <a:p>
            <a:pPr algn="l">
              <a:buFont typeface="+mj-lt"/>
              <a:buAutoNum type="arabicPeriod"/>
            </a:pPr>
            <a:r>
              <a:rPr lang="en-US" b="0" i="0" dirty="0">
                <a:solidFill>
                  <a:srgbClr val="242424"/>
                </a:solidFill>
                <a:effectLst/>
                <a:highlight>
                  <a:srgbClr val="FFFFFF"/>
                </a:highlight>
                <a:latin typeface="source-serif-pro"/>
              </a:rPr>
              <a:t>S3 sends the notification to Lambda, this notification acts as an invoke call of the lambda function.</a:t>
            </a:r>
          </a:p>
          <a:p>
            <a:pPr algn="l">
              <a:buFont typeface="+mj-lt"/>
              <a:buAutoNum type="arabicPeriod"/>
            </a:pPr>
            <a:r>
              <a:rPr lang="en-US" b="0" i="0" dirty="0">
                <a:solidFill>
                  <a:srgbClr val="242424"/>
                </a:solidFill>
                <a:effectLst/>
                <a:highlight>
                  <a:srgbClr val="FFFFFF"/>
                </a:highlight>
                <a:latin typeface="source-serif-pro"/>
              </a:rPr>
              <a:t>Execution role in Lambda can be defined by using IAM (Identity and Access Management) to give access permission for the AWS resources, for this example here it would be S3.</a:t>
            </a:r>
          </a:p>
          <a:p>
            <a:pPr algn="l">
              <a:buFont typeface="+mj-lt"/>
              <a:buAutoNum type="arabicPeriod"/>
            </a:pPr>
            <a:r>
              <a:rPr lang="en-US" b="0" i="0" dirty="0">
                <a:solidFill>
                  <a:srgbClr val="242424"/>
                </a:solidFill>
                <a:effectLst/>
                <a:highlight>
                  <a:srgbClr val="FFFFFF"/>
                </a:highlight>
                <a:latin typeface="source-serif-pro"/>
              </a:rPr>
              <a:t>Finally, it invokes the desired lambda function which works on the object which has been uploaded to the S3 bucket.</a:t>
            </a:r>
          </a:p>
          <a:p>
            <a:pPr marL="0" indent="0">
              <a:buNone/>
            </a:pPr>
            <a:endParaRPr lang="en-IN" dirty="0"/>
          </a:p>
        </p:txBody>
      </p:sp>
    </p:spTree>
    <p:extLst>
      <p:ext uri="{BB962C8B-B14F-4D97-AF65-F5344CB8AC3E}">
        <p14:creationId xmlns:p14="http://schemas.microsoft.com/office/powerpoint/2010/main" val="336149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6E12-64DB-20BC-A7D9-330380274903}"/>
              </a:ext>
            </a:extLst>
          </p:cNvPr>
          <p:cNvSpPr>
            <a:spLocks noGrp="1"/>
          </p:cNvSpPr>
          <p:nvPr>
            <p:ph type="title"/>
          </p:nvPr>
        </p:nvSpPr>
        <p:spPr/>
        <p:txBody>
          <a:bodyPr/>
          <a:lstStyle/>
          <a:p>
            <a:r>
              <a:rPr lang="en-US" dirty="0"/>
              <a:t>Challenges with Traditional approach</a:t>
            </a:r>
            <a:endParaRPr lang="en-IN" dirty="0"/>
          </a:p>
        </p:txBody>
      </p:sp>
      <p:sp>
        <p:nvSpPr>
          <p:cNvPr id="3" name="Content Placeholder 2">
            <a:extLst>
              <a:ext uri="{FF2B5EF4-FFF2-40B4-BE49-F238E27FC236}">
                <a16:creationId xmlns:a16="http://schemas.microsoft.com/office/drawing/2014/main" id="{58B7D2C7-A083-CE84-FAE1-505940945C50}"/>
              </a:ext>
            </a:extLst>
          </p:cNvPr>
          <p:cNvSpPr>
            <a:spLocks noGrp="1"/>
          </p:cNvSpPr>
          <p:nvPr>
            <p:ph idx="1"/>
          </p:nvPr>
        </p:nvSpPr>
        <p:spPr/>
        <p:txBody>
          <a:bodyPr/>
          <a:lstStyle/>
          <a:p>
            <a:pPr algn="l"/>
            <a:r>
              <a:rPr lang="en-US" b="0" i="1" dirty="0">
                <a:solidFill>
                  <a:srgbClr val="242424"/>
                </a:solidFill>
                <a:effectLst/>
                <a:highlight>
                  <a:srgbClr val="FFFFFF"/>
                </a:highlight>
                <a:latin typeface="source-serif-pro"/>
              </a:rPr>
              <a:t>If you were to solve this scenario traditionally, along with development, you would have hired people for managing the following tasks:</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Size, provision and scale up group of servers</a:t>
            </a:r>
          </a:p>
          <a:p>
            <a:pPr algn="l">
              <a:buFont typeface="Arial" panose="020B0604020202020204" pitchFamily="34" charset="0"/>
              <a:buChar char="•"/>
            </a:pPr>
            <a:r>
              <a:rPr lang="en-US" b="0" i="0" dirty="0">
                <a:solidFill>
                  <a:srgbClr val="242424"/>
                </a:solidFill>
                <a:effectLst/>
                <a:highlight>
                  <a:srgbClr val="FFFFFF"/>
                </a:highlight>
                <a:latin typeface="source-serif-pro"/>
              </a:rPr>
              <a:t>Managing OS updates</a:t>
            </a:r>
          </a:p>
          <a:p>
            <a:pPr algn="l">
              <a:buFont typeface="Arial" panose="020B0604020202020204" pitchFamily="34" charset="0"/>
              <a:buChar char="•"/>
            </a:pPr>
            <a:r>
              <a:rPr lang="en-US" b="0" i="0" dirty="0">
                <a:solidFill>
                  <a:srgbClr val="242424"/>
                </a:solidFill>
                <a:effectLst/>
                <a:highlight>
                  <a:srgbClr val="FFFFFF"/>
                </a:highlight>
                <a:latin typeface="source-serif-pro"/>
              </a:rPr>
              <a:t>Apply security patches and</a:t>
            </a:r>
          </a:p>
          <a:p>
            <a:pPr algn="l">
              <a:buFont typeface="Arial" panose="020B0604020202020204" pitchFamily="34" charset="0"/>
              <a:buChar char="•"/>
            </a:pPr>
            <a:r>
              <a:rPr lang="en-US" b="0" i="0" dirty="0">
                <a:solidFill>
                  <a:srgbClr val="242424"/>
                </a:solidFill>
                <a:effectLst/>
                <a:highlight>
                  <a:srgbClr val="FFFFFF"/>
                </a:highlight>
                <a:latin typeface="source-serif-pro"/>
              </a:rPr>
              <a:t>Monitor all this infrastructure for performance and availability.</a:t>
            </a:r>
          </a:p>
          <a:p>
            <a:endParaRPr lang="en-IN" dirty="0"/>
          </a:p>
        </p:txBody>
      </p:sp>
    </p:spTree>
    <p:extLst>
      <p:ext uri="{BB962C8B-B14F-4D97-AF65-F5344CB8AC3E}">
        <p14:creationId xmlns:p14="http://schemas.microsoft.com/office/powerpoint/2010/main" val="362595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ACA7-DE44-F0F1-D2BD-EED14ED17AC7}"/>
              </a:ext>
            </a:extLst>
          </p:cNvPr>
          <p:cNvSpPr>
            <a:spLocks noGrp="1"/>
          </p:cNvSpPr>
          <p:nvPr>
            <p:ph type="title"/>
          </p:nvPr>
        </p:nvSpPr>
        <p:spPr/>
        <p:txBody>
          <a:bodyPr/>
          <a:lstStyle/>
          <a:p>
            <a:r>
              <a:rPr lang="en-IN" b="1" i="0" dirty="0">
                <a:solidFill>
                  <a:srgbClr val="242424"/>
                </a:solidFill>
                <a:effectLst/>
                <a:highlight>
                  <a:srgbClr val="FFFFFF"/>
                </a:highlight>
                <a:latin typeface="sohne"/>
              </a:rPr>
              <a:t>Pricing in AWS Lambda</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53788DAE-E864-0185-31FB-D61358740A89}"/>
              </a:ext>
            </a:extLst>
          </p:cNvPr>
          <p:cNvSpPr>
            <a:spLocks noGrp="1"/>
          </p:cNvSpPr>
          <p:nvPr>
            <p:ph idx="1"/>
          </p:nvPr>
        </p:nvSpPr>
        <p:spPr/>
        <p:txBody>
          <a:bodyPr>
            <a:normAutofit lnSpcReduction="10000"/>
          </a:bodyPr>
          <a:lstStyle/>
          <a:p>
            <a:r>
              <a:rPr lang="en-US" dirty="0"/>
              <a:t>Like most of the AWS services, AWS Lambda is also a pay per use service, meaning you only pay what you use, therefore you are charged on the following parameters</a:t>
            </a:r>
          </a:p>
          <a:p>
            <a:r>
              <a:rPr lang="en-US" dirty="0"/>
              <a:t>The number of requests that you make to your lambda function</a:t>
            </a:r>
          </a:p>
          <a:p>
            <a:r>
              <a:rPr lang="en-US" dirty="0"/>
              <a:t>The duration for which your code executes.</a:t>
            </a:r>
          </a:p>
          <a:p>
            <a:pPr algn="l"/>
            <a:r>
              <a:rPr lang="en-US" b="0" i="0" dirty="0">
                <a:solidFill>
                  <a:srgbClr val="242424"/>
                </a:solidFill>
                <a:effectLst/>
                <a:highlight>
                  <a:srgbClr val="FFFFFF"/>
                </a:highlight>
                <a:latin typeface="source-serif-pro"/>
              </a:rPr>
              <a:t>AWS Lambda counts a request each time it starts executing in response to an event source or invoke call, including test is invoked from the console. Let’s look at the prices now:</a:t>
            </a:r>
          </a:p>
          <a:p>
            <a:pPr algn="l">
              <a:buFont typeface="Arial" panose="020B0604020202020204" pitchFamily="34" charset="0"/>
              <a:buChar char="•"/>
            </a:pPr>
            <a:r>
              <a:rPr lang="en-US" b="0" i="0" dirty="0">
                <a:solidFill>
                  <a:srgbClr val="242424"/>
                </a:solidFill>
                <a:effectLst/>
                <a:highlight>
                  <a:srgbClr val="FFFFFF"/>
                </a:highlight>
                <a:latin typeface="source-serif-pro"/>
              </a:rPr>
              <a:t>First 1 million requests, every month are for free.</a:t>
            </a:r>
          </a:p>
          <a:p>
            <a:pPr algn="l">
              <a:buFont typeface="Arial" panose="020B0604020202020204" pitchFamily="34" charset="0"/>
              <a:buChar char="•"/>
            </a:pPr>
            <a:r>
              <a:rPr lang="en-US" b="0" i="0" dirty="0">
                <a:solidFill>
                  <a:srgbClr val="242424"/>
                </a:solidFill>
                <a:effectLst/>
                <a:highlight>
                  <a:srgbClr val="FFFFFF"/>
                </a:highlight>
                <a:latin typeface="source-serif-pro"/>
              </a:rPr>
              <a:t>0.20$ per million requests thereafter.</a:t>
            </a:r>
          </a:p>
          <a:p>
            <a:endParaRPr lang="en-IN" dirty="0"/>
          </a:p>
        </p:txBody>
      </p:sp>
    </p:spTree>
    <p:extLst>
      <p:ext uri="{BB962C8B-B14F-4D97-AF65-F5344CB8AC3E}">
        <p14:creationId xmlns:p14="http://schemas.microsoft.com/office/powerpoint/2010/main" val="90401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AEF2-3734-E53E-375C-609992C43947}"/>
              </a:ext>
            </a:extLst>
          </p:cNvPr>
          <p:cNvSpPr>
            <a:spLocks noGrp="1"/>
          </p:cNvSpPr>
          <p:nvPr>
            <p:ph type="title"/>
          </p:nvPr>
        </p:nvSpPr>
        <p:spPr/>
        <p:txBody>
          <a:bodyPr/>
          <a:lstStyle/>
          <a:p>
            <a:r>
              <a:rPr lang="en-US" dirty="0"/>
              <a:t>Aws console</a:t>
            </a:r>
            <a:endParaRPr lang="en-IN" dirty="0"/>
          </a:p>
        </p:txBody>
      </p:sp>
      <p:pic>
        <p:nvPicPr>
          <p:cNvPr id="5" name="Picture 4">
            <a:extLst>
              <a:ext uri="{FF2B5EF4-FFF2-40B4-BE49-F238E27FC236}">
                <a16:creationId xmlns:a16="http://schemas.microsoft.com/office/drawing/2014/main" id="{7A4108AD-DEA5-6A65-394F-5D578C25B022}"/>
              </a:ext>
            </a:extLst>
          </p:cNvPr>
          <p:cNvPicPr>
            <a:picLocks noChangeAspect="1"/>
          </p:cNvPicPr>
          <p:nvPr/>
        </p:nvPicPr>
        <p:blipFill>
          <a:blip r:embed="rId2"/>
          <a:stretch>
            <a:fillRect/>
          </a:stretch>
        </p:blipFill>
        <p:spPr>
          <a:xfrm>
            <a:off x="1292041" y="1876321"/>
            <a:ext cx="7169518" cy="4019757"/>
          </a:xfrm>
          <a:prstGeom prst="rect">
            <a:avLst/>
          </a:prstGeom>
        </p:spPr>
      </p:pic>
    </p:spTree>
    <p:extLst>
      <p:ext uri="{BB962C8B-B14F-4D97-AF65-F5344CB8AC3E}">
        <p14:creationId xmlns:p14="http://schemas.microsoft.com/office/powerpoint/2010/main" val="2456378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593</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sohne</vt:lpstr>
      <vt:lpstr>source-serif-pro</vt:lpstr>
      <vt:lpstr>Office Theme</vt:lpstr>
      <vt:lpstr>Aws Lambda</vt:lpstr>
      <vt:lpstr>Definition</vt:lpstr>
      <vt:lpstr>How it works?</vt:lpstr>
      <vt:lpstr>Example</vt:lpstr>
      <vt:lpstr>..</vt:lpstr>
      <vt:lpstr>explanation</vt:lpstr>
      <vt:lpstr>Challenges with Traditional approach</vt:lpstr>
      <vt:lpstr>Pricing in AWS Lambda </vt:lpstr>
      <vt:lpstr>Aws console</vt:lpstr>
      <vt:lpstr>..</vt:lpstr>
      <vt:lpstr>..</vt:lpstr>
      <vt:lpstr>Configure Trigger</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16</cp:revision>
  <dcterms:created xsi:type="dcterms:W3CDTF">2024-07-23T06:02:55Z</dcterms:created>
  <dcterms:modified xsi:type="dcterms:W3CDTF">2024-07-28T15:29:27Z</dcterms:modified>
</cp:coreProperties>
</file>