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FF77-017F-87F4-B37F-31D3AFD96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35C8DF02-E006-4393-B74A-5ACA4FF6C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5BAD8D52-4D04-C758-B3F7-94918692A0AC}"/>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5" name="Footer Placeholder 4">
            <a:extLst>
              <a:ext uri="{FF2B5EF4-FFF2-40B4-BE49-F238E27FC236}">
                <a16:creationId xmlns:a16="http://schemas.microsoft.com/office/drawing/2014/main" id="{30924A05-FD39-8086-FE72-46A95FE48A92}"/>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7DEF698-5C56-9C94-C213-9F0F8503AED2}"/>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46157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7CEF-903F-59FE-72B1-017E4E461D9F}"/>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A2378A49-AC7B-B245-15D5-DE1E37724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0BA1241B-C92C-4405-9F94-FF924CC5FB9F}"/>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5" name="Footer Placeholder 4">
            <a:extLst>
              <a:ext uri="{FF2B5EF4-FFF2-40B4-BE49-F238E27FC236}">
                <a16:creationId xmlns:a16="http://schemas.microsoft.com/office/drawing/2014/main" id="{D713314A-AFF7-4048-26C5-B84F2A47F16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4D4F46B-5F5A-7D14-0C63-1E04B6229B84}"/>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314461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0FEFCC-A83E-A6F0-E144-6B2ECDCD60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2B8BBD62-DE9E-7CB3-0D3D-25D826F19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74E28A0-18C8-A65E-C09F-7FF513A6DE00}"/>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5" name="Footer Placeholder 4">
            <a:extLst>
              <a:ext uri="{FF2B5EF4-FFF2-40B4-BE49-F238E27FC236}">
                <a16:creationId xmlns:a16="http://schemas.microsoft.com/office/drawing/2014/main" id="{475432F2-8E91-63F6-0038-2D05847A5FE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2FE057D-5A3D-6BC7-41EA-CF0DA0CD2F2E}"/>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00380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85E4-CE6B-0827-149F-70D3A0410BD1}"/>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9EA61E5-7ACA-F348-469A-762BCC08D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12869463-2624-0CA9-1BB6-92C3A54453CC}"/>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5" name="Footer Placeholder 4">
            <a:extLst>
              <a:ext uri="{FF2B5EF4-FFF2-40B4-BE49-F238E27FC236}">
                <a16:creationId xmlns:a16="http://schemas.microsoft.com/office/drawing/2014/main" id="{E6C89C4F-5795-D6C4-DF8A-6F006E61E79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03C8A7B-CF1F-AEE1-CAA7-BA7D48FB6599}"/>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20338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0756-A2BF-ABEA-F0A0-E51E53F79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D4F6CC6-F2CF-606D-CD9B-77003A67E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C85F02-523C-2B16-09DF-1600DAB01B57}"/>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5" name="Footer Placeholder 4">
            <a:extLst>
              <a:ext uri="{FF2B5EF4-FFF2-40B4-BE49-F238E27FC236}">
                <a16:creationId xmlns:a16="http://schemas.microsoft.com/office/drawing/2014/main" id="{8E4FAF16-38CE-9833-9E43-8C0CAEB4913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3735015-1EEE-5368-AE83-9C690BED99C2}"/>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93210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2F8F-8BE1-59BD-FF7F-8F3BBDBB4C70}"/>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D1354295-4EF5-D600-116D-3227B42F6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5DBD5FDB-AE02-9E1C-0445-45871A512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B71D28C0-8902-3778-0645-1FAE57424142}"/>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6" name="Footer Placeholder 5">
            <a:extLst>
              <a:ext uri="{FF2B5EF4-FFF2-40B4-BE49-F238E27FC236}">
                <a16:creationId xmlns:a16="http://schemas.microsoft.com/office/drawing/2014/main" id="{04B3D20B-B846-8C0E-9FAF-A53905A11854}"/>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13240F8-3263-8F10-24C5-358862A342BD}"/>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11610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D06B-B38C-A113-066B-1EC1C64A7CD8}"/>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0C400410-E5DC-247C-2D2D-F186889DB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F0287-B108-FB0A-BD7A-05FE27986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E7DBB0CC-8409-85BD-E669-6CA304FA7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97700A-034F-96DA-1139-C3F0476FB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7F4FFA8C-BDCA-49D9-BCD1-62C69351E26F}"/>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8" name="Footer Placeholder 7">
            <a:extLst>
              <a:ext uri="{FF2B5EF4-FFF2-40B4-BE49-F238E27FC236}">
                <a16:creationId xmlns:a16="http://schemas.microsoft.com/office/drawing/2014/main" id="{CE5DD208-83E2-EF58-468F-0A022593297F}"/>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B30BF641-A137-6941-19DA-7CCB7E1896D8}"/>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290945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F5B-59DF-6473-70A2-A036F65859FD}"/>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EFF803BE-E783-4FE5-8941-7A3CF585A775}"/>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4" name="Footer Placeholder 3">
            <a:extLst>
              <a:ext uri="{FF2B5EF4-FFF2-40B4-BE49-F238E27FC236}">
                <a16:creationId xmlns:a16="http://schemas.microsoft.com/office/drawing/2014/main" id="{C8829BAE-D664-E2B1-EFB2-DD652AB21DF4}"/>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ADACFE3F-F2F4-319F-9BC3-D7818870D536}"/>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71078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F553B-776F-824F-D891-B062BBE6C21C}"/>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3" name="Footer Placeholder 2">
            <a:extLst>
              <a:ext uri="{FF2B5EF4-FFF2-40B4-BE49-F238E27FC236}">
                <a16:creationId xmlns:a16="http://schemas.microsoft.com/office/drawing/2014/main" id="{F1DE2936-1FDC-247C-E03A-59AC67F8BB73}"/>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65E5F8F4-FFB5-EFE1-CC13-6A260BC33126}"/>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292542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9708-0649-B05E-D6BC-87F78FE9C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E0358749-BECA-8FBB-9B34-47FECEF66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9B546EA8-6BA9-24B1-C30B-D20B1FC7B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669B2-9DF8-45D2-500F-5FAF1078D3F7}"/>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6" name="Footer Placeholder 5">
            <a:extLst>
              <a:ext uri="{FF2B5EF4-FFF2-40B4-BE49-F238E27FC236}">
                <a16:creationId xmlns:a16="http://schemas.microsoft.com/office/drawing/2014/main" id="{83BD6875-4632-0A8A-CBE2-EB2621ECC85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1D4BABDA-05E6-B049-C30F-5D0D2F0995C2}"/>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139022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63DF-1EE4-82F5-3E5E-1DFBB5933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E16B5F38-29AC-59A2-EB36-4485825F2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9A87E68C-F244-DAD2-4D6A-2A4A8A0D3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FE0F0-232D-712A-95C2-BE3D512C9D88}"/>
              </a:ext>
            </a:extLst>
          </p:cNvPr>
          <p:cNvSpPr>
            <a:spLocks noGrp="1"/>
          </p:cNvSpPr>
          <p:nvPr>
            <p:ph type="dt" sz="half" idx="10"/>
          </p:nvPr>
        </p:nvSpPr>
        <p:spPr/>
        <p:txBody>
          <a:bodyPr/>
          <a:lstStyle/>
          <a:p>
            <a:fld id="{BFA353C0-6F41-45F9-A832-1D27F6C4DED1}" type="datetimeFigureOut">
              <a:rPr lang="hi-IN" smtClean="0"/>
              <a:t>सोमवार, 13 अग्रहायन 1945</a:t>
            </a:fld>
            <a:endParaRPr lang="hi-IN"/>
          </a:p>
        </p:txBody>
      </p:sp>
      <p:sp>
        <p:nvSpPr>
          <p:cNvPr id="6" name="Footer Placeholder 5">
            <a:extLst>
              <a:ext uri="{FF2B5EF4-FFF2-40B4-BE49-F238E27FC236}">
                <a16:creationId xmlns:a16="http://schemas.microsoft.com/office/drawing/2014/main" id="{72623111-461C-D4A1-7C7E-8B484AB1E85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DD4096EC-A7AD-8510-7B6D-D2B703F9F93D}"/>
              </a:ext>
            </a:extLst>
          </p:cNvPr>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303289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24078-3B76-33A9-04C3-B18A1A18B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6D611063-ADDE-B7F8-823A-CF43663EE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F4812ED6-426B-39AE-2E8B-52AE09BF2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353C0-6F41-45F9-A832-1D27F6C4DED1}" type="datetimeFigureOut">
              <a:rPr lang="hi-IN" smtClean="0"/>
              <a:t>सोमवार, 13 अग्रहायन 1945</a:t>
            </a:fld>
            <a:endParaRPr lang="hi-IN"/>
          </a:p>
        </p:txBody>
      </p:sp>
      <p:sp>
        <p:nvSpPr>
          <p:cNvPr id="5" name="Footer Placeholder 4">
            <a:extLst>
              <a:ext uri="{FF2B5EF4-FFF2-40B4-BE49-F238E27FC236}">
                <a16:creationId xmlns:a16="http://schemas.microsoft.com/office/drawing/2014/main" id="{E1C7B8AF-59A8-D274-07DE-DBC3B8E8F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06EA97D2-5663-05DF-6ABD-AB65D3312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28A07-EAFF-4DFE-8028-8DF92BC6E474}" type="slidenum">
              <a:rPr lang="hi-IN" smtClean="0"/>
              <a:t>‹#›</a:t>
            </a:fld>
            <a:endParaRPr lang="hi-IN"/>
          </a:p>
        </p:txBody>
      </p:sp>
    </p:spTree>
    <p:extLst>
      <p:ext uri="{BB962C8B-B14F-4D97-AF65-F5344CB8AC3E}">
        <p14:creationId xmlns:p14="http://schemas.microsoft.com/office/powerpoint/2010/main" val="257733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41F3-4A47-7CE6-B4E6-93060A6472DC}"/>
              </a:ext>
            </a:extLst>
          </p:cNvPr>
          <p:cNvSpPr>
            <a:spLocks noGrp="1"/>
          </p:cNvSpPr>
          <p:nvPr>
            <p:ph type="ctrTitle"/>
          </p:nvPr>
        </p:nvSpPr>
        <p:spPr/>
        <p:txBody>
          <a:bodyPr/>
          <a:lstStyle/>
          <a:p>
            <a:r>
              <a:rPr lang="en-US" b="0" i="0" dirty="0">
                <a:solidFill>
                  <a:srgbClr val="343541"/>
                </a:solidFill>
                <a:effectLst/>
                <a:latin typeface="Söhne"/>
              </a:rPr>
              <a:t>Infrastructure as Code</a:t>
            </a:r>
            <a:endParaRPr lang="hi-IN" dirty="0"/>
          </a:p>
        </p:txBody>
      </p:sp>
      <p:sp>
        <p:nvSpPr>
          <p:cNvPr id="3" name="Subtitle 2">
            <a:extLst>
              <a:ext uri="{FF2B5EF4-FFF2-40B4-BE49-F238E27FC236}">
                <a16:creationId xmlns:a16="http://schemas.microsoft.com/office/drawing/2014/main" id="{1B0B3A5C-3460-50A0-8F1E-CB78EF5D8173}"/>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373662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5E0-6C8D-7442-4CA0-6E406A6FCA9B}"/>
              </a:ext>
            </a:extLst>
          </p:cNvPr>
          <p:cNvSpPr>
            <a:spLocks noGrp="1"/>
          </p:cNvSpPr>
          <p:nvPr>
            <p:ph type="title"/>
          </p:nvPr>
        </p:nvSpPr>
        <p:spPr/>
        <p:txBody>
          <a:bodyPr/>
          <a:lstStyle/>
          <a:p>
            <a:r>
              <a:rPr lang="en-US" dirty="0"/>
              <a:t>Pointers</a:t>
            </a:r>
            <a:endParaRPr lang="hi-IN" dirty="0"/>
          </a:p>
        </p:txBody>
      </p:sp>
      <p:sp>
        <p:nvSpPr>
          <p:cNvPr id="3" name="Content Placeholder 2">
            <a:extLst>
              <a:ext uri="{FF2B5EF4-FFF2-40B4-BE49-F238E27FC236}">
                <a16:creationId xmlns:a16="http://schemas.microsoft.com/office/drawing/2014/main" id="{559D67B2-3D1C-FD0F-BEB4-2C8677F97B3F}"/>
              </a:ext>
            </a:extLst>
          </p:cNvPr>
          <p:cNvSpPr>
            <a:spLocks noGrp="1"/>
          </p:cNvSpPr>
          <p:nvPr>
            <p:ph idx="1"/>
          </p:nvPr>
        </p:nvSpPr>
        <p:spPr/>
        <p:txBody>
          <a:bodyPr/>
          <a:lstStyle/>
          <a:p>
            <a:r>
              <a:rPr lang="en-US" dirty="0"/>
              <a:t>Code-based infrastructure</a:t>
            </a:r>
          </a:p>
          <a:p>
            <a:r>
              <a:rPr lang="en-US" dirty="0"/>
              <a:t>Configuration file</a:t>
            </a:r>
          </a:p>
          <a:p>
            <a:r>
              <a:rPr lang="en-US" dirty="0"/>
              <a:t>Reproducibility and Consistency</a:t>
            </a:r>
          </a:p>
          <a:p>
            <a:r>
              <a:rPr lang="en-US" dirty="0"/>
              <a:t>Automation and Orchestration</a:t>
            </a:r>
          </a:p>
          <a:p>
            <a:r>
              <a:rPr lang="en-US" dirty="0"/>
              <a:t>Version Control</a:t>
            </a:r>
          </a:p>
          <a:p>
            <a:r>
              <a:rPr lang="en-US" dirty="0"/>
              <a:t>Scalability and Agility</a:t>
            </a:r>
            <a:endParaRPr lang="hi-IN" dirty="0"/>
          </a:p>
        </p:txBody>
      </p:sp>
    </p:spTree>
    <p:extLst>
      <p:ext uri="{BB962C8B-B14F-4D97-AF65-F5344CB8AC3E}">
        <p14:creationId xmlns:p14="http://schemas.microsoft.com/office/powerpoint/2010/main" val="238478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58F1-DDE3-2544-7CF9-99D931CE5C28}"/>
              </a:ext>
            </a:extLst>
          </p:cNvPr>
          <p:cNvSpPr>
            <a:spLocks noGrp="1"/>
          </p:cNvSpPr>
          <p:nvPr>
            <p:ph type="title"/>
          </p:nvPr>
        </p:nvSpPr>
        <p:spPr/>
        <p:txBody>
          <a:bodyPr/>
          <a:lstStyle/>
          <a:p>
            <a:r>
              <a:rPr lang="en-US" dirty="0"/>
              <a:t>What is IAC??</a:t>
            </a:r>
            <a:endParaRPr lang="hi-IN" dirty="0"/>
          </a:p>
        </p:txBody>
      </p:sp>
      <p:sp>
        <p:nvSpPr>
          <p:cNvPr id="3" name="Content Placeholder 2">
            <a:extLst>
              <a:ext uri="{FF2B5EF4-FFF2-40B4-BE49-F238E27FC236}">
                <a16:creationId xmlns:a16="http://schemas.microsoft.com/office/drawing/2014/main" id="{35F92681-3488-3928-BAED-85231BCF26A3}"/>
              </a:ext>
            </a:extLst>
          </p:cNvPr>
          <p:cNvSpPr>
            <a:spLocks noGrp="1"/>
          </p:cNvSpPr>
          <p:nvPr>
            <p:ph idx="1"/>
          </p:nvPr>
        </p:nvSpPr>
        <p:spPr/>
        <p:txBody>
          <a:bodyPr/>
          <a:lstStyle/>
          <a:p>
            <a:r>
              <a:rPr lang="en-US" dirty="0"/>
              <a:t>Infrastructure as Code (</a:t>
            </a:r>
            <a:r>
              <a:rPr lang="en-US" dirty="0" err="1"/>
              <a:t>IaC</a:t>
            </a:r>
            <a:r>
              <a:rPr lang="en-US" dirty="0"/>
              <a:t>) is a practice that involves managing and provisioning infrastructure resources using machine-readable configuration files. </a:t>
            </a:r>
          </a:p>
          <a:p>
            <a:r>
              <a:rPr lang="en-US" dirty="0"/>
              <a:t>Instead of manually configuring and managing infrastructure components, </a:t>
            </a:r>
            <a:r>
              <a:rPr lang="en-US" dirty="0" err="1"/>
              <a:t>IaC</a:t>
            </a:r>
            <a:r>
              <a:rPr lang="en-US" dirty="0"/>
              <a:t> allows you to define your infrastructure in code, providing several benefits such as version control, automation, and reproducibility.</a:t>
            </a:r>
            <a:endParaRPr lang="hi-IN" dirty="0"/>
          </a:p>
        </p:txBody>
      </p:sp>
    </p:spTree>
    <p:extLst>
      <p:ext uri="{BB962C8B-B14F-4D97-AF65-F5344CB8AC3E}">
        <p14:creationId xmlns:p14="http://schemas.microsoft.com/office/powerpoint/2010/main" val="327968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1D3A-018C-2992-02E8-A96C750D2975}"/>
              </a:ext>
            </a:extLst>
          </p:cNvPr>
          <p:cNvSpPr>
            <a:spLocks noGrp="1"/>
          </p:cNvSpPr>
          <p:nvPr>
            <p:ph type="title"/>
          </p:nvPr>
        </p:nvSpPr>
        <p:spPr/>
        <p:txBody>
          <a:bodyPr/>
          <a:lstStyle/>
          <a:p>
            <a:r>
              <a:rPr lang="en-US" dirty="0"/>
              <a:t>Code-based Infrastructure</a:t>
            </a:r>
            <a:endParaRPr lang="hi-IN" dirty="0"/>
          </a:p>
        </p:txBody>
      </p:sp>
      <p:sp>
        <p:nvSpPr>
          <p:cNvPr id="3" name="Content Placeholder 2">
            <a:extLst>
              <a:ext uri="{FF2B5EF4-FFF2-40B4-BE49-F238E27FC236}">
                <a16:creationId xmlns:a16="http://schemas.microsoft.com/office/drawing/2014/main" id="{C94AC2D3-DDFD-0760-829D-E20C7B4AFE29}"/>
              </a:ext>
            </a:extLst>
          </p:cNvPr>
          <p:cNvSpPr>
            <a:spLocks noGrp="1"/>
          </p:cNvSpPr>
          <p:nvPr>
            <p:ph idx="1"/>
          </p:nvPr>
        </p:nvSpPr>
        <p:spPr/>
        <p:txBody>
          <a:bodyPr/>
          <a:lstStyle/>
          <a:p>
            <a:r>
              <a:rPr lang="en-US" dirty="0" err="1"/>
              <a:t>IaC</a:t>
            </a:r>
            <a:r>
              <a:rPr lang="en-US" dirty="0"/>
              <a:t> treats infrastructure components (servers, networks, storage, etc.) as code.</a:t>
            </a:r>
          </a:p>
          <a:p>
            <a:r>
              <a:rPr lang="en-US" dirty="0"/>
              <a:t> Instead of using manual processes or GUI-based tools, infrastructure configurations are expressed in code </a:t>
            </a:r>
            <a:r>
              <a:rPr lang="en-US" dirty="0" err="1"/>
              <a:t>files.Typically</a:t>
            </a:r>
            <a:r>
              <a:rPr lang="en-US" dirty="0"/>
              <a:t> using declarative languages like Terraform, CloudFormation, or Ansible.</a:t>
            </a:r>
          </a:p>
          <a:p>
            <a:r>
              <a:rPr lang="en-US" dirty="0"/>
              <a:t> </a:t>
            </a:r>
            <a:r>
              <a:rPr lang="en-US" dirty="0" err="1"/>
              <a:t>IaC</a:t>
            </a:r>
            <a:r>
              <a:rPr lang="en-US" dirty="0"/>
              <a:t> uses configuration files to describe the desired state of infrastructure resources. These files specify what resources should be provisioned, their properties, relationships, and any additional configuration details.</a:t>
            </a:r>
            <a:endParaRPr lang="hi-IN" dirty="0"/>
          </a:p>
        </p:txBody>
      </p:sp>
    </p:spTree>
    <p:extLst>
      <p:ext uri="{BB962C8B-B14F-4D97-AF65-F5344CB8AC3E}">
        <p14:creationId xmlns:p14="http://schemas.microsoft.com/office/powerpoint/2010/main" val="95757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F889-0EEB-C7FC-6515-327598B2B0E0}"/>
              </a:ext>
            </a:extLst>
          </p:cNvPr>
          <p:cNvSpPr>
            <a:spLocks noGrp="1"/>
          </p:cNvSpPr>
          <p:nvPr>
            <p:ph type="title"/>
          </p:nvPr>
        </p:nvSpPr>
        <p:spPr/>
        <p:txBody>
          <a:bodyPr/>
          <a:lstStyle/>
          <a:p>
            <a:r>
              <a:rPr lang="en-US" dirty="0"/>
              <a:t>Automation/Version Control</a:t>
            </a:r>
            <a:endParaRPr lang="hi-IN" dirty="0"/>
          </a:p>
        </p:txBody>
      </p:sp>
      <p:sp>
        <p:nvSpPr>
          <p:cNvPr id="3" name="Content Placeholder 2">
            <a:extLst>
              <a:ext uri="{FF2B5EF4-FFF2-40B4-BE49-F238E27FC236}">
                <a16:creationId xmlns:a16="http://schemas.microsoft.com/office/drawing/2014/main" id="{B15BA0CA-5B3E-182C-EA90-77B82BF398AE}"/>
              </a:ext>
            </a:extLst>
          </p:cNvPr>
          <p:cNvSpPr>
            <a:spLocks noGrp="1"/>
          </p:cNvSpPr>
          <p:nvPr>
            <p:ph idx="1"/>
          </p:nvPr>
        </p:nvSpPr>
        <p:spPr/>
        <p:txBody>
          <a:bodyPr>
            <a:normAutofit/>
          </a:bodyPr>
          <a:lstStyle/>
          <a:p>
            <a:r>
              <a:rPr lang="en-US" sz="3600" dirty="0"/>
              <a:t>Reproducibility and Consistency: With </a:t>
            </a:r>
            <a:r>
              <a:rPr lang="en-US" sz="3600" dirty="0" err="1"/>
              <a:t>IaC</a:t>
            </a:r>
            <a:r>
              <a:rPr lang="en-US" sz="3600" dirty="0"/>
              <a:t>, infrastructure provisioning becomes repeatable and consistent. </a:t>
            </a:r>
          </a:p>
          <a:p>
            <a:r>
              <a:rPr lang="en-US" sz="3600" dirty="0"/>
              <a:t>The code-based approach allows you to create infrastructure in a predictable manner across different environments, ensuring that the same configurations and resources are deployed consistently each time</a:t>
            </a:r>
            <a:r>
              <a:rPr lang="en-US" dirty="0"/>
              <a:t>.</a:t>
            </a:r>
          </a:p>
        </p:txBody>
      </p:sp>
    </p:spTree>
    <p:extLst>
      <p:ext uri="{BB962C8B-B14F-4D97-AF65-F5344CB8AC3E}">
        <p14:creationId xmlns:p14="http://schemas.microsoft.com/office/powerpoint/2010/main" val="139453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345E-74CF-62BA-9810-643ACC54912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EB00172D-C6A0-67F2-D4E9-CC9FC36D9DE2}"/>
              </a:ext>
            </a:extLst>
          </p:cNvPr>
          <p:cNvSpPr>
            <a:spLocks noGrp="1"/>
          </p:cNvSpPr>
          <p:nvPr>
            <p:ph idx="1"/>
          </p:nvPr>
        </p:nvSpPr>
        <p:spPr/>
        <p:txBody>
          <a:bodyPr/>
          <a:lstStyle/>
          <a:p>
            <a:r>
              <a:rPr lang="en-US" sz="3600" dirty="0"/>
              <a:t>Automation and Orchestration: </a:t>
            </a:r>
            <a:r>
              <a:rPr lang="en-US" sz="3600" dirty="0" err="1"/>
              <a:t>IaC</a:t>
            </a:r>
            <a:r>
              <a:rPr lang="en-US" sz="3600" dirty="0"/>
              <a:t> tools enable automation and orchestration of infrastructure provisioning. </a:t>
            </a:r>
          </a:p>
          <a:p>
            <a:r>
              <a:rPr lang="en-US" sz="3600" dirty="0"/>
              <a:t>You can define dependencies, order of operations, and complex configurations in code, allowing for automated deployment and management of infrastructure resources. This helps reduce manual errors and saves time.</a:t>
            </a:r>
          </a:p>
          <a:p>
            <a:endParaRPr lang="en-IN" dirty="0"/>
          </a:p>
        </p:txBody>
      </p:sp>
    </p:spTree>
    <p:extLst>
      <p:ext uri="{BB962C8B-B14F-4D97-AF65-F5344CB8AC3E}">
        <p14:creationId xmlns:p14="http://schemas.microsoft.com/office/powerpoint/2010/main" val="27103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4141-882A-403C-43D1-71F3F479AB5A}"/>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5BFF579-8A73-AD9F-8CDF-98BAA9811CC7}"/>
              </a:ext>
            </a:extLst>
          </p:cNvPr>
          <p:cNvSpPr>
            <a:spLocks noGrp="1"/>
          </p:cNvSpPr>
          <p:nvPr>
            <p:ph idx="1"/>
          </p:nvPr>
        </p:nvSpPr>
        <p:spPr/>
        <p:txBody>
          <a:bodyPr/>
          <a:lstStyle/>
          <a:p>
            <a:r>
              <a:rPr lang="en-US" sz="3600" dirty="0"/>
              <a:t>Version Control: Infrastructure configurations can be stored in version control systems like Git. </a:t>
            </a:r>
          </a:p>
          <a:p>
            <a:r>
              <a:rPr lang="en-US" sz="3600" dirty="0"/>
              <a:t>This provides the ability to track changes, review code, collaborate with team members, and revert to previous versions if needed</a:t>
            </a:r>
            <a:endParaRPr lang="hi-IN" sz="3600" dirty="0"/>
          </a:p>
          <a:p>
            <a:endParaRPr lang="en-IN" dirty="0"/>
          </a:p>
        </p:txBody>
      </p:sp>
    </p:spTree>
    <p:extLst>
      <p:ext uri="{BB962C8B-B14F-4D97-AF65-F5344CB8AC3E}">
        <p14:creationId xmlns:p14="http://schemas.microsoft.com/office/powerpoint/2010/main" val="146166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4BEE-5DFE-1107-5DE6-CDC71E4972C0}"/>
              </a:ext>
            </a:extLst>
          </p:cNvPr>
          <p:cNvSpPr>
            <a:spLocks noGrp="1"/>
          </p:cNvSpPr>
          <p:nvPr>
            <p:ph type="title"/>
          </p:nvPr>
        </p:nvSpPr>
        <p:spPr/>
        <p:txBody>
          <a:bodyPr/>
          <a:lstStyle/>
          <a:p>
            <a:r>
              <a:rPr lang="en-US" dirty="0"/>
              <a:t>Advantage of IAC</a:t>
            </a:r>
            <a:endParaRPr lang="hi-IN" dirty="0"/>
          </a:p>
        </p:txBody>
      </p:sp>
      <p:sp>
        <p:nvSpPr>
          <p:cNvPr id="3" name="Content Placeholder 2">
            <a:extLst>
              <a:ext uri="{FF2B5EF4-FFF2-40B4-BE49-F238E27FC236}">
                <a16:creationId xmlns:a16="http://schemas.microsoft.com/office/drawing/2014/main" id="{83B5421E-5309-0F9A-E2D8-83E824B1653F}"/>
              </a:ext>
            </a:extLst>
          </p:cNvPr>
          <p:cNvSpPr>
            <a:spLocks noGrp="1"/>
          </p:cNvSpPr>
          <p:nvPr>
            <p:ph idx="1"/>
          </p:nvPr>
        </p:nvSpPr>
        <p:spPr/>
        <p:txBody>
          <a:bodyPr>
            <a:normAutofit lnSpcReduction="10000"/>
          </a:bodyPr>
          <a:lstStyle/>
          <a:p>
            <a:r>
              <a:rPr lang="en-US" dirty="0"/>
              <a:t>Consistency and Standardization: </a:t>
            </a:r>
            <a:r>
              <a:rPr lang="en-US" dirty="0" err="1"/>
              <a:t>IaC</a:t>
            </a:r>
            <a:r>
              <a:rPr lang="en-US" dirty="0"/>
              <a:t> enables the creation of infrastructure configurations in a standardized and consistent manner. By defining infrastructure as code, you can ensure that the same configurations are applied consistently across different environments, reducing configuration drift and promoting reliability.</a:t>
            </a:r>
          </a:p>
          <a:p>
            <a:r>
              <a:rPr lang="en-US" dirty="0"/>
              <a:t>Reproducibility and Version Control: </a:t>
            </a:r>
            <a:r>
              <a:rPr lang="en-US" dirty="0" err="1"/>
              <a:t>IaC</a:t>
            </a:r>
            <a:r>
              <a:rPr lang="en-US" dirty="0"/>
              <a:t> allows you to version control infrastructure configurations using tools like Git. This brings the benefits of software development practices to infrastructure management, enabling you to track changes, roll back to previous versions, and collaborate effectively with team members.</a:t>
            </a:r>
          </a:p>
          <a:p>
            <a:r>
              <a:rPr lang="en-US" dirty="0"/>
              <a:t>. </a:t>
            </a:r>
            <a:endParaRPr lang="hi-IN" dirty="0"/>
          </a:p>
        </p:txBody>
      </p:sp>
    </p:spTree>
    <p:extLst>
      <p:ext uri="{BB962C8B-B14F-4D97-AF65-F5344CB8AC3E}">
        <p14:creationId xmlns:p14="http://schemas.microsoft.com/office/powerpoint/2010/main" val="175797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D604-3DD1-5869-1C34-EB679E1FED4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3F553D7-C80F-97E9-33B4-7734C63CCA17}"/>
              </a:ext>
            </a:extLst>
          </p:cNvPr>
          <p:cNvSpPr>
            <a:spLocks noGrp="1"/>
          </p:cNvSpPr>
          <p:nvPr>
            <p:ph idx="1"/>
          </p:nvPr>
        </p:nvSpPr>
        <p:spPr/>
        <p:txBody>
          <a:bodyPr/>
          <a:lstStyle/>
          <a:p>
            <a:r>
              <a:rPr lang="en-US" dirty="0"/>
              <a:t>Automation and Efficiency: With </a:t>
            </a:r>
            <a:r>
              <a:rPr lang="en-US" dirty="0" err="1"/>
              <a:t>IaC</a:t>
            </a:r>
            <a:r>
              <a:rPr lang="en-US" dirty="0"/>
              <a:t>, infrastructure provisioning and management become automated. By defining your infrastructure in code, you can leverage automation tools to deploy and manage resources. This reduces manual effort, saves time, and minimizes the risk of human errors that can occur during manual configuration.</a:t>
            </a:r>
          </a:p>
          <a:p>
            <a:r>
              <a:rPr lang="en-US" dirty="0"/>
              <a:t>Scalability and Agility: </a:t>
            </a:r>
            <a:r>
              <a:rPr lang="en-US" dirty="0" err="1"/>
              <a:t>IaC</a:t>
            </a:r>
            <a:r>
              <a:rPr lang="en-US" dirty="0"/>
              <a:t> facilitates easy scaling of infrastructure. By modifying the code, you can quickly adjust resource quantities, sizes, or add new resources as needed</a:t>
            </a:r>
            <a:endParaRPr lang="en-IN" dirty="0"/>
          </a:p>
        </p:txBody>
      </p:sp>
    </p:spTree>
    <p:extLst>
      <p:ext uri="{BB962C8B-B14F-4D97-AF65-F5344CB8AC3E}">
        <p14:creationId xmlns:p14="http://schemas.microsoft.com/office/powerpoint/2010/main" val="1435985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478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Infrastructure as Code</vt:lpstr>
      <vt:lpstr>Pointers</vt:lpstr>
      <vt:lpstr>What is IAC??</vt:lpstr>
      <vt:lpstr>Code-based Infrastructure</vt:lpstr>
      <vt:lpstr>Automation/Version Control</vt:lpstr>
      <vt:lpstr>..</vt:lpstr>
      <vt:lpstr>..</vt:lpstr>
      <vt:lpstr>Advantage of IAC</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Code</dc:title>
  <dc:creator>john</dc:creator>
  <cp:lastModifiedBy>john test</cp:lastModifiedBy>
  <cp:revision>6</cp:revision>
  <dcterms:created xsi:type="dcterms:W3CDTF">2023-06-06T04:19:10Z</dcterms:created>
  <dcterms:modified xsi:type="dcterms:W3CDTF">2023-12-04T13:36:10Z</dcterms:modified>
</cp:coreProperties>
</file>