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B088-B971-C2AD-F3D6-4411B3210E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F10D56-C5BC-09E4-AC32-5C90977EB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9B93A8-5AB1-80EA-7680-24BB634873A9}"/>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5" name="Footer Placeholder 4">
            <a:extLst>
              <a:ext uri="{FF2B5EF4-FFF2-40B4-BE49-F238E27FC236}">
                <a16:creationId xmlns:a16="http://schemas.microsoft.com/office/drawing/2014/main" id="{B02A065C-9B01-A7B7-017F-1E3D515413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32F94-41FF-B293-0F71-3033FB0C869D}"/>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135962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A4D6-E323-B7DD-2514-8DB754DC37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1C946-8D51-86E5-99F5-9FE495BEA8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F1B74D-E9F9-E421-F6EE-9F78FE2F7309}"/>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5" name="Footer Placeholder 4">
            <a:extLst>
              <a:ext uri="{FF2B5EF4-FFF2-40B4-BE49-F238E27FC236}">
                <a16:creationId xmlns:a16="http://schemas.microsoft.com/office/drawing/2014/main" id="{D959DF6E-D2B8-7223-2566-C19192BF1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E5327-2303-0541-39DB-56FF2D14887E}"/>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11129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FB580B-715E-E5B8-3277-0D0B76575D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5C7DB-C23D-F4CD-67C0-187F2AC8A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FDD3F-B1C4-7026-1257-76570DC49ECE}"/>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5" name="Footer Placeholder 4">
            <a:extLst>
              <a:ext uri="{FF2B5EF4-FFF2-40B4-BE49-F238E27FC236}">
                <a16:creationId xmlns:a16="http://schemas.microsoft.com/office/drawing/2014/main" id="{B05F5DE8-ACC4-1F7D-C698-9BB5812A0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C3F58-2171-0F3B-7FE8-0208875178BD}"/>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211142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18AF-6C8C-E392-6EEE-F8264A1684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57E6F9-DA53-97F8-1BD9-2F5B9301A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01DA2-88DF-81DE-7D31-E49C6AD565F6}"/>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5" name="Footer Placeholder 4">
            <a:extLst>
              <a:ext uri="{FF2B5EF4-FFF2-40B4-BE49-F238E27FC236}">
                <a16:creationId xmlns:a16="http://schemas.microsoft.com/office/drawing/2014/main" id="{6AF29C14-3927-48A1-B237-A44BDAF76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1B2E0-CB50-9089-D976-5508EFF328E5}"/>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95031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426E-3FE0-E870-926C-4149629F7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38ADA5-7A00-38A0-4B14-108762F9D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601A4-0BD2-3C7E-276A-9AAB47CBFED1}"/>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5" name="Footer Placeholder 4">
            <a:extLst>
              <a:ext uri="{FF2B5EF4-FFF2-40B4-BE49-F238E27FC236}">
                <a16:creationId xmlns:a16="http://schemas.microsoft.com/office/drawing/2014/main" id="{40912C37-7757-DD2C-0D92-91C9246AB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4B591-A731-DD55-168F-36A23E9C47AA}"/>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124288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D51D-B1B9-9080-87AC-3D6D7108EB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95FD20-4E0F-B0B1-E81D-52252091EF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C8D192-AE03-D787-B732-C860DB3BFF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A2CB5E-AC3D-AB09-6ED5-123AB3260D12}"/>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6" name="Footer Placeholder 5">
            <a:extLst>
              <a:ext uri="{FF2B5EF4-FFF2-40B4-BE49-F238E27FC236}">
                <a16:creationId xmlns:a16="http://schemas.microsoft.com/office/drawing/2014/main" id="{D795E996-0878-2132-10EF-BA5C1587C8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66D25-4814-56FB-2B5F-3958722110C7}"/>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405373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E3B3-423A-479E-74A0-9EE663D4AC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DD513A-3717-48C7-423E-D35D3993A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874DC-7665-2DBC-F5EE-373CDE136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B141A3-6AB4-1D39-5F5D-EF8A92C02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DB517-7458-1A9D-40AB-C1CDA27E8C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C2AE73-9992-F12A-C4AA-60D395B6A323}"/>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8" name="Footer Placeholder 7">
            <a:extLst>
              <a:ext uri="{FF2B5EF4-FFF2-40B4-BE49-F238E27FC236}">
                <a16:creationId xmlns:a16="http://schemas.microsoft.com/office/drawing/2014/main" id="{1376442A-A3A5-316A-6874-218E18B793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A33483-BB23-B6DC-49E3-9AAD784B1F6B}"/>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119383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8668-D6AE-C308-AEDF-3AB13F79A1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BBB56C-A695-CDF7-C1CA-719DAED9DE0A}"/>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4" name="Footer Placeholder 3">
            <a:extLst>
              <a:ext uri="{FF2B5EF4-FFF2-40B4-BE49-F238E27FC236}">
                <a16:creationId xmlns:a16="http://schemas.microsoft.com/office/drawing/2014/main" id="{3E1AE60D-2FAE-EF43-6BBA-69C4DA308F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8AA2A7-EE09-F62B-96AD-6C4B6521188A}"/>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169527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E3B1C-649F-D08C-ED0C-CE19ED028D55}"/>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3" name="Footer Placeholder 2">
            <a:extLst>
              <a:ext uri="{FF2B5EF4-FFF2-40B4-BE49-F238E27FC236}">
                <a16:creationId xmlns:a16="http://schemas.microsoft.com/office/drawing/2014/main" id="{CB737ABF-98DF-C7A3-794E-7B7C395BE0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8ED92C-8A2C-AB31-BAB3-CD840ADCF74D}"/>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283810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5882-37CC-6B07-1D91-CAC79EA75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E839CF-9B19-01AB-E650-4BD293807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186FF8-47F2-BE61-6D5D-EC8A55EA3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BD3A0-2A63-A481-F4D6-EAC837365522}"/>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6" name="Footer Placeholder 5">
            <a:extLst>
              <a:ext uri="{FF2B5EF4-FFF2-40B4-BE49-F238E27FC236}">
                <a16:creationId xmlns:a16="http://schemas.microsoft.com/office/drawing/2014/main" id="{A4145202-D701-9755-2278-3C7A50BF8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B6900A-521E-02A8-C668-2DA09AFE4FA1}"/>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404934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E82A-3972-B4AD-6B91-33213C6EE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33F40-79AA-37A7-B3BD-F8E2760DF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8EC7EA-2A5D-4B86-C440-702E4FB0C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DEDD3-4ED7-4D52-2AF2-4B9DD3D751D8}"/>
              </a:ext>
            </a:extLst>
          </p:cNvPr>
          <p:cNvSpPr>
            <a:spLocks noGrp="1"/>
          </p:cNvSpPr>
          <p:nvPr>
            <p:ph type="dt" sz="half" idx="10"/>
          </p:nvPr>
        </p:nvSpPr>
        <p:spPr/>
        <p:txBody>
          <a:bodyPr/>
          <a:lstStyle/>
          <a:p>
            <a:fld id="{747BB4B1-526C-44BB-8D93-C7EDFB4ED643}" type="datetimeFigureOut">
              <a:rPr lang="en-IN" smtClean="0"/>
              <a:t>07-12-2023</a:t>
            </a:fld>
            <a:endParaRPr lang="en-IN"/>
          </a:p>
        </p:txBody>
      </p:sp>
      <p:sp>
        <p:nvSpPr>
          <p:cNvPr id="6" name="Footer Placeholder 5">
            <a:extLst>
              <a:ext uri="{FF2B5EF4-FFF2-40B4-BE49-F238E27FC236}">
                <a16:creationId xmlns:a16="http://schemas.microsoft.com/office/drawing/2014/main" id="{D78C2D1B-5CCC-ABEA-B705-A35BC1D540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759BF-A616-9C60-518C-D5803109A350}"/>
              </a:ext>
            </a:extLst>
          </p:cNvPr>
          <p:cNvSpPr>
            <a:spLocks noGrp="1"/>
          </p:cNvSpPr>
          <p:nvPr>
            <p:ph type="sldNum" sz="quarter" idx="12"/>
          </p:nvPr>
        </p:nvSpPr>
        <p:spPr/>
        <p:txBody>
          <a:bodyPr/>
          <a:lstStyle/>
          <a:p>
            <a:fld id="{174E90B0-6FB9-4898-B095-B746B89E58A7}" type="slidenum">
              <a:rPr lang="en-IN" smtClean="0"/>
              <a:t>‹#›</a:t>
            </a:fld>
            <a:endParaRPr lang="en-IN"/>
          </a:p>
        </p:txBody>
      </p:sp>
    </p:spTree>
    <p:extLst>
      <p:ext uri="{BB962C8B-B14F-4D97-AF65-F5344CB8AC3E}">
        <p14:creationId xmlns:p14="http://schemas.microsoft.com/office/powerpoint/2010/main" val="142744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71CFD-0CF5-C8DC-1E07-A67A20938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69F1E7-2321-2B35-7916-B4F6D5CF3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489E2-E1FA-EFFB-F281-E6B8E7377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BB4B1-526C-44BB-8D93-C7EDFB4ED643}" type="datetimeFigureOut">
              <a:rPr lang="en-IN" smtClean="0"/>
              <a:t>07-12-2023</a:t>
            </a:fld>
            <a:endParaRPr lang="en-IN"/>
          </a:p>
        </p:txBody>
      </p:sp>
      <p:sp>
        <p:nvSpPr>
          <p:cNvPr id="5" name="Footer Placeholder 4">
            <a:extLst>
              <a:ext uri="{FF2B5EF4-FFF2-40B4-BE49-F238E27FC236}">
                <a16:creationId xmlns:a16="http://schemas.microsoft.com/office/drawing/2014/main" id="{F2940232-066B-D9E3-B73B-88FD339E3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AB78CF-F362-7621-EFC3-D0CB7CAD7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E90B0-6FB9-4898-B095-B746B89E58A7}" type="slidenum">
              <a:rPr lang="en-IN" smtClean="0"/>
              <a:t>‹#›</a:t>
            </a:fld>
            <a:endParaRPr lang="en-IN"/>
          </a:p>
        </p:txBody>
      </p:sp>
    </p:spTree>
    <p:extLst>
      <p:ext uri="{BB962C8B-B14F-4D97-AF65-F5344CB8AC3E}">
        <p14:creationId xmlns:p14="http://schemas.microsoft.com/office/powerpoint/2010/main" val="854507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5F1F-DB3E-CAEC-3F4E-6C4CEA94DFBE}"/>
              </a:ext>
            </a:extLst>
          </p:cNvPr>
          <p:cNvSpPr>
            <a:spLocks noGrp="1"/>
          </p:cNvSpPr>
          <p:nvPr>
            <p:ph type="ctrTitle"/>
          </p:nvPr>
        </p:nvSpPr>
        <p:spPr/>
        <p:txBody>
          <a:bodyPr/>
          <a:lstStyle/>
          <a:p>
            <a:r>
              <a:rPr lang="en-IN" dirty="0"/>
              <a:t>Meta-Arguments	</a:t>
            </a:r>
          </a:p>
        </p:txBody>
      </p:sp>
      <p:sp>
        <p:nvSpPr>
          <p:cNvPr id="3" name="Subtitle 2">
            <a:extLst>
              <a:ext uri="{FF2B5EF4-FFF2-40B4-BE49-F238E27FC236}">
                <a16:creationId xmlns:a16="http://schemas.microsoft.com/office/drawing/2014/main" id="{714B945F-4CB8-BE8A-7E73-6B7F61237C09}"/>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302651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0A25-B6DB-B718-32A0-39B12A84CD0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2150973B-FCF7-888A-B579-39FF62BDDE8D}"/>
              </a:ext>
            </a:extLst>
          </p:cNvPr>
          <p:cNvSpPr>
            <a:spLocks noGrp="1"/>
          </p:cNvSpPr>
          <p:nvPr>
            <p:ph idx="1"/>
          </p:nvPr>
        </p:nvSpPr>
        <p:spPr/>
        <p:txBody>
          <a:bodyPr/>
          <a:lstStyle/>
          <a:p>
            <a:pPr marL="0" indent="0">
              <a:buNone/>
            </a:pPr>
            <a:r>
              <a:rPr lang="en-US" dirty="0" err="1"/>
              <a:t>create_before_destroy</a:t>
            </a:r>
            <a:r>
              <a:rPr lang="en-US" dirty="0"/>
              <a:t> (bool) - By default, when Terraform must change a resource argument that cannot be updated in-place due to remote API limitations, Terraform will instead destroy the existing object and then create a new replacement object with the new configured arguments.</a:t>
            </a:r>
          </a:p>
          <a:p>
            <a:pPr marL="0" indent="0">
              <a:buNone/>
            </a:pPr>
            <a:r>
              <a:rPr lang="en-US" dirty="0" err="1"/>
              <a:t>prevent_destroy</a:t>
            </a:r>
            <a:r>
              <a:rPr lang="en-US" dirty="0"/>
              <a:t> (bool) - This meta-argument, when set to true, will cause Terraform to reject with an error any plan that would destroy the infrastructure object associated with the resource, as long as the argument remains present in the configuration.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6694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4340-0373-519A-B7DE-CC2C72EFA272}"/>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348B73E-0D8B-0DE3-FE4C-D59237D1F5D5}"/>
              </a:ext>
            </a:extLst>
          </p:cNvPr>
          <p:cNvSpPr>
            <a:spLocks noGrp="1"/>
          </p:cNvSpPr>
          <p:nvPr>
            <p:ph idx="1"/>
          </p:nvPr>
        </p:nvSpPr>
        <p:spPr/>
        <p:txBody>
          <a:bodyPr/>
          <a:lstStyle/>
          <a:p>
            <a:r>
              <a:rPr lang="en-US" dirty="0"/>
              <a:t>The </a:t>
            </a:r>
            <a:r>
              <a:rPr lang="en-US" dirty="0" err="1"/>
              <a:t>ignore_changes</a:t>
            </a:r>
            <a:r>
              <a:rPr lang="en-US"/>
              <a:t> feature is intended to be used when a resource is created with references to data that may change in the future, but should not affect said resource after its creation.</a:t>
            </a:r>
            <a:endParaRPr lang="en-IN" dirty="0"/>
          </a:p>
        </p:txBody>
      </p:sp>
    </p:spTree>
    <p:extLst>
      <p:ext uri="{BB962C8B-B14F-4D97-AF65-F5344CB8AC3E}">
        <p14:creationId xmlns:p14="http://schemas.microsoft.com/office/powerpoint/2010/main" val="16551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23FF-7C8E-762D-AB32-0DCE8106AC6D}"/>
              </a:ext>
            </a:extLst>
          </p:cNvPr>
          <p:cNvSpPr>
            <a:spLocks noGrp="1"/>
          </p:cNvSpPr>
          <p:nvPr>
            <p:ph type="title"/>
          </p:nvPr>
        </p:nvSpPr>
        <p:spPr/>
        <p:txBody>
          <a:bodyPr/>
          <a:lstStyle/>
          <a:p>
            <a:r>
              <a:rPr lang="en-IN" dirty="0" err="1"/>
              <a:t>depends_on</a:t>
            </a:r>
            <a:endParaRPr lang="en-IN" dirty="0"/>
          </a:p>
        </p:txBody>
      </p:sp>
      <p:sp>
        <p:nvSpPr>
          <p:cNvPr id="3" name="Content Placeholder 2">
            <a:extLst>
              <a:ext uri="{FF2B5EF4-FFF2-40B4-BE49-F238E27FC236}">
                <a16:creationId xmlns:a16="http://schemas.microsoft.com/office/drawing/2014/main" id="{9DD28262-0F78-8B6E-E554-CEFA9D87E861}"/>
              </a:ext>
            </a:extLst>
          </p:cNvPr>
          <p:cNvSpPr>
            <a:spLocks noGrp="1"/>
          </p:cNvSpPr>
          <p:nvPr>
            <p:ph idx="1"/>
          </p:nvPr>
        </p:nvSpPr>
        <p:spPr/>
        <p:txBody>
          <a:bodyPr/>
          <a:lstStyle/>
          <a:p>
            <a:r>
              <a:rPr lang="en-IN" dirty="0"/>
              <a:t>Use the </a:t>
            </a:r>
            <a:r>
              <a:rPr lang="en-IN" dirty="0" err="1"/>
              <a:t>depends_on</a:t>
            </a:r>
            <a:r>
              <a:rPr lang="en-IN" dirty="0"/>
              <a:t> meta-argument handles resource dependency that terraform cannot handle automatically</a:t>
            </a:r>
          </a:p>
          <a:p>
            <a:r>
              <a:rPr lang="en-IN" dirty="0"/>
              <a:t>Explicitly define the dependency when a resource relies on another resources</a:t>
            </a:r>
          </a:p>
          <a:p>
            <a:r>
              <a:rPr lang="en-IN" dirty="0"/>
              <a:t>The </a:t>
            </a:r>
            <a:r>
              <a:rPr lang="en-IN" dirty="0" err="1"/>
              <a:t>depends_on</a:t>
            </a:r>
            <a:r>
              <a:rPr lang="en-IN" dirty="0"/>
              <a:t> argument instructs terraform to complete all the actions on the dependency object before performing action on the object who declares the dependency</a:t>
            </a:r>
          </a:p>
          <a:p>
            <a:r>
              <a:rPr lang="en-US" dirty="0"/>
              <a:t>You should use </a:t>
            </a:r>
            <a:r>
              <a:rPr lang="en-US" dirty="0" err="1"/>
              <a:t>depends_on</a:t>
            </a:r>
            <a:r>
              <a:rPr lang="en-US" dirty="0"/>
              <a:t> as a last resort because it can cause Terraform to create more conservative plans that replace more resources than necessary. </a:t>
            </a:r>
            <a:endParaRPr lang="en-IN" dirty="0"/>
          </a:p>
        </p:txBody>
      </p:sp>
    </p:spTree>
    <p:extLst>
      <p:ext uri="{BB962C8B-B14F-4D97-AF65-F5344CB8AC3E}">
        <p14:creationId xmlns:p14="http://schemas.microsoft.com/office/powerpoint/2010/main" val="90572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1348-3BB6-9F31-C8DE-96452222AB6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9C0E382-5251-7B38-F198-30D9A6CB075A}"/>
              </a:ext>
            </a:extLst>
          </p:cNvPr>
          <p:cNvSpPr>
            <a:spLocks noGrp="1"/>
          </p:cNvSpPr>
          <p:nvPr>
            <p:ph idx="1"/>
          </p:nvPr>
        </p:nvSpPr>
        <p:spPr/>
        <p:txBody>
          <a:bodyPr>
            <a:normAutofit fontScale="55000" lnSpcReduction="20000"/>
          </a:bodyPr>
          <a:lstStyle/>
          <a:p>
            <a:pPr marL="0" indent="0">
              <a:buNone/>
            </a:pPr>
            <a:r>
              <a:rPr lang="en-IN" dirty="0"/>
              <a:t>resource "</a:t>
            </a:r>
            <a:r>
              <a:rPr lang="en-IN" dirty="0" err="1"/>
              <a:t>aws_instance</a:t>
            </a:r>
            <a:r>
              <a:rPr lang="en-IN" dirty="0"/>
              <a:t>" "example" {</a:t>
            </a:r>
          </a:p>
          <a:p>
            <a:pPr marL="0" indent="0">
              <a:buNone/>
            </a:pPr>
            <a:r>
              <a:rPr lang="en-IN" dirty="0"/>
              <a:t>  </a:t>
            </a:r>
            <a:r>
              <a:rPr lang="en-IN" dirty="0" err="1"/>
              <a:t>ami</a:t>
            </a:r>
            <a:r>
              <a:rPr lang="en-IN" dirty="0"/>
              <a:t>           = "ami-0b8987a72eee28c3d"   # Replace with your desired AMI ID</a:t>
            </a:r>
          </a:p>
          <a:p>
            <a:pPr marL="0" indent="0">
              <a:buNone/>
            </a:pPr>
            <a:r>
              <a:rPr lang="en-IN" dirty="0"/>
              <a:t>  </a:t>
            </a:r>
            <a:r>
              <a:rPr lang="en-IN" dirty="0" err="1"/>
              <a:t>instance_type</a:t>
            </a:r>
            <a:r>
              <a:rPr lang="en-IN" dirty="0"/>
              <a:t> = "t2.micro"</a:t>
            </a:r>
          </a:p>
          <a:p>
            <a:pPr marL="0" indent="0">
              <a:buNone/>
            </a:pPr>
            <a:r>
              <a:rPr lang="en-IN" dirty="0"/>
              <a:t>  </a:t>
            </a:r>
            <a:r>
              <a:rPr lang="en-IN" dirty="0" err="1"/>
              <a:t>subnet_id</a:t>
            </a:r>
            <a:r>
              <a:rPr lang="en-IN" dirty="0"/>
              <a:t>     = "subnet-0e09953db95a5ac65"     # Replace with your desired subnet ID</a:t>
            </a:r>
          </a:p>
          <a:p>
            <a:pPr marL="0" indent="0">
              <a:buNone/>
            </a:pPr>
            <a:r>
              <a:rPr lang="en-IN" dirty="0"/>
              <a:t>  </a:t>
            </a:r>
            <a:r>
              <a:rPr lang="en-IN" dirty="0" err="1"/>
              <a:t>key_name</a:t>
            </a:r>
            <a:r>
              <a:rPr lang="en-IN" dirty="0"/>
              <a:t>      = "my-key-pair"             # Replace with your desired key pair name</a:t>
            </a:r>
          </a:p>
          <a:p>
            <a:pPr marL="0" indent="0">
              <a:buNone/>
            </a:pPr>
            <a:r>
              <a:rPr lang="en-IN" dirty="0"/>
              <a:t>  </a:t>
            </a:r>
            <a:r>
              <a:rPr lang="en-IN" dirty="0" err="1"/>
              <a:t>depends_on</a:t>
            </a:r>
            <a:r>
              <a:rPr lang="en-IN" dirty="0"/>
              <a:t> = [</a:t>
            </a:r>
            <a:r>
              <a:rPr lang="en-IN" dirty="0" err="1"/>
              <a:t>aws_security_group.example_sg</a:t>
            </a:r>
            <a:r>
              <a:rPr lang="en-IN" dirty="0"/>
              <a:t>]</a:t>
            </a:r>
          </a:p>
          <a:p>
            <a:pPr marL="0" indent="0">
              <a:buNone/>
            </a:pPr>
            <a:r>
              <a:rPr lang="en-IN" dirty="0"/>
              <a:t>}</a:t>
            </a:r>
          </a:p>
          <a:p>
            <a:pPr marL="0" indent="0">
              <a:buNone/>
            </a:pPr>
            <a:r>
              <a:rPr lang="en-IN" dirty="0"/>
              <a:t>resource "</a:t>
            </a:r>
            <a:r>
              <a:rPr lang="en-IN" dirty="0" err="1"/>
              <a:t>aws_security_group</a:t>
            </a:r>
            <a:r>
              <a:rPr lang="en-IN" dirty="0"/>
              <a:t>" "</a:t>
            </a:r>
            <a:r>
              <a:rPr lang="en-IN" dirty="0" err="1"/>
              <a:t>example_sg</a:t>
            </a:r>
            <a:r>
              <a:rPr lang="en-IN" dirty="0"/>
              <a:t>" {</a:t>
            </a:r>
          </a:p>
          <a:p>
            <a:pPr marL="0" indent="0">
              <a:buNone/>
            </a:pPr>
            <a:r>
              <a:rPr lang="en-IN" dirty="0"/>
              <a:t>  name        = "</a:t>
            </a:r>
            <a:r>
              <a:rPr lang="en-IN" dirty="0" err="1"/>
              <a:t>example_sg</a:t>
            </a:r>
            <a:r>
              <a:rPr lang="en-IN" dirty="0"/>
              <a:t>"</a:t>
            </a:r>
          </a:p>
          <a:p>
            <a:pPr marL="0" indent="0">
              <a:buNone/>
            </a:pPr>
            <a:r>
              <a:rPr lang="en-IN" dirty="0"/>
              <a:t>  description = "Example security group"</a:t>
            </a:r>
          </a:p>
          <a:p>
            <a:pPr marL="0" indent="0">
              <a:buNone/>
            </a:pPr>
            <a:r>
              <a:rPr lang="en-IN" dirty="0" err="1"/>
              <a:t>depends_on</a:t>
            </a:r>
            <a:r>
              <a:rPr lang="en-IN" dirty="0"/>
              <a:t> = [</a:t>
            </a:r>
            <a:r>
              <a:rPr lang="en-IN" dirty="0" err="1"/>
              <a:t>aws_vpc.example_vpc</a:t>
            </a:r>
            <a:r>
              <a:rPr lang="en-IN" dirty="0"/>
              <a:t>]</a:t>
            </a:r>
          </a:p>
          <a:p>
            <a:pPr marL="0" indent="0">
              <a:buNone/>
            </a:pPr>
            <a:r>
              <a:rPr lang="en-IN" dirty="0"/>
              <a:t>}</a:t>
            </a:r>
          </a:p>
          <a:p>
            <a:pPr marL="0" indent="0">
              <a:buNone/>
            </a:pPr>
            <a:r>
              <a:rPr lang="en-IN" dirty="0"/>
              <a:t>resource "</a:t>
            </a:r>
            <a:r>
              <a:rPr lang="en-IN" dirty="0" err="1"/>
              <a:t>aws_vpc</a:t>
            </a:r>
            <a:r>
              <a:rPr lang="en-IN" dirty="0"/>
              <a:t>" "</a:t>
            </a:r>
            <a:r>
              <a:rPr lang="en-IN" dirty="0" err="1"/>
              <a:t>example_vpc</a:t>
            </a:r>
            <a:r>
              <a:rPr lang="en-IN" dirty="0"/>
              <a:t>" {</a:t>
            </a:r>
          </a:p>
          <a:p>
            <a:pPr marL="0" indent="0">
              <a:buNone/>
            </a:pPr>
            <a:r>
              <a:rPr lang="en-IN" dirty="0"/>
              <a:t>  </a:t>
            </a:r>
            <a:r>
              <a:rPr lang="en-IN" dirty="0" err="1"/>
              <a:t>cidr_block</a:t>
            </a:r>
            <a:r>
              <a:rPr lang="en-IN" dirty="0"/>
              <a:t> = "10.0.0.0/16"</a:t>
            </a:r>
          </a:p>
          <a:p>
            <a:pPr marL="0" indent="0">
              <a:buNone/>
            </a:pPr>
            <a:r>
              <a:rPr lang="en-IN" dirty="0"/>
              <a:t>}</a:t>
            </a:r>
          </a:p>
        </p:txBody>
      </p:sp>
    </p:spTree>
    <p:extLst>
      <p:ext uri="{BB962C8B-B14F-4D97-AF65-F5344CB8AC3E}">
        <p14:creationId xmlns:p14="http://schemas.microsoft.com/office/powerpoint/2010/main" val="186336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0161-344B-B442-24FF-BF18B8CA82F7}"/>
              </a:ext>
            </a:extLst>
          </p:cNvPr>
          <p:cNvSpPr>
            <a:spLocks noGrp="1"/>
          </p:cNvSpPr>
          <p:nvPr>
            <p:ph type="title"/>
          </p:nvPr>
        </p:nvSpPr>
        <p:spPr/>
        <p:txBody>
          <a:bodyPr/>
          <a:lstStyle/>
          <a:p>
            <a:r>
              <a:rPr lang="en-IN" dirty="0"/>
              <a:t>explain</a:t>
            </a:r>
          </a:p>
        </p:txBody>
      </p:sp>
      <p:sp>
        <p:nvSpPr>
          <p:cNvPr id="3" name="Content Placeholder 2">
            <a:extLst>
              <a:ext uri="{FF2B5EF4-FFF2-40B4-BE49-F238E27FC236}">
                <a16:creationId xmlns:a16="http://schemas.microsoft.com/office/drawing/2014/main" id="{62438A2F-E681-1D40-7425-9881873A87BA}"/>
              </a:ext>
            </a:extLst>
          </p:cNvPr>
          <p:cNvSpPr>
            <a:spLocks noGrp="1"/>
          </p:cNvSpPr>
          <p:nvPr>
            <p:ph idx="1"/>
          </p:nvPr>
        </p:nvSpPr>
        <p:spPr/>
        <p:txBody>
          <a:bodyPr/>
          <a:lstStyle/>
          <a:p>
            <a:r>
              <a:rPr lang="en-US" dirty="0" err="1"/>
              <a:t>depends_on</a:t>
            </a:r>
            <a:r>
              <a:rPr lang="en-US" dirty="0"/>
              <a:t>: It specifies that the creation of this EC2 instance depends on the completion of the security group (</a:t>
            </a:r>
            <a:r>
              <a:rPr lang="en-US" dirty="0" err="1"/>
              <a:t>aws_security_group.example_sg</a:t>
            </a:r>
            <a:r>
              <a:rPr lang="en-US" dirty="0"/>
              <a:t>) creation.</a:t>
            </a:r>
          </a:p>
          <a:p>
            <a:r>
              <a:rPr lang="en-US" dirty="0"/>
              <a:t> It specifies that the creation of this security group depends on the completion of the VPC (</a:t>
            </a:r>
            <a:r>
              <a:rPr lang="en-US" dirty="0" err="1"/>
              <a:t>aws_vpc.example_vpc</a:t>
            </a:r>
            <a:r>
              <a:rPr lang="en-US" dirty="0"/>
              <a:t>) creation.</a:t>
            </a:r>
            <a:endParaRPr lang="en-IN" dirty="0"/>
          </a:p>
        </p:txBody>
      </p:sp>
    </p:spTree>
    <p:extLst>
      <p:ext uri="{BB962C8B-B14F-4D97-AF65-F5344CB8AC3E}">
        <p14:creationId xmlns:p14="http://schemas.microsoft.com/office/powerpoint/2010/main" val="267558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EAAD-1C98-2AFF-290F-9246A40F78D4}"/>
              </a:ext>
            </a:extLst>
          </p:cNvPr>
          <p:cNvSpPr>
            <a:spLocks noGrp="1"/>
          </p:cNvSpPr>
          <p:nvPr>
            <p:ph type="title"/>
          </p:nvPr>
        </p:nvSpPr>
        <p:spPr/>
        <p:txBody>
          <a:bodyPr/>
          <a:lstStyle/>
          <a:p>
            <a:r>
              <a:rPr lang="en-IN" dirty="0"/>
              <a:t>Count Meta-Argument</a:t>
            </a:r>
          </a:p>
        </p:txBody>
      </p:sp>
      <p:sp>
        <p:nvSpPr>
          <p:cNvPr id="3" name="Content Placeholder 2">
            <a:extLst>
              <a:ext uri="{FF2B5EF4-FFF2-40B4-BE49-F238E27FC236}">
                <a16:creationId xmlns:a16="http://schemas.microsoft.com/office/drawing/2014/main" id="{5EFF7B2D-056C-DDCC-241A-B1D90D9593B5}"/>
              </a:ext>
            </a:extLst>
          </p:cNvPr>
          <p:cNvSpPr>
            <a:spLocks noGrp="1"/>
          </p:cNvSpPr>
          <p:nvPr>
            <p:ph idx="1"/>
          </p:nvPr>
        </p:nvSpPr>
        <p:spPr/>
        <p:txBody>
          <a:bodyPr/>
          <a:lstStyle/>
          <a:p>
            <a:r>
              <a:rPr lang="en-US" dirty="0"/>
              <a:t>count is a meta-argument defined by the Terraform language. It can be used with modules and with every resource type.</a:t>
            </a:r>
          </a:p>
          <a:p>
            <a:r>
              <a:rPr lang="en-US" dirty="0"/>
              <a:t>The count meta-argument accepts a whole number, and creates that many instances of the resource or module. Each instance has a distinct infrastructure object associated with it, and each is separately created, updated, or destroyed when the configuration is applied</a:t>
            </a:r>
            <a:endParaRPr lang="en-IN" dirty="0"/>
          </a:p>
        </p:txBody>
      </p:sp>
    </p:spTree>
    <p:extLst>
      <p:ext uri="{BB962C8B-B14F-4D97-AF65-F5344CB8AC3E}">
        <p14:creationId xmlns:p14="http://schemas.microsoft.com/office/powerpoint/2010/main" val="154708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5447-9B48-8006-1D76-F5C3D8E2789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B1E12D2B-70AB-9318-7712-E8E131ADEB32}"/>
              </a:ext>
            </a:extLst>
          </p:cNvPr>
          <p:cNvSpPr>
            <a:spLocks noGrp="1"/>
          </p:cNvSpPr>
          <p:nvPr>
            <p:ph idx="1"/>
          </p:nvPr>
        </p:nvSpPr>
        <p:spPr/>
        <p:txBody>
          <a:bodyPr>
            <a:normAutofit fontScale="92500" lnSpcReduction="20000"/>
          </a:bodyPr>
          <a:lstStyle/>
          <a:p>
            <a:pPr marL="0" indent="0">
              <a:buNone/>
            </a:pPr>
            <a:r>
              <a:rPr lang="en-IN" dirty="0"/>
              <a:t>resource "</a:t>
            </a:r>
            <a:r>
              <a:rPr lang="en-IN" dirty="0" err="1"/>
              <a:t>aws_instance</a:t>
            </a:r>
            <a:r>
              <a:rPr lang="en-IN" dirty="0"/>
              <a:t>" "server" {</a:t>
            </a:r>
          </a:p>
          <a:p>
            <a:pPr marL="0" indent="0">
              <a:buNone/>
            </a:pPr>
            <a:r>
              <a:rPr lang="en-IN" dirty="0"/>
              <a:t>  count = 4 # create four similar EC2 instances</a:t>
            </a:r>
          </a:p>
          <a:p>
            <a:pPr marL="0" indent="0">
              <a:buNone/>
            </a:pPr>
            <a:endParaRPr lang="en-IN" dirty="0"/>
          </a:p>
          <a:p>
            <a:pPr marL="0" indent="0">
              <a:buNone/>
            </a:pPr>
            <a:r>
              <a:rPr lang="en-IN" dirty="0"/>
              <a:t>  </a:t>
            </a:r>
            <a:r>
              <a:rPr lang="en-IN" dirty="0" err="1"/>
              <a:t>ami</a:t>
            </a:r>
            <a:r>
              <a:rPr lang="en-IN" dirty="0"/>
              <a:t>           = "ami-a1b2c3d4"</a:t>
            </a:r>
          </a:p>
          <a:p>
            <a:pPr marL="0" indent="0">
              <a:buNone/>
            </a:pPr>
            <a:r>
              <a:rPr lang="en-IN" dirty="0"/>
              <a:t>  </a:t>
            </a:r>
            <a:r>
              <a:rPr lang="en-IN" dirty="0" err="1"/>
              <a:t>instance_type</a:t>
            </a:r>
            <a:r>
              <a:rPr lang="en-IN" dirty="0"/>
              <a:t> = "t2.micro"</a:t>
            </a:r>
          </a:p>
          <a:p>
            <a:pPr marL="0" indent="0">
              <a:buNone/>
            </a:pPr>
            <a:endParaRPr lang="en-IN" dirty="0"/>
          </a:p>
          <a:p>
            <a:pPr marL="0" indent="0">
              <a:buNone/>
            </a:pPr>
            <a:r>
              <a:rPr lang="en-IN" dirty="0"/>
              <a:t>  tags = {</a:t>
            </a:r>
          </a:p>
          <a:p>
            <a:pPr marL="0" indent="0">
              <a:buNone/>
            </a:pPr>
            <a:r>
              <a:rPr lang="en-IN" dirty="0"/>
              <a:t>    Name = "Server ${</a:t>
            </a:r>
            <a:r>
              <a:rPr lang="en-IN" dirty="0" err="1"/>
              <a:t>count.index</a:t>
            </a:r>
            <a:r>
              <a:rPr lang="en-IN" dirty="0"/>
              <a:t>}"</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649256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89D3-C528-DBC9-841B-883E67EB5303}"/>
              </a:ext>
            </a:extLst>
          </p:cNvPr>
          <p:cNvSpPr>
            <a:spLocks noGrp="1"/>
          </p:cNvSpPr>
          <p:nvPr>
            <p:ph type="title"/>
          </p:nvPr>
        </p:nvSpPr>
        <p:spPr/>
        <p:txBody>
          <a:bodyPr/>
          <a:lstStyle/>
          <a:p>
            <a:r>
              <a:rPr lang="en-IN" dirty="0" err="1"/>
              <a:t>Count.index</a:t>
            </a:r>
            <a:endParaRPr lang="en-IN" dirty="0"/>
          </a:p>
        </p:txBody>
      </p:sp>
      <p:sp>
        <p:nvSpPr>
          <p:cNvPr id="3" name="Content Placeholder 2">
            <a:extLst>
              <a:ext uri="{FF2B5EF4-FFF2-40B4-BE49-F238E27FC236}">
                <a16:creationId xmlns:a16="http://schemas.microsoft.com/office/drawing/2014/main" id="{EF9477D5-6D17-7959-0749-0205D9453C25}"/>
              </a:ext>
            </a:extLst>
          </p:cNvPr>
          <p:cNvSpPr>
            <a:spLocks noGrp="1"/>
          </p:cNvSpPr>
          <p:nvPr>
            <p:ph idx="1"/>
          </p:nvPr>
        </p:nvSpPr>
        <p:spPr/>
        <p:txBody>
          <a:bodyPr/>
          <a:lstStyle/>
          <a:p>
            <a:r>
              <a:rPr lang="en-US" dirty="0" err="1"/>
              <a:t>count.index</a:t>
            </a:r>
            <a:r>
              <a:rPr lang="en-US" dirty="0"/>
              <a:t> — The distinct index number (starting with 0) corresponding to this instance.</a:t>
            </a:r>
          </a:p>
          <a:p>
            <a:r>
              <a:rPr lang="en-US" dirty="0"/>
              <a:t>for example, </a:t>
            </a:r>
            <a:r>
              <a:rPr lang="en-US" dirty="0" err="1"/>
              <a:t>aws_instance.server</a:t>
            </a:r>
            <a:r>
              <a:rPr lang="en-US" dirty="0"/>
              <a:t>[0], </a:t>
            </a:r>
            <a:r>
              <a:rPr lang="en-US" dirty="0" err="1"/>
              <a:t>aws_instance.server</a:t>
            </a:r>
            <a:r>
              <a:rPr lang="en-US" dirty="0"/>
              <a:t>[1], etc.) refers to individual instances.</a:t>
            </a:r>
            <a:endParaRPr lang="en-IN" dirty="0"/>
          </a:p>
        </p:txBody>
      </p:sp>
    </p:spTree>
    <p:extLst>
      <p:ext uri="{BB962C8B-B14F-4D97-AF65-F5344CB8AC3E}">
        <p14:creationId xmlns:p14="http://schemas.microsoft.com/office/powerpoint/2010/main" val="161831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4A76-ED22-EC72-C1BF-61B4944CCE7F}"/>
              </a:ext>
            </a:extLst>
          </p:cNvPr>
          <p:cNvSpPr>
            <a:spLocks noGrp="1"/>
          </p:cNvSpPr>
          <p:nvPr>
            <p:ph type="title"/>
          </p:nvPr>
        </p:nvSpPr>
        <p:spPr/>
        <p:txBody>
          <a:bodyPr/>
          <a:lstStyle/>
          <a:p>
            <a:r>
              <a:rPr lang="en-IN" dirty="0" err="1"/>
              <a:t>For_each</a:t>
            </a:r>
            <a:endParaRPr lang="en-IN" dirty="0"/>
          </a:p>
        </p:txBody>
      </p:sp>
      <p:sp>
        <p:nvSpPr>
          <p:cNvPr id="3" name="Content Placeholder 2">
            <a:extLst>
              <a:ext uri="{FF2B5EF4-FFF2-40B4-BE49-F238E27FC236}">
                <a16:creationId xmlns:a16="http://schemas.microsoft.com/office/drawing/2014/main" id="{DEC4195E-A593-501D-AA3A-8D7436EA1B41}"/>
              </a:ext>
            </a:extLst>
          </p:cNvPr>
          <p:cNvSpPr>
            <a:spLocks noGrp="1"/>
          </p:cNvSpPr>
          <p:nvPr>
            <p:ph idx="1"/>
          </p:nvPr>
        </p:nvSpPr>
        <p:spPr/>
        <p:txBody>
          <a:bodyPr/>
          <a:lstStyle/>
          <a:p>
            <a:r>
              <a:rPr lang="en-US" dirty="0"/>
              <a:t>If your instances are almost identical, count is appropriate. If some of their arguments need distinct values that can't be directly derived from an integer, it's safer to use </a:t>
            </a:r>
            <a:r>
              <a:rPr lang="en-US" dirty="0" err="1"/>
              <a:t>for_each</a:t>
            </a:r>
            <a:r>
              <a:rPr lang="en-US" dirty="0"/>
              <a:t>.</a:t>
            </a:r>
            <a:endParaRPr lang="en-IN" dirty="0"/>
          </a:p>
        </p:txBody>
      </p:sp>
      <p:pic>
        <p:nvPicPr>
          <p:cNvPr id="5" name="Picture 4">
            <a:extLst>
              <a:ext uri="{FF2B5EF4-FFF2-40B4-BE49-F238E27FC236}">
                <a16:creationId xmlns:a16="http://schemas.microsoft.com/office/drawing/2014/main" id="{AE82722B-6438-C913-1C64-BE6463FADDFC}"/>
              </a:ext>
            </a:extLst>
          </p:cNvPr>
          <p:cNvPicPr>
            <a:picLocks noChangeAspect="1"/>
          </p:cNvPicPr>
          <p:nvPr/>
        </p:nvPicPr>
        <p:blipFill>
          <a:blip r:embed="rId2"/>
          <a:stretch>
            <a:fillRect/>
          </a:stretch>
        </p:blipFill>
        <p:spPr>
          <a:xfrm>
            <a:off x="1026160" y="3217711"/>
            <a:ext cx="8554720" cy="2959252"/>
          </a:xfrm>
          <a:prstGeom prst="rect">
            <a:avLst/>
          </a:prstGeom>
        </p:spPr>
      </p:pic>
    </p:spTree>
    <p:extLst>
      <p:ext uri="{BB962C8B-B14F-4D97-AF65-F5344CB8AC3E}">
        <p14:creationId xmlns:p14="http://schemas.microsoft.com/office/powerpoint/2010/main" val="115972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C0C8-A38D-438E-79F3-B2BE4191A504}"/>
              </a:ext>
            </a:extLst>
          </p:cNvPr>
          <p:cNvSpPr>
            <a:spLocks noGrp="1"/>
          </p:cNvSpPr>
          <p:nvPr>
            <p:ph type="title"/>
          </p:nvPr>
        </p:nvSpPr>
        <p:spPr/>
        <p:txBody>
          <a:bodyPr/>
          <a:lstStyle/>
          <a:p>
            <a:r>
              <a:rPr lang="en-IN" dirty="0"/>
              <a:t>The lifecycle Meta-Argument</a:t>
            </a:r>
          </a:p>
        </p:txBody>
      </p:sp>
      <p:sp>
        <p:nvSpPr>
          <p:cNvPr id="3" name="Content Placeholder 2">
            <a:extLst>
              <a:ext uri="{FF2B5EF4-FFF2-40B4-BE49-F238E27FC236}">
                <a16:creationId xmlns:a16="http://schemas.microsoft.com/office/drawing/2014/main" id="{2FBB16B4-3BD5-5F3B-1D76-C6C950128D5D}"/>
              </a:ext>
            </a:extLst>
          </p:cNvPr>
          <p:cNvSpPr>
            <a:spLocks noGrp="1"/>
          </p:cNvSpPr>
          <p:nvPr>
            <p:ph idx="1"/>
          </p:nvPr>
        </p:nvSpPr>
        <p:spPr/>
        <p:txBody>
          <a:bodyPr/>
          <a:lstStyle/>
          <a:p>
            <a:r>
              <a:rPr lang="en-US" dirty="0"/>
              <a:t>lifecycle is a nested block that can appear within a resource block. The lifecycle block and its contents are meta-arguments, available for all resource blocks regardless of type.</a:t>
            </a:r>
          </a:p>
          <a:p>
            <a:pPr marL="0" indent="0">
              <a:buNone/>
            </a:pPr>
            <a:endParaRPr lang="en-US" dirty="0"/>
          </a:p>
          <a:p>
            <a:r>
              <a:rPr lang="en-US" dirty="0"/>
              <a:t>The arguments available within a lifecycle block are </a:t>
            </a:r>
            <a:r>
              <a:rPr lang="en-US" dirty="0" err="1"/>
              <a:t>create_before_destroy</a:t>
            </a:r>
            <a:r>
              <a:rPr lang="en-US" dirty="0"/>
              <a:t>, </a:t>
            </a:r>
            <a:r>
              <a:rPr lang="en-US" dirty="0" err="1"/>
              <a:t>prevent_destroy</a:t>
            </a:r>
            <a:r>
              <a:rPr lang="en-US" dirty="0"/>
              <a:t>, </a:t>
            </a:r>
            <a:r>
              <a:rPr lang="en-US" dirty="0" err="1"/>
              <a:t>ignore_changes</a:t>
            </a:r>
            <a:r>
              <a:rPr lang="en-US" dirty="0"/>
              <a:t>, and </a:t>
            </a:r>
            <a:r>
              <a:rPr lang="en-US" dirty="0" err="1"/>
              <a:t>replace_triggered_by</a:t>
            </a:r>
            <a:r>
              <a:rPr lang="en-US" dirty="0"/>
              <a:t>.</a:t>
            </a:r>
            <a:endParaRPr lang="en-IN" dirty="0"/>
          </a:p>
        </p:txBody>
      </p:sp>
    </p:spTree>
    <p:extLst>
      <p:ext uri="{BB962C8B-B14F-4D97-AF65-F5344CB8AC3E}">
        <p14:creationId xmlns:p14="http://schemas.microsoft.com/office/powerpoint/2010/main" val="375145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701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Meta-Arguments </vt:lpstr>
      <vt:lpstr>depends_on</vt:lpstr>
      <vt:lpstr>..</vt:lpstr>
      <vt:lpstr>explain</vt:lpstr>
      <vt:lpstr>Count Meta-Argument</vt:lpstr>
      <vt:lpstr>example</vt:lpstr>
      <vt:lpstr>Count.index</vt:lpstr>
      <vt:lpstr>For_each</vt:lpstr>
      <vt:lpstr>The lifecycle Meta-Argument</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Meta-Arguments </dc:title>
  <dc:creator>john test</dc:creator>
  <cp:lastModifiedBy>john test</cp:lastModifiedBy>
  <cp:revision>11</cp:revision>
  <dcterms:created xsi:type="dcterms:W3CDTF">2023-12-05T03:09:54Z</dcterms:created>
  <dcterms:modified xsi:type="dcterms:W3CDTF">2023-12-07T03:42:40Z</dcterms:modified>
</cp:coreProperties>
</file>