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B4E64-7FDD-B55F-1A3D-BFF5DD39A3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i-IN"/>
          </a:p>
        </p:txBody>
      </p:sp>
      <p:sp>
        <p:nvSpPr>
          <p:cNvPr id="3" name="Subtitle 2">
            <a:extLst>
              <a:ext uri="{FF2B5EF4-FFF2-40B4-BE49-F238E27FC236}">
                <a16:creationId xmlns:a16="http://schemas.microsoft.com/office/drawing/2014/main" id="{E17EB1FE-10C3-65D4-DD59-5219ECD2EC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i-IN"/>
          </a:p>
        </p:txBody>
      </p:sp>
      <p:sp>
        <p:nvSpPr>
          <p:cNvPr id="4" name="Date Placeholder 3">
            <a:extLst>
              <a:ext uri="{FF2B5EF4-FFF2-40B4-BE49-F238E27FC236}">
                <a16:creationId xmlns:a16="http://schemas.microsoft.com/office/drawing/2014/main" id="{F5EF9FBB-4073-74CC-E5D8-557740B73BFD}"/>
              </a:ext>
            </a:extLst>
          </p:cNvPr>
          <p:cNvSpPr>
            <a:spLocks noGrp="1"/>
          </p:cNvSpPr>
          <p:nvPr>
            <p:ph type="dt" sz="half" idx="10"/>
          </p:nvPr>
        </p:nvSpPr>
        <p:spPr/>
        <p:txBody>
          <a:bodyPr/>
          <a:lstStyle/>
          <a:p>
            <a:fld id="{57EE7B9E-70FB-4081-8249-0A605BB299AA}" type="datetimeFigureOut">
              <a:rPr lang="hi-IN" smtClean="0"/>
              <a:t>सोमवार, 22 ज्येष्ट 1945</a:t>
            </a:fld>
            <a:endParaRPr lang="hi-IN"/>
          </a:p>
        </p:txBody>
      </p:sp>
      <p:sp>
        <p:nvSpPr>
          <p:cNvPr id="5" name="Footer Placeholder 4">
            <a:extLst>
              <a:ext uri="{FF2B5EF4-FFF2-40B4-BE49-F238E27FC236}">
                <a16:creationId xmlns:a16="http://schemas.microsoft.com/office/drawing/2014/main" id="{02154687-6F71-13B3-54B0-4F92027CD7A1}"/>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1C96756B-06D2-C2F7-AF2E-F44593284852}"/>
              </a:ext>
            </a:extLst>
          </p:cNvPr>
          <p:cNvSpPr>
            <a:spLocks noGrp="1"/>
          </p:cNvSpPr>
          <p:nvPr>
            <p:ph type="sldNum" sz="quarter" idx="12"/>
          </p:nvPr>
        </p:nvSpPr>
        <p:spPr/>
        <p:txBody>
          <a:bodyPr/>
          <a:lstStyle/>
          <a:p>
            <a:fld id="{BC176155-7547-48E4-AF17-EEBB4496BBA6}" type="slidenum">
              <a:rPr lang="hi-IN" smtClean="0"/>
              <a:t>‹#›</a:t>
            </a:fld>
            <a:endParaRPr lang="hi-IN"/>
          </a:p>
        </p:txBody>
      </p:sp>
    </p:spTree>
    <p:extLst>
      <p:ext uri="{BB962C8B-B14F-4D97-AF65-F5344CB8AC3E}">
        <p14:creationId xmlns:p14="http://schemas.microsoft.com/office/powerpoint/2010/main" val="2308489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9BF9A-7B9E-6EA8-2474-89A1D00FFDAB}"/>
              </a:ext>
            </a:extLst>
          </p:cNvPr>
          <p:cNvSpPr>
            <a:spLocks noGrp="1"/>
          </p:cNvSpPr>
          <p:nvPr>
            <p:ph type="title"/>
          </p:nvPr>
        </p:nvSpPr>
        <p:spPr/>
        <p:txBody>
          <a:bodyPr/>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F4D31E2A-73BC-8EE1-DBA2-DF0BEEEF3A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F694F989-30C8-323C-6706-9271E7573129}"/>
              </a:ext>
            </a:extLst>
          </p:cNvPr>
          <p:cNvSpPr>
            <a:spLocks noGrp="1"/>
          </p:cNvSpPr>
          <p:nvPr>
            <p:ph type="dt" sz="half" idx="10"/>
          </p:nvPr>
        </p:nvSpPr>
        <p:spPr/>
        <p:txBody>
          <a:bodyPr/>
          <a:lstStyle/>
          <a:p>
            <a:fld id="{57EE7B9E-70FB-4081-8249-0A605BB299AA}" type="datetimeFigureOut">
              <a:rPr lang="hi-IN" smtClean="0"/>
              <a:t>सोमवार, 22 ज्येष्ट 1945</a:t>
            </a:fld>
            <a:endParaRPr lang="hi-IN"/>
          </a:p>
        </p:txBody>
      </p:sp>
      <p:sp>
        <p:nvSpPr>
          <p:cNvPr id="5" name="Footer Placeholder 4">
            <a:extLst>
              <a:ext uri="{FF2B5EF4-FFF2-40B4-BE49-F238E27FC236}">
                <a16:creationId xmlns:a16="http://schemas.microsoft.com/office/drawing/2014/main" id="{EB9DA628-1E6C-2E5D-C36C-37C052D703AB}"/>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57A62C99-60E0-4DB2-F42D-5BE7AF70A163}"/>
              </a:ext>
            </a:extLst>
          </p:cNvPr>
          <p:cNvSpPr>
            <a:spLocks noGrp="1"/>
          </p:cNvSpPr>
          <p:nvPr>
            <p:ph type="sldNum" sz="quarter" idx="12"/>
          </p:nvPr>
        </p:nvSpPr>
        <p:spPr/>
        <p:txBody>
          <a:bodyPr/>
          <a:lstStyle/>
          <a:p>
            <a:fld id="{BC176155-7547-48E4-AF17-EEBB4496BBA6}" type="slidenum">
              <a:rPr lang="hi-IN" smtClean="0"/>
              <a:t>‹#›</a:t>
            </a:fld>
            <a:endParaRPr lang="hi-IN"/>
          </a:p>
        </p:txBody>
      </p:sp>
    </p:spTree>
    <p:extLst>
      <p:ext uri="{BB962C8B-B14F-4D97-AF65-F5344CB8AC3E}">
        <p14:creationId xmlns:p14="http://schemas.microsoft.com/office/powerpoint/2010/main" val="215518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39A7A2-C214-9AD3-21E6-58535B7338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41C67135-A51E-6F5E-33C7-BCBE97BAD3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BE9DC59B-B40E-260A-0DB7-F050C8E3F3F3}"/>
              </a:ext>
            </a:extLst>
          </p:cNvPr>
          <p:cNvSpPr>
            <a:spLocks noGrp="1"/>
          </p:cNvSpPr>
          <p:nvPr>
            <p:ph type="dt" sz="half" idx="10"/>
          </p:nvPr>
        </p:nvSpPr>
        <p:spPr/>
        <p:txBody>
          <a:bodyPr/>
          <a:lstStyle/>
          <a:p>
            <a:fld id="{57EE7B9E-70FB-4081-8249-0A605BB299AA}" type="datetimeFigureOut">
              <a:rPr lang="hi-IN" smtClean="0"/>
              <a:t>सोमवार, 22 ज्येष्ट 1945</a:t>
            </a:fld>
            <a:endParaRPr lang="hi-IN"/>
          </a:p>
        </p:txBody>
      </p:sp>
      <p:sp>
        <p:nvSpPr>
          <p:cNvPr id="5" name="Footer Placeholder 4">
            <a:extLst>
              <a:ext uri="{FF2B5EF4-FFF2-40B4-BE49-F238E27FC236}">
                <a16:creationId xmlns:a16="http://schemas.microsoft.com/office/drawing/2014/main" id="{E4A8C31D-2CE7-2F8E-AF99-EBB95CDE1DDA}"/>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646FD283-B303-4D4A-7116-5C8EAB2507F6}"/>
              </a:ext>
            </a:extLst>
          </p:cNvPr>
          <p:cNvSpPr>
            <a:spLocks noGrp="1"/>
          </p:cNvSpPr>
          <p:nvPr>
            <p:ph type="sldNum" sz="quarter" idx="12"/>
          </p:nvPr>
        </p:nvSpPr>
        <p:spPr/>
        <p:txBody>
          <a:bodyPr/>
          <a:lstStyle/>
          <a:p>
            <a:fld id="{BC176155-7547-48E4-AF17-EEBB4496BBA6}" type="slidenum">
              <a:rPr lang="hi-IN" smtClean="0"/>
              <a:t>‹#›</a:t>
            </a:fld>
            <a:endParaRPr lang="hi-IN"/>
          </a:p>
        </p:txBody>
      </p:sp>
    </p:spTree>
    <p:extLst>
      <p:ext uri="{BB962C8B-B14F-4D97-AF65-F5344CB8AC3E}">
        <p14:creationId xmlns:p14="http://schemas.microsoft.com/office/powerpoint/2010/main" val="3195534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B442D-D7F8-233C-B715-5B01980C1C1D}"/>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8399C05D-A83F-87C1-A473-BDF90A8A8D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A0E7D1C5-7D44-5254-C6C3-A1C1513CEF02}"/>
              </a:ext>
            </a:extLst>
          </p:cNvPr>
          <p:cNvSpPr>
            <a:spLocks noGrp="1"/>
          </p:cNvSpPr>
          <p:nvPr>
            <p:ph type="dt" sz="half" idx="10"/>
          </p:nvPr>
        </p:nvSpPr>
        <p:spPr/>
        <p:txBody>
          <a:bodyPr/>
          <a:lstStyle/>
          <a:p>
            <a:fld id="{57EE7B9E-70FB-4081-8249-0A605BB299AA}" type="datetimeFigureOut">
              <a:rPr lang="hi-IN" smtClean="0"/>
              <a:t>सोमवार, 22 ज्येष्ट 1945</a:t>
            </a:fld>
            <a:endParaRPr lang="hi-IN"/>
          </a:p>
        </p:txBody>
      </p:sp>
      <p:sp>
        <p:nvSpPr>
          <p:cNvPr id="5" name="Footer Placeholder 4">
            <a:extLst>
              <a:ext uri="{FF2B5EF4-FFF2-40B4-BE49-F238E27FC236}">
                <a16:creationId xmlns:a16="http://schemas.microsoft.com/office/drawing/2014/main" id="{3BFA8BD8-B15B-BC9F-F5E3-72FB0A843823}"/>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542FF793-FF20-143E-34F7-7C0C8BA1D607}"/>
              </a:ext>
            </a:extLst>
          </p:cNvPr>
          <p:cNvSpPr>
            <a:spLocks noGrp="1"/>
          </p:cNvSpPr>
          <p:nvPr>
            <p:ph type="sldNum" sz="quarter" idx="12"/>
          </p:nvPr>
        </p:nvSpPr>
        <p:spPr/>
        <p:txBody>
          <a:bodyPr/>
          <a:lstStyle/>
          <a:p>
            <a:fld id="{BC176155-7547-48E4-AF17-EEBB4496BBA6}" type="slidenum">
              <a:rPr lang="hi-IN" smtClean="0"/>
              <a:t>‹#›</a:t>
            </a:fld>
            <a:endParaRPr lang="hi-IN"/>
          </a:p>
        </p:txBody>
      </p:sp>
    </p:spTree>
    <p:extLst>
      <p:ext uri="{BB962C8B-B14F-4D97-AF65-F5344CB8AC3E}">
        <p14:creationId xmlns:p14="http://schemas.microsoft.com/office/powerpoint/2010/main" val="1813931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F9CFF-CA1D-4298-6DF7-D6D3170E58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i-IN"/>
          </a:p>
        </p:txBody>
      </p:sp>
      <p:sp>
        <p:nvSpPr>
          <p:cNvPr id="3" name="Text Placeholder 2">
            <a:extLst>
              <a:ext uri="{FF2B5EF4-FFF2-40B4-BE49-F238E27FC236}">
                <a16:creationId xmlns:a16="http://schemas.microsoft.com/office/drawing/2014/main" id="{D5A0AB8B-91F1-51F8-3787-E3DBCFA709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DE4819-D119-BE80-C252-F83C86178D52}"/>
              </a:ext>
            </a:extLst>
          </p:cNvPr>
          <p:cNvSpPr>
            <a:spLocks noGrp="1"/>
          </p:cNvSpPr>
          <p:nvPr>
            <p:ph type="dt" sz="half" idx="10"/>
          </p:nvPr>
        </p:nvSpPr>
        <p:spPr/>
        <p:txBody>
          <a:bodyPr/>
          <a:lstStyle/>
          <a:p>
            <a:fld id="{57EE7B9E-70FB-4081-8249-0A605BB299AA}" type="datetimeFigureOut">
              <a:rPr lang="hi-IN" smtClean="0"/>
              <a:t>सोमवार, 22 ज्येष्ट 1945</a:t>
            </a:fld>
            <a:endParaRPr lang="hi-IN"/>
          </a:p>
        </p:txBody>
      </p:sp>
      <p:sp>
        <p:nvSpPr>
          <p:cNvPr id="5" name="Footer Placeholder 4">
            <a:extLst>
              <a:ext uri="{FF2B5EF4-FFF2-40B4-BE49-F238E27FC236}">
                <a16:creationId xmlns:a16="http://schemas.microsoft.com/office/drawing/2014/main" id="{D0E85F74-B6D3-5105-C900-61C4C8BCA50D}"/>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0AFC8B82-2E24-1E2E-38ED-53C1EBD343DE}"/>
              </a:ext>
            </a:extLst>
          </p:cNvPr>
          <p:cNvSpPr>
            <a:spLocks noGrp="1"/>
          </p:cNvSpPr>
          <p:nvPr>
            <p:ph type="sldNum" sz="quarter" idx="12"/>
          </p:nvPr>
        </p:nvSpPr>
        <p:spPr/>
        <p:txBody>
          <a:bodyPr/>
          <a:lstStyle/>
          <a:p>
            <a:fld id="{BC176155-7547-48E4-AF17-EEBB4496BBA6}" type="slidenum">
              <a:rPr lang="hi-IN" smtClean="0"/>
              <a:t>‹#›</a:t>
            </a:fld>
            <a:endParaRPr lang="hi-IN"/>
          </a:p>
        </p:txBody>
      </p:sp>
    </p:spTree>
    <p:extLst>
      <p:ext uri="{BB962C8B-B14F-4D97-AF65-F5344CB8AC3E}">
        <p14:creationId xmlns:p14="http://schemas.microsoft.com/office/powerpoint/2010/main" val="906871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E9009-5911-8734-CF6F-619630FEF952}"/>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139A8D9E-5836-7518-12E8-6D49145E7E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Content Placeholder 3">
            <a:extLst>
              <a:ext uri="{FF2B5EF4-FFF2-40B4-BE49-F238E27FC236}">
                <a16:creationId xmlns:a16="http://schemas.microsoft.com/office/drawing/2014/main" id="{8A846BB0-0365-205A-3B40-622F0139E4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Date Placeholder 4">
            <a:extLst>
              <a:ext uri="{FF2B5EF4-FFF2-40B4-BE49-F238E27FC236}">
                <a16:creationId xmlns:a16="http://schemas.microsoft.com/office/drawing/2014/main" id="{216B7826-1E64-E2D9-FCC0-29A8577B69EB}"/>
              </a:ext>
            </a:extLst>
          </p:cNvPr>
          <p:cNvSpPr>
            <a:spLocks noGrp="1"/>
          </p:cNvSpPr>
          <p:nvPr>
            <p:ph type="dt" sz="half" idx="10"/>
          </p:nvPr>
        </p:nvSpPr>
        <p:spPr/>
        <p:txBody>
          <a:bodyPr/>
          <a:lstStyle/>
          <a:p>
            <a:fld id="{57EE7B9E-70FB-4081-8249-0A605BB299AA}" type="datetimeFigureOut">
              <a:rPr lang="hi-IN" smtClean="0"/>
              <a:t>सोमवार, 22 ज्येष्ट 1945</a:t>
            </a:fld>
            <a:endParaRPr lang="hi-IN"/>
          </a:p>
        </p:txBody>
      </p:sp>
      <p:sp>
        <p:nvSpPr>
          <p:cNvPr id="6" name="Footer Placeholder 5">
            <a:extLst>
              <a:ext uri="{FF2B5EF4-FFF2-40B4-BE49-F238E27FC236}">
                <a16:creationId xmlns:a16="http://schemas.microsoft.com/office/drawing/2014/main" id="{87F33338-9AF3-BD43-8CA7-5BEC07B9D813}"/>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0AADF250-EFBB-21E2-BDF3-57183B9FD0E8}"/>
              </a:ext>
            </a:extLst>
          </p:cNvPr>
          <p:cNvSpPr>
            <a:spLocks noGrp="1"/>
          </p:cNvSpPr>
          <p:nvPr>
            <p:ph type="sldNum" sz="quarter" idx="12"/>
          </p:nvPr>
        </p:nvSpPr>
        <p:spPr/>
        <p:txBody>
          <a:bodyPr/>
          <a:lstStyle/>
          <a:p>
            <a:fld id="{BC176155-7547-48E4-AF17-EEBB4496BBA6}" type="slidenum">
              <a:rPr lang="hi-IN" smtClean="0"/>
              <a:t>‹#›</a:t>
            </a:fld>
            <a:endParaRPr lang="hi-IN"/>
          </a:p>
        </p:txBody>
      </p:sp>
    </p:spTree>
    <p:extLst>
      <p:ext uri="{BB962C8B-B14F-4D97-AF65-F5344CB8AC3E}">
        <p14:creationId xmlns:p14="http://schemas.microsoft.com/office/powerpoint/2010/main" val="3545363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69C15-ACB1-AAA1-4CD9-5D8534694C31}"/>
              </a:ext>
            </a:extLst>
          </p:cNvPr>
          <p:cNvSpPr>
            <a:spLocks noGrp="1"/>
          </p:cNvSpPr>
          <p:nvPr>
            <p:ph type="title"/>
          </p:nvPr>
        </p:nvSpPr>
        <p:spPr>
          <a:xfrm>
            <a:off x="839788" y="365125"/>
            <a:ext cx="10515600" cy="1325563"/>
          </a:xfrm>
        </p:spPr>
        <p:txBody>
          <a:bodyPr/>
          <a:lstStyle/>
          <a:p>
            <a:r>
              <a:rPr lang="en-US"/>
              <a:t>Click to edit Master title style</a:t>
            </a:r>
            <a:endParaRPr lang="hi-IN"/>
          </a:p>
        </p:txBody>
      </p:sp>
      <p:sp>
        <p:nvSpPr>
          <p:cNvPr id="3" name="Text Placeholder 2">
            <a:extLst>
              <a:ext uri="{FF2B5EF4-FFF2-40B4-BE49-F238E27FC236}">
                <a16:creationId xmlns:a16="http://schemas.microsoft.com/office/drawing/2014/main" id="{10221D4A-9250-1F72-2993-29CB8929FE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6ED100-4957-0B9E-172C-D26C7EA081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Text Placeholder 4">
            <a:extLst>
              <a:ext uri="{FF2B5EF4-FFF2-40B4-BE49-F238E27FC236}">
                <a16:creationId xmlns:a16="http://schemas.microsoft.com/office/drawing/2014/main" id="{B510EB1D-62C4-A553-9BEB-5405535AAA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A2AFBA-FDA6-C998-82C2-CB9E2CE33D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7" name="Date Placeholder 6">
            <a:extLst>
              <a:ext uri="{FF2B5EF4-FFF2-40B4-BE49-F238E27FC236}">
                <a16:creationId xmlns:a16="http://schemas.microsoft.com/office/drawing/2014/main" id="{9DD17293-1EBB-9387-1376-5C1E9BFBDACF}"/>
              </a:ext>
            </a:extLst>
          </p:cNvPr>
          <p:cNvSpPr>
            <a:spLocks noGrp="1"/>
          </p:cNvSpPr>
          <p:nvPr>
            <p:ph type="dt" sz="half" idx="10"/>
          </p:nvPr>
        </p:nvSpPr>
        <p:spPr/>
        <p:txBody>
          <a:bodyPr/>
          <a:lstStyle/>
          <a:p>
            <a:fld id="{57EE7B9E-70FB-4081-8249-0A605BB299AA}" type="datetimeFigureOut">
              <a:rPr lang="hi-IN" smtClean="0"/>
              <a:t>सोमवार, 22 ज्येष्ट 1945</a:t>
            </a:fld>
            <a:endParaRPr lang="hi-IN"/>
          </a:p>
        </p:txBody>
      </p:sp>
      <p:sp>
        <p:nvSpPr>
          <p:cNvPr id="8" name="Footer Placeholder 7">
            <a:extLst>
              <a:ext uri="{FF2B5EF4-FFF2-40B4-BE49-F238E27FC236}">
                <a16:creationId xmlns:a16="http://schemas.microsoft.com/office/drawing/2014/main" id="{9B9DBC53-9951-BF6D-14C5-D61C5877565B}"/>
              </a:ext>
            </a:extLst>
          </p:cNvPr>
          <p:cNvSpPr>
            <a:spLocks noGrp="1"/>
          </p:cNvSpPr>
          <p:nvPr>
            <p:ph type="ftr" sz="quarter" idx="11"/>
          </p:nvPr>
        </p:nvSpPr>
        <p:spPr/>
        <p:txBody>
          <a:bodyPr/>
          <a:lstStyle/>
          <a:p>
            <a:endParaRPr lang="hi-IN"/>
          </a:p>
        </p:txBody>
      </p:sp>
      <p:sp>
        <p:nvSpPr>
          <p:cNvPr id="9" name="Slide Number Placeholder 8">
            <a:extLst>
              <a:ext uri="{FF2B5EF4-FFF2-40B4-BE49-F238E27FC236}">
                <a16:creationId xmlns:a16="http://schemas.microsoft.com/office/drawing/2014/main" id="{6CACE10D-650B-3D10-C614-E77A4E39EFC3}"/>
              </a:ext>
            </a:extLst>
          </p:cNvPr>
          <p:cNvSpPr>
            <a:spLocks noGrp="1"/>
          </p:cNvSpPr>
          <p:nvPr>
            <p:ph type="sldNum" sz="quarter" idx="12"/>
          </p:nvPr>
        </p:nvSpPr>
        <p:spPr/>
        <p:txBody>
          <a:bodyPr/>
          <a:lstStyle/>
          <a:p>
            <a:fld id="{BC176155-7547-48E4-AF17-EEBB4496BBA6}" type="slidenum">
              <a:rPr lang="hi-IN" smtClean="0"/>
              <a:t>‹#›</a:t>
            </a:fld>
            <a:endParaRPr lang="hi-IN"/>
          </a:p>
        </p:txBody>
      </p:sp>
    </p:spTree>
    <p:extLst>
      <p:ext uri="{BB962C8B-B14F-4D97-AF65-F5344CB8AC3E}">
        <p14:creationId xmlns:p14="http://schemas.microsoft.com/office/powerpoint/2010/main" val="33506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F7CC2-4780-ACE0-AE96-B01BAE59171D}"/>
              </a:ext>
            </a:extLst>
          </p:cNvPr>
          <p:cNvSpPr>
            <a:spLocks noGrp="1"/>
          </p:cNvSpPr>
          <p:nvPr>
            <p:ph type="title"/>
          </p:nvPr>
        </p:nvSpPr>
        <p:spPr/>
        <p:txBody>
          <a:bodyPr/>
          <a:lstStyle/>
          <a:p>
            <a:r>
              <a:rPr lang="en-US"/>
              <a:t>Click to edit Master title style</a:t>
            </a:r>
            <a:endParaRPr lang="hi-IN"/>
          </a:p>
        </p:txBody>
      </p:sp>
      <p:sp>
        <p:nvSpPr>
          <p:cNvPr id="3" name="Date Placeholder 2">
            <a:extLst>
              <a:ext uri="{FF2B5EF4-FFF2-40B4-BE49-F238E27FC236}">
                <a16:creationId xmlns:a16="http://schemas.microsoft.com/office/drawing/2014/main" id="{5D4EC5BD-37FE-A2BC-BA68-DD82F59EBB25}"/>
              </a:ext>
            </a:extLst>
          </p:cNvPr>
          <p:cNvSpPr>
            <a:spLocks noGrp="1"/>
          </p:cNvSpPr>
          <p:nvPr>
            <p:ph type="dt" sz="half" idx="10"/>
          </p:nvPr>
        </p:nvSpPr>
        <p:spPr/>
        <p:txBody>
          <a:bodyPr/>
          <a:lstStyle/>
          <a:p>
            <a:fld id="{57EE7B9E-70FB-4081-8249-0A605BB299AA}" type="datetimeFigureOut">
              <a:rPr lang="hi-IN" smtClean="0"/>
              <a:t>सोमवार, 22 ज्येष्ट 1945</a:t>
            </a:fld>
            <a:endParaRPr lang="hi-IN"/>
          </a:p>
        </p:txBody>
      </p:sp>
      <p:sp>
        <p:nvSpPr>
          <p:cNvPr id="4" name="Footer Placeholder 3">
            <a:extLst>
              <a:ext uri="{FF2B5EF4-FFF2-40B4-BE49-F238E27FC236}">
                <a16:creationId xmlns:a16="http://schemas.microsoft.com/office/drawing/2014/main" id="{BB6C4B24-CE8D-D1D6-C8B5-AFEDE6CDE18C}"/>
              </a:ext>
            </a:extLst>
          </p:cNvPr>
          <p:cNvSpPr>
            <a:spLocks noGrp="1"/>
          </p:cNvSpPr>
          <p:nvPr>
            <p:ph type="ftr" sz="quarter" idx="11"/>
          </p:nvPr>
        </p:nvSpPr>
        <p:spPr/>
        <p:txBody>
          <a:bodyPr/>
          <a:lstStyle/>
          <a:p>
            <a:endParaRPr lang="hi-IN"/>
          </a:p>
        </p:txBody>
      </p:sp>
      <p:sp>
        <p:nvSpPr>
          <p:cNvPr id="5" name="Slide Number Placeholder 4">
            <a:extLst>
              <a:ext uri="{FF2B5EF4-FFF2-40B4-BE49-F238E27FC236}">
                <a16:creationId xmlns:a16="http://schemas.microsoft.com/office/drawing/2014/main" id="{1E41302C-76C6-11FF-4947-D540BB6E1A8E}"/>
              </a:ext>
            </a:extLst>
          </p:cNvPr>
          <p:cNvSpPr>
            <a:spLocks noGrp="1"/>
          </p:cNvSpPr>
          <p:nvPr>
            <p:ph type="sldNum" sz="quarter" idx="12"/>
          </p:nvPr>
        </p:nvSpPr>
        <p:spPr/>
        <p:txBody>
          <a:bodyPr/>
          <a:lstStyle/>
          <a:p>
            <a:fld id="{BC176155-7547-48E4-AF17-EEBB4496BBA6}" type="slidenum">
              <a:rPr lang="hi-IN" smtClean="0"/>
              <a:t>‹#›</a:t>
            </a:fld>
            <a:endParaRPr lang="hi-IN"/>
          </a:p>
        </p:txBody>
      </p:sp>
    </p:spTree>
    <p:extLst>
      <p:ext uri="{BB962C8B-B14F-4D97-AF65-F5344CB8AC3E}">
        <p14:creationId xmlns:p14="http://schemas.microsoft.com/office/powerpoint/2010/main" val="4260661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1E055F-FAF4-1168-6841-673809296757}"/>
              </a:ext>
            </a:extLst>
          </p:cNvPr>
          <p:cNvSpPr>
            <a:spLocks noGrp="1"/>
          </p:cNvSpPr>
          <p:nvPr>
            <p:ph type="dt" sz="half" idx="10"/>
          </p:nvPr>
        </p:nvSpPr>
        <p:spPr/>
        <p:txBody>
          <a:bodyPr/>
          <a:lstStyle/>
          <a:p>
            <a:fld id="{57EE7B9E-70FB-4081-8249-0A605BB299AA}" type="datetimeFigureOut">
              <a:rPr lang="hi-IN" smtClean="0"/>
              <a:t>सोमवार, 22 ज्येष्ट 1945</a:t>
            </a:fld>
            <a:endParaRPr lang="hi-IN"/>
          </a:p>
        </p:txBody>
      </p:sp>
      <p:sp>
        <p:nvSpPr>
          <p:cNvPr id="3" name="Footer Placeholder 2">
            <a:extLst>
              <a:ext uri="{FF2B5EF4-FFF2-40B4-BE49-F238E27FC236}">
                <a16:creationId xmlns:a16="http://schemas.microsoft.com/office/drawing/2014/main" id="{EBBF5100-EC25-828A-1D7B-B7A006777BA8}"/>
              </a:ext>
            </a:extLst>
          </p:cNvPr>
          <p:cNvSpPr>
            <a:spLocks noGrp="1"/>
          </p:cNvSpPr>
          <p:nvPr>
            <p:ph type="ftr" sz="quarter" idx="11"/>
          </p:nvPr>
        </p:nvSpPr>
        <p:spPr/>
        <p:txBody>
          <a:bodyPr/>
          <a:lstStyle/>
          <a:p>
            <a:endParaRPr lang="hi-IN"/>
          </a:p>
        </p:txBody>
      </p:sp>
      <p:sp>
        <p:nvSpPr>
          <p:cNvPr id="4" name="Slide Number Placeholder 3">
            <a:extLst>
              <a:ext uri="{FF2B5EF4-FFF2-40B4-BE49-F238E27FC236}">
                <a16:creationId xmlns:a16="http://schemas.microsoft.com/office/drawing/2014/main" id="{20757D48-FD56-9CDD-EA48-7E9F488B3D1F}"/>
              </a:ext>
            </a:extLst>
          </p:cNvPr>
          <p:cNvSpPr>
            <a:spLocks noGrp="1"/>
          </p:cNvSpPr>
          <p:nvPr>
            <p:ph type="sldNum" sz="quarter" idx="12"/>
          </p:nvPr>
        </p:nvSpPr>
        <p:spPr/>
        <p:txBody>
          <a:bodyPr/>
          <a:lstStyle/>
          <a:p>
            <a:fld id="{BC176155-7547-48E4-AF17-EEBB4496BBA6}" type="slidenum">
              <a:rPr lang="hi-IN" smtClean="0"/>
              <a:t>‹#›</a:t>
            </a:fld>
            <a:endParaRPr lang="hi-IN"/>
          </a:p>
        </p:txBody>
      </p:sp>
    </p:spTree>
    <p:extLst>
      <p:ext uri="{BB962C8B-B14F-4D97-AF65-F5344CB8AC3E}">
        <p14:creationId xmlns:p14="http://schemas.microsoft.com/office/powerpoint/2010/main" val="2545903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3261E-C701-E1C1-911F-58CB1FB33A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Content Placeholder 2">
            <a:extLst>
              <a:ext uri="{FF2B5EF4-FFF2-40B4-BE49-F238E27FC236}">
                <a16:creationId xmlns:a16="http://schemas.microsoft.com/office/drawing/2014/main" id="{F2EFA0F4-6128-4323-6BCA-5F511528C5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Text Placeholder 3">
            <a:extLst>
              <a:ext uri="{FF2B5EF4-FFF2-40B4-BE49-F238E27FC236}">
                <a16:creationId xmlns:a16="http://schemas.microsoft.com/office/drawing/2014/main" id="{BFE59881-B415-A121-AEFD-8DF31BFD04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D9669B-644C-68CA-9D8E-4F830CB951EC}"/>
              </a:ext>
            </a:extLst>
          </p:cNvPr>
          <p:cNvSpPr>
            <a:spLocks noGrp="1"/>
          </p:cNvSpPr>
          <p:nvPr>
            <p:ph type="dt" sz="half" idx="10"/>
          </p:nvPr>
        </p:nvSpPr>
        <p:spPr/>
        <p:txBody>
          <a:bodyPr/>
          <a:lstStyle/>
          <a:p>
            <a:fld id="{57EE7B9E-70FB-4081-8249-0A605BB299AA}" type="datetimeFigureOut">
              <a:rPr lang="hi-IN" smtClean="0"/>
              <a:t>सोमवार, 22 ज्येष्ट 1945</a:t>
            </a:fld>
            <a:endParaRPr lang="hi-IN"/>
          </a:p>
        </p:txBody>
      </p:sp>
      <p:sp>
        <p:nvSpPr>
          <p:cNvPr id="6" name="Footer Placeholder 5">
            <a:extLst>
              <a:ext uri="{FF2B5EF4-FFF2-40B4-BE49-F238E27FC236}">
                <a16:creationId xmlns:a16="http://schemas.microsoft.com/office/drawing/2014/main" id="{56B78EE7-325D-DDB8-F1C6-DB57F28F5E96}"/>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2EC63084-698E-BA4C-6F89-B883B8171113}"/>
              </a:ext>
            </a:extLst>
          </p:cNvPr>
          <p:cNvSpPr>
            <a:spLocks noGrp="1"/>
          </p:cNvSpPr>
          <p:nvPr>
            <p:ph type="sldNum" sz="quarter" idx="12"/>
          </p:nvPr>
        </p:nvSpPr>
        <p:spPr/>
        <p:txBody>
          <a:bodyPr/>
          <a:lstStyle/>
          <a:p>
            <a:fld id="{BC176155-7547-48E4-AF17-EEBB4496BBA6}" type="slidenum">
              <a:rPr lang="hi-IN" smtClean="0"/>
              <a:t>‹#›</a:t>
            </a:fld>
            <a:endParaRPr lang="hi-IN"/>
          </a:p>
        </p:txBody>
      </p:sp>
    </p:spTree>
    <p:extLst>
      <p:ext uri="{BB962C8B-B14F-4D97-AF65-F5344CB8AC3E}">
        <p14:creationId xmlns:p14="http://schemas.microsoft.com/office/powerpoint/2010/main" val="1991019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1C94F-4C43-E731-8E39-9F7B138FF7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Picture Placeholder 2">
            <a:extLst>
              <a:ext uri="{FF2B5EF4-FFF2-40B4-BE49-F238E27FC236}">
                <a16:creationId xmlns:a16="http://schemas.microsoft.com/office/drawing/2014/main" id="{2EB6266F-7864-5638-8761-ABDE8E15D2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i-IN"/>
          </a:p>
        </p:txBody>
      </p:sp>
      <p:sp>
        <p:nvSpPr>
          <p:cNvPr id="4" name="Text Placeholder 3">
            <a:extLst>
              <a:ext uri="{FF2B5EF4-FFF2-40B4-BE49-F238E27FC236}">
                <a16:creationId xmlns:a16="http://schemas.microsoft.com/office/drawing/2014/main" id="{5D27DB32-8AD6-9488-F92F-78AAA86650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ADE461-1D25-CB2C-3B5E-FF7828798D4C}"/>
              </a:ext>
            </a:extLst>
          </p:cNvPr>
          <p:cNvSpPr>
            <a:spLocks noGrp="1"/>
          </p:cNvSpPr>
          <p:nvPr>
            <p:ph type="dt" sz="half" idx="10"/>
          </p:nvPr>
        </p:nvSpPr>
        <p:spPr/>
        <p:txBody>
          <a:bodyPr/>
          <a:lstStyle/>
          <a:p>
            <a:fld id="{57EE7B9E-70FB-4081-8249-0A605BB299AA}" type="datetimeFigureOut">
              <a:rPr lang="hi-IN" smtClean="0"/>
              <a:t>सोमवार, 22 ज्येष्ट 1945</a:t>
            </a:fld>
            <a:endParaRPr lang="hi-IN"/>
          </a:p>
        </p:txBody>
      </p:sp>
      <p:sp>
        <p:nvSpPr>
          <p:cNvPr id="6" name="Footer Placeholder 5">
            <a:extLst>
              <a:ext uri="{FF2B5EF4-FFF2-40B4-BE49-F238E27FC236}">
                <a16:creationId xmlns:a16="http://schemas.microsoft.com/office/drawing/2014/main" id="{80E01E11-DF9C-165C-6E84-2566819AE140}"/>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A69F3E41-CAE3-CA16-ED82-CD76BF3204AC}"/>
              </a:ext>
            </a:extLst>
          </p:cNvPr>
          <p:cNvSpPr>
            <a:spLocks noGrp="1"/>
          </p:cNvSpPr>
          <p:nvPr>
            <p:ph type="sldNum" sz="quarter" idx="12"/>
          </p:nvPr>
        </p:nvSpPr>
        <p:spPr/>
        <p:txBody>
          <a:bodyPr/>
          <a:lstStyle/>
          <a:p>
            <a:fld id="{BC176155-7547-48E4-AF17-EEBB4496BBA6}" type="slidenum">
              <a:rPr lang="hi-IN" smtClean="0"/>
              <a:t>‹#›</a:t>
            </a:fld>
            <a:endParaRPr lang="hi-IN"/>
          </a:p>
        </p:txBody>
      </p:sp>
    </p:spTree>
    <p:extLst>
      <p:ext uri="{BB962C8B-B14F-4D97-AF65-F5344CB8AC3E}">
        <p14:creationId xmlns:p14="http://schemas.microsoft.com/office/powerpoint/2010/main" val="1730070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B6A079-2D2D-042C-B300-03281310C7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i-IN"/>
          </a:p>
        </p:txBody>
      </p:sp>
      <p:sp>
        <p:nvSpPr>
          <p:cNvPr id="3" name="Text Placeholder 2">
            <a:extLst>
              <a:ext uri="{FF2B5EF4-FFF2-40B4-BE49-F238E27FC236}">
                <a16:creationId xmlns:a16="http://schemas.microsoft.com/office/drawing/2014/main" id="{551313C2-E551-339B-0C4B-8FF380C2DA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ED9C5D8B-FD02-DAA1-43ED-1012F8E13D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EE7B9E-70FB-4081-8249-0A605BB299AA}" type="datetimeFigureOut">
              <a:rPr lang="hi-IN" smtClean="0"/>
              <a:t>सोमवार, 22 ज्येष्ट 1945</a:t>
            </a:fld>
            <a:endParaRPr lang="hi-IN"/>
          </a:p>
        </p:txBody>
      </p:sp>
      <p:sp>
        <p:nvSpPr>
          <p:cNvPr id="5" name="Footer Placeholder 4">
            <a:extLst>
              <a:ext uri="{FF2B5EF4-FFF2-40B4-BE49-F238E27FC236}">
                <a16:creationId xmlns:a16="http://schemas.microsoft.com/office/drawing/2014/main" id="{39184749-2C0D-52B1-4522-98EB67FEC2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i-IN"/>
          </a:p>
        </p:txBody>
      </p:sp>
      <p:sp>
        <p:nvSpPr>
          <p:cNvPr id="6" name="Slide Number Placeholder 5">
            <a:extLst>
              <a:ext uri="{FF2B5EF4-FFF2-40B4-BE49-F238E27FC236}">
                <a16:creationId xmlns:a16="http://schemas.microsoft.com/office/drawing/2014/main" id="{E96D628F-1AC4-2CC6-C292-E8DB646F0B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176155-7547-48E4-AF17-EEBB4496BBA6}" type="slidenum">
              <a:rPr lang="hi-IN" smtClean="0"/>
              <a:t>‹#›</a:t>
            </a:fld>
            <a:endParaRPr lang="hi-IN"/>
          </a:p>
        </p:txBody>
      </p:sp>
    </p:spTree>
    <p:extLst>
      <p:ext uri="{BB962C8B-B14F-4D97-AF65-F5344CB8AC3E}">
        <p14:creationId xmlns:p14="http://schemas.microsoft.com/office/powerpoint/2010/main" val="4219370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745A9-0EFD-B3B3-C94D-9CF758131BD5}"/>
              </a:ext>
            </a:extLst>
          </p:cNvPr>
          <p:cNvSpPr>
            <a:spLocks noGrp="1"/>
          </p:cNvSpPr>
          <p:nvPr>
            <p:ph type="ctrTitle"/>
          </p:nvPr>
        </p:nvSpPr>
        <p:spPr/>
        <p:txBody>
          <a:bodyPr/>
          <a:lstStyle/>
          <a:p>
            <a:r>
              <a:rPr lang="en-US" dirty="0"/>
              <a:t>Terraform attributes</a:t>
            </a:r>
            <a:endParaRPr lang="hi-IN" dirty="0"/>
          </a:p>
        </p:txBody>
      </p:sp>
      <p:sp>
        <p:nvSpPr>
          <p:cNvPr id="3" name="Subtitle 2">
            <a:extLst>
              <a:ext uri="{FF2B5EF4-FFF2-40B4-BE49-F238E27FC236}">
                <a16:creationId xmlns:a16="http://schemas.microsoft.com/office/drawing/2014/main" id="{DD728CC4-D73A-4B1B-B545-91365017C6AE}"/>
              </a:ext>
            </a:extLst>
          </p:cNvPr>
          <p:cNvSpPr>
            <a:spLocks noGrp="1"/>
          </p:cNvSpPr>
          <p:nvPr>
            <p:ph type="subTitle" idx="1"/>
          </p:nvPr>
        </p:nvSpPr>
        <p:spPr/>
        <p:txBody>
          <a:bodyPr/>
          <a:lstStyle/>
          <a:p>
            <a:r>
              <a:rPr lang="en-US" dirty="0"/>
              <a:t>OW</a:t>
            </a:r>
            <a:endParaRPr lang="hi-IN" dirty="0"/>
          </a:p>
        </p:txBody>
      </p:sp>
    </p:spTree>
    <p:extLst>
      <p:ext uri="{BB962C8B-B14F-4D97-AF65-F5344CB8AC3E}">
        <p14:creationId xmlns:p14="http://schemas.microsoft.com/office/powerpoint/2010/main" val="2873268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1A31F-D3D5-04AB-2417-A5897D1F84EF}"/>
              </a:ext>
            </a:extLst>
          </p:cNvPr>
          <p:cNvSpPr>
            <a:spLocks noGrp="1"/>
          </p:cNvSpPr>
          <p:nvPr>
            <p:ph type="title"/>
          </p:nvPr>
        </p:nvSpPr>
        <p:spPr/>
        <p:txBody>
          <a:bodyPr/>
          <a:lstStyle/>
          <a:p>
            <a:r>
              <a:rPr lang="en-US" dirty="0"/>
              <a:t>Resource Reference Attributes</a:t>
            </a:r>
            <a:endParaRPr lang="hi-IN" dirty="0"/>
          </a:p>
        </p:txBody>
      </p:sp>
      <p:sp>
        <p:nvSpPr>
          <p:cNvPr id="3" name="Content Placeholder 2">
            <a:extLst>
              <a:ext uri="{FF2B5EF4-FFF2-40B4-BE49-F238E27FC236}">
                <a16:creationId xmlns:a16="http://schemas.microsoft.com/office/drawing/2014/main" id="{94B3BF79-2FFE-18E7-BAE8-D8601FCF2A73}"/>
              </a:ext>
            </a:extLst>
          </p:cNvPr>
          <p:cNvSpPr>
            <a:spLocks noGrp="1"/>
          </p:cNvSpPr>
          <p:nvPr>
            <p:ph idx="1"/>
          </p:nvPr>
        </p:nvSpPr>
        <p:spPr/>
        <p:txBody>
          <a:bodyPr/>
          <a:lstStyle/>
          <a:p>
            <a:r>
              <a:rPr lang="en-US" dirty="0"/>
              <a:t> Resource reference attributes to establish relationships and dependencies between resources. </a:t>
            </a:r>
          </a:p>
          <a:p>
            <a:r>
              <a:rPr lang="en-US" dirty="0"/>
              <a:t>Examples: You have an EC2 instance and a security group resource defined in your Terraform configuration. You want to associate the security group with the EC2 instance. Here's how you can achieve that:</a:t>
            </a:r>
          </a:p>
          <a:p>
            <a:pPr marL="0" indent="0">
              <a:buNone/>
            </a:pPr>
            <a:endParaRPr lang="hi-IN" dirty="0"/>
          </a:p>
        </p:txBody>
      </p:sp>
      <p:pic>
        <p:nvPicPr>
          <p:cNvPr id="5" name="Picture 4">
            <a:extLst>
              <a:ext uri="{FF2B5EF4-FFF2-40B4-BE49-F238E27FC236}">
                <a16:creationId xmlns:a16="http://schemas.microsoft.com/office/drawing/2014/main" id="{AB804208-504D-7E79-93BC-23A9ED1AC275}"/>
              </a:ext>
            </a:extLst>
          </p:cNvPr>
          <p:cNvPicPr>
            <a:picLocks noChangeAspect="1"/>
          </p:cNvPicPr>
          <p:nvPr/>
        </p:nvPicPr>
        <p:blipFill>
          <a:blip r:embed="rId2"/>
          <a:stretch>
            <a:fillRect/>
          </a:stretch>
        </p:blipFill>
        <p:spPr>
          <a:xfrm>
            <a:off x="2064025" y="4357825"/>
            <a:ext cx="7013713" cy="2135050"/>
          </a:xfrm>
          <a:prstGeom prst="rect">
            <a:avLst/>
          </a:prstGeom>
        </p:spPr>
      </p:pic>
    </p:spTree>
    <p:extLst>
      <p:ext uri="{BB962C8B-B14F-4D97-AF65-F5344CB8AC3E}">
        <p14:creationId xmlns:p14="http://schemas.microsoft.com/office/powerpoint/2010/main" val="1830901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2A0CF-FBB5-DF7F-DC1D-6D0A313944BF}"/>
              </a:ext>
            </a:extLst>
          </p:cNvPr>
          <p:cNvSpPr>
            <a:spLocks noGrp="1"/>
          </p:cNvSpPr>
          <p:nvPr>
            <p:ph type="title"/>
          </p:nvPr>
        </p:nvSpPr>
        <p:spPr/>
        <p:txBody>
          <a:bodyPr/>
          <a:lstStyle/>
          <a:p>
            <a:r>
              <a:rPr lang="en-US" dirty="0"/>
              <a:t>..</a:t>
            </a:r>
            <a:endParaRPr lang="hi-IN" dirty="0"/>
          </a:p>
        </p:txBody>
      </p:sp>
      <p:sp>
        <p:nvSpPr>
          <p:cNvPr id="3" name="Content Placeholder 2">
            <a:extLst>
              <a:ext uri="{FF2B5EF4-FFF2-40B4-BE49-F238E27FC236}">
                <a16:creationId xmlns:a16="http://schemas.microsoft.com/office/drawing/2014/main" id="{1E69326E-D47F-A62B-62C0-0A5C26085752}"/>
              </a:ext>
            </a:extLst>
          </p:cNvPr>
          <p:cNvSpPr>
            <a:spLocks noGrp="1"/>
          </p:cNvSpPr>
          <p:nvPr>
            <p:ph idx="1"/>
          </p:nvPr>
        </p:nvSpPr>
        <p:spPr/>
        <p:txBody>
          <a:bodyPr>
            <a:normAutofit fontScale="85000" lnSpcReduction="20000"/>
          </a:bodyPr>
          <a:lstStyle/>
          <a:p>
            <a:r>
              <a:rPr lang="en-US" dirty="0"/>
              <a:t>Define the EC2 Instance resource and reference the Security Group:</a:t>
            </a:r>
          </a:p>
          <a:p>
            <a:endParaRPr lang="en-US" dirty="0"/>
          </a:p>
          <a:p>
            <a:endParaRPr lang="en-US" dirty="0"/>
          </a:p>
          <a:p>
            <a:endParaRPr lang="en-US" dirty="0"/>
          </a:p>
          <a:p>
            <a:endParaRPr lang="en-US" dirty="0"/>
          </a:p>
          <a:p>
            <a:endParaRPr lang="en-US" dirty="0"/>
          </a:p>
          <a:p>
            <a:endParaRPr lang="en-US" dirty="0"/>
          </a:p>
          <a:p>
            <a:endParaRPr lang="en-US" dirty="0"/>
          </a:p>
          <a:p>
            <a:r>
              <a:rPr lang="en-US" dirty="0"/>
              <a:t>In this example, the </a:t>
            </a:r>
            <a:r>
              <a:rPr lang="en-US" dirty="0" err="1"/>
              <a:t>security_group_ids</a:t>
            </a:r>
            <a:r>
              <a:rPr lang="en-US" dirty="0"/>
              <a:t> attribute of the EC2 instance resource references the id attribute of the </a:t>
            </a:r>
            <a:r>
              <a:rPr lang="en-US" dirty="0" err="1"/>
              <a:t>aws_security_group.my_security_group</a:t>
            </a:r>
            <a:r>
              <a:rPr lang="en-US" dirty="0"/>
              <a:t> resource. This establishes a relationship between the EC2 instance and the security group.</a:t>
            </a:r>
          </a:p>
        </p:txBody>
      </p:sp>
      <p:pic>
        <p:nvPicPr>
          <p:cNvPr id="5" name="Picture 4">
            <a:extLst>
              <a:ext uri="{FF2B5EF4-FFF2-40B4-BE49-F238E27FC236}">
                <a16:creationId xmlns:a16="http://schemas.microsoft.com/office/drawing/2014/main" id="{B6B5901D-083B-4C12-2732-3428C13E3F2B}"/>
              </a:ext>
            </a:extLst>
          </p:cNvPr>
          <p:cNvPicPr>
            <a:picLocks noChangeAspect="1"/>
          </p:cNvPicPr>
          <p:nvPr/>
        </p:nvPicPr>
        <p:blipFill>
          <a:blip r:embed="rId2"/>
          <a:stretch>
            <a:fillRect/>
          </a:stretch>
        </p:blipFill>
        <p:spPr>
          <a:xfrm>
            <a:off x="1417775" y="2372138"/>
            <a:ext cx="9356449" cy="2332383"/>
          </a:xfrm>
          <a:prstGeom prst="rect">
            <a:avLst/>
          </a:prstGeom>
        </p:spPr>
      </p:pic>
    </p:spTree>
    <p:extLst>
      <p:ext uri="{BB962C8B-B14F-4D97-AF65-F5344CB8AC3E}">
        <p14:creationId xmlns:p14="http://schemas.microsoft.com/office/powerpoint/2010/main" val="1390732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3883D-4721-DA68-E03D-91BCC439910F}"/>
              </a:ext>
            </a:extLst>
          </p:cNvPr>
          <p:cNvSpPr>
            <a:spLocks noGrp="1"/>
          </p:cNvSpPr>
          <p:nvPr>
            <p:ph type="title"/>
          </p:nvPr>
        </p:nvSpPr>
        <p:spPr/>
        <p:txBody>
          <a:bodyPr/>
          <a:lstStyle/>
          <a:p>
            <a:r>
              <a:rPr lang="en-US" dirty="0"/>
              <a:t>Computed Attributes</a:t>
            </a:r>
            <a:endParaRPr lang="hi-IN" dirty="0"/>
          </a:p>
        </p:txBody>
      </p:sp>
      <p:sp>
        <p:nvSpPr>
          <p:cNvPr id="3" name="Content Placeholder 2">
            <a:extLst>
              <a:ext uri="{FF2B5EF4-FFF2-40B4-BE49-F238E27FC236}">
                <a16:creationId xmlns:a16="http://schemas.microsoft.com/office/drawing/2014/main" id="{1AB0030D-49EF-777E-A97C-ECD64C0F19FB}"/>
              </a:ext>
            </a:extLst>
          </p:cNvPr>
          <p:cNvSpPr>
            <a:spLocks noGrp="1"/>
          </p:cNvSpPr>
          <p:nvPr>
            <p:ph idx="1"/>
          </p:nvPr>
        </p:nvSpPr>
        <p:spPr/>
        <p:txBody>
          <a:bodyPr/>
          <a:lstStyle/>
          <a:p>
            <a:r>
              <a:rPr lang="en-US" dirty="0"/>
              <a:t>Computed attribute is an attribute of a resource whose value is determined by Terraform itself based on the state of the resource or other factors. </a:t>
            </a:r>
          </a:p>
          <a:p>
            <a:r>
              <a:rPr lang="en-US" dirty="0"/>
              <a:t>It allows you to derive values dynamically within your configuration.</a:t>
            </a:r>
          </a:p>
          <a:p>
            <a:r>
              <a:rPr lang="en-US" dirty="0"/>
              <a:t>In this example, we have an EC2 instance resource named </a:t>
            </a:r>
            <a:r>
              <a:rPr lang="en-US" dirty="0" err="1"/>
              <a:t>my_instance</a:t>
            </a:r>
            <a:r>
              <a:rPr lang="en-US" dirty="0"/>
              <a:t>. We want to assign the public IP address of the instance to a variable called </a:t>
            </a:r>
            <a:r>
              <a:rPr lang="en-US" dirty="0" err="1"/>
              <a:t>public_ip</a:t>
            </a:r>
            <a:r>
              <a:rPr lang="en-US" dirty="0"/>
              <a:t>. </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CED98C0A-7C95-D101-2E84-31AA7D8B9D1F}"/>
              </a:ext>
            </a:extLst>
          </p:cNvPr>
          <p:cNvPicPr>
            <a:picLocks noChangeAspect="1"/>
          </p:cNvPicPr>
          <p:nvPr/>
        </p:nvPicPr>
        <p:blipFill>
          <a:blip r:embed="rId2"/>
          <a:stretch>
            <a:fillRect/>
          </a:stretch>
        </p:blipFill>
        <p:spPr>
          <a:xfrm>
            <a:off x="5632174" y="4490073"/>
            <a:ext cx="5721626" cy="1686890"/>
          </a:xfrm>
          <a:prstGeom prst="rect">
            <a:avLst/>
          </a:prstGeom>
        </p:spPr>
      </p:pic>
    </p:spTree>
    <p:extLst>
      <p:ext uri="{BB962C8B-B14F-4D97-AF65-F5344CB8AC3E}">
        <p14:creationId xmlns:p14="http://schemas.microsoft.com/office/powerpoint/2010/main" val="2898436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6A9A5-B1B5-7315-3153-22AF2A7BA022}"/>
              </a:ext>
            </a:extLst>
          </p:cNvPr>
          <p:cNvSpPr>
            <a:spLocks noGrp="1"/>
          </p:cNvSpPr>
          <p:nvPr>
            <p:ph type="title"/>
          </p:nvPr>
        </p:nvSpPr>
        <p:spPr/>
        <p:txBody>
          <a:bodyPr/>
          <a:lstStyle/>
          <a:p>
            <a:r>
              <a:rPr lang="en-US" dirty="0"/>
              <a:t>..</a:t>
            </a:r>
            <a:endParaRPr lang="hi-IN" dirty="0"/>
          </a:p>
        </p:txBody>
      </p:sp>
      <p:sp>
        <p:nvSpPr>
          <p:cNvPr id="3" name="Content Placeholder 2">
            <a:extLst>
              <a:ext uri="{FF2B5EF4-FFF2-40B4-BE49-F238E27FC236}">
                <a16:creationId xmlns:a16="http://schemas.microsoft.com/office/drawing/2014/main" id="{00DA5E9C-279B-8302-B05C-D0F25F37896F}"/>
              </a:ext>
            </a:extLst>
          </p:cNvPr>
          <p:cNvSpPr>
            <a:spLocks noGrp="1"/>
          </p:cNvSpPr>
          <p:nvPr>
            <p:ph idx="1"/>
          </p:nvPr>
        </p:nvSpPr>
        <p:spPr/>
        <p:txBody>
          <a:bodyPr>
            <a:normAutofit fontScale="92500"/>
          </a:bodyPr>
          <a:lstStyle/>
          <a:p>
            <a:r>
              <a:rPr lang="en-US" dirty="0"/>
              <a:t>However, the public IP address is not known until the instance is created and assigned an IP address by AWS. Therefore, we use a computed attribute </a:t>
            </a:r>
            <a:r>
              <a:rPr lang="en-US" dirty="0" err="1"/>
              <a:t>public_ip</a:t>
            </a:r>
            <a:r>
              <a:rPr lang="en-US" dirty="0"/>
              <a:t> to retrieve the dynamically assigned public IP address.</a:t>
            </a:r>
          </a:p>
          <a:p>
            <a:r>
              <a:rPr lang="en-US" dirty="0"/>
              <a:t>By referencing </a:t>
            </a:r>
            <a:r>
              <a:rPr lang="en-US" dirty="0" err="1"/>
              <a:t>aws_instance.my_instance.public_ip</a:t>
            </a:r>
            <a:r>
              <a:rPr lang="en-US" dirty="0"/>
              <a:t>, Terraform will automatically determine the actual public IP address of the instance once it is provisioned. Terraform will then use that value for further configurations or outputs.</a:t>
            </a:r>
          </a:p>
          <a:p>
            <a:r>
              <a:rPr lang="en-US" dirty="0"/>
              <a:t>Computed attributes are useful when you need to capture or use values that are determined by the provider at runtime. Examples of computed attributes in EC2 instances include public IP addresses, private IP addresses, DNS names, and more.</a:t>
            </a:r>
            <a:endParaRPr lang="hi-IN" dirty="0"/>
          </a:p>
        </p:txBody>
      </p:sp>
    </p:spTree>
    <p:extLst>
      <p:ext uri="{BB962C8B-B14F-4D97-AF65-F5344CB8AC3E}">
        <p14:creationId xmlns:p14="http://schemas.microsoft.com/office/powerpoint/2010/main" val="3494310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57A64-FD20-6F46-99BE-62339A844DC3}"/>
              </a:ext>
            </a:extLst>
          </p:cNvPr>
          <p:cNvSpPr>
            <a:spLocks noGrp="1"/>
          </p:cNvSpPr>
          <p:nvPr>
            <p:ph type="title"/>
          </p:nvPr>
        </p:nvSpPr>
        <p:spPr/>
        <p:txBody>
          <a:bodyPr/>
          <a:lstStyle/>
          <a:p>
            <a:r>
              <a:rPr lang="en-US" dirty="0"/>
              <a:t>Output Attributes</a:t>
            </a:r>
            <a:endParaRPr lang="hi-IN" dirty="0"/>
          </a:p>
        </p:txBody>
      </p:sp>
      <p:sp>
        <p:nvSpPr>
          <p:cNvPr id="3" name="Content Placeholder 2">
            <a:extLst>
              <a:ext uri="{FF2B5EF4-FFF2-40B4-BE49-F238E27FC236}">
                <a16:creationId xmlns:a16="http://schemas.microsoft.com/office/drawing/2014/main" id="{2CB7F1F7-CA2A-746E-DDF2-65D60482E09D}"/>
              </a:ext>
            </a:extLst>
          </p:cNvPr>
          <p:cNvSpPr>
            <a:spLocks noGrp="1"/>
          </p:cNvSpPr>
          <p:nvPr>
            <p:ph idx="1"/>
          </p:nvPr>
        </p:nvSpPr>
        <p:spPr/>
        <p:txBody>
          <a:bodyPr/>
          <a:lstStyle/>
          <a:p>
            <a:r>
              <a:rPr lang="en-US" dirty="0"/>
              <a:t>Output attributes allow you to define values that are exposed after applying your configuration. Outputs are useful for displaying information or making it accessible for other systems or users</a:t>
            </a:r>
          </a:p>
          <a:p>
            <a:r>
              <a:rPr lang="en-US" dirty="0"/>
              <a:t>In this example, we have an EC2 instance resource named </a:t>
            </a:r>
            <a:r>
              <a:rPr lang="en-US" dirty="0" err="1"/>
              <a:t>my_instance</a:t>
            </a:r>
            <a:r>
              <a:rPr lang="en-US" dirty="0"/>
              <a:t>. We want to define an output attribute called </a:t>
            </a:r>
            <a:r>
              <a:rPr lang="en-US" dirty="0" err="1"/>
              <a:t>public_ip</a:t>
            </a:r>
            <a:r>
              <a:rPr lang="en-US" dirty="0"/>
              <a:t> that displays the public IP address of the EC2 instance.</a:t>
            </a:r>
            <a:endParaRPr lang="hi-IN" dirty="0"/>
          </a:p>
        </p:txBody>
      </p:sp>
      <p:pic>
        <p:nvPicPr>
          <p:cNvPr id="5" name="Picture 4">
            <a:extLst>
              <a:ext uri="{FF2B5EF4-FFF2-40B4-BE49-F238E27FC236}">
                <a16:creationId xmlns:a16="http://schemas.microsoft.com/office/drawing/2014/main" id="{2BC37747-BE9E-BE34-C428-0A4F12C7D502}"/>
              </a:ext>
            </a:extLst>
          </p:cNvPr>
          <p:cNvPicPr>
            <a:picLocks noChangeAspect="1"/>
          </p:cNvPicPr>
          <p:nvPr/>
        </p:nvPicPr>
        <p:blipFill>
          <a:blip r:embed="rId2"/>
          <a:stretch>
            <a:fillRect/>
          </a:stretch>
        </p:blipFill>
        <p:spPr>
          <a:xfrm>
            <a:off x="3148840" y="4361828"/>
            <a:ext cx="7015577" cy="2295525"/>
          </a:xfrm>
          <a:prstGeom prst="rect">
            <a:avLst/>
          </a:prstGeom>
        </p:spPr>
      </p:pic>
    </p:spTree>
    <p:extLst>
      <p:ext uri="{BB962C8B-B14F-4D97-AF65-F5344CB8AC3E}">
        <p14:creationId xmlns:p14="http://schemas.microsoft.com/office/powerpoint/2010/main" val="3914936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F1D75-C20F-A033-3C06-C9EC0C6F31DC}"/>
              </a:ext>
            </a:extLst>
          </p:cNvPr>
          <p:cNvSpPr>
            <a:spLocks noGrp="1"/>
          </p:cNvSpPr>
          <p:nvPr>
            <p:ph type="title"/>
          </p:nvPr>
        </p:nvSpPr>
        <p:spPr/>
        <p:txBody>
          <a:bodyPr/>
          <a:lstStyle/>
          <a:p>
            <a:r>
              <a:rPr lang="en-US" dirty="0"/>
              <a:t>..</a:t>
            </a:r>
            <a:endParaRPr lang="hi-IN" dirty="0"/>
          </a:p>
        </p:txBody>
      </p:sp>
      <p:sp>
        <p:nvSpPr>
          <p:cNvPr id="3" name="Content Placeholder 2">
            <a:extLst>
              <a:ext uri="{FF2B5EF4-FFF2-40B4-BE49-F238E27FC236}">
                <a16:creationId xmlns:a16="http://schemas.microsoft.com/office/drawing/2014/main" id="{5022F002-F001-85C9-598F-F6C165A703C5}"/>
              </a:ext>
            </a:extLst>
          </p:cNvPr>
          <p:cNvSpPr>
            <a:spLocks noGrp="1"/>
          </p:cNvSpPr>
          <p:nvPr>
            <p:ph idx="1"/>
          </p:nvPr>
        </p:nvSpPr>
        <p:spPr/>
        <p:txBody>
          <a:bodyPr/>
          <a:lstStyle/>
          <a:p>
            <a:r>
              <a:rPr lang="en-US" dirty="0"/>
              <a:t>The output block specifies the name of the output attribute, which in this case is </a:t>
            </a:r>
            <a:r>
              <a:rPr lang="en-US" dirty="0" err="1"/>
              <a:t>public_ip</a:t>
            </a:r>
            <a:r>
              <a:rPr lang="en-US" dirty="0"/>
              <a:t>. The value of the output attribute is set to </a:t>
            </a:r>
            <a:r>
              <a:rPr lang="en-US" b="1" dirty="0" err="1"/>
              <a:t>aws_instance.my_instance.public_ip</a:t>
            </a:r>
            <a:r>
              <a:rPr lang="en-US" dirty="0"/>
              <a:t>, which refers to the public IP address attribute of the EC2 instance resource.</a:t>
            </a:r>
          </a:p>
          <a:p>
            <a:r>
              <a:rPr lang="en-US" dirty="0"/>
              <a:t>To retrieve the value of the output attribute, you can use the </a:t>
            </a:r>
            <a:r>
              <a:rPr lang="en-US" b="1" dirty="0"/>
              <a:t>terraform output </a:t>
            </a:r>
            <a:r>
              <a:rPr lang="en-US" dirty="0"/>
              <a:t>command after applying the configuration. For example, running </a:t>
            </a:r>
            <a:r>
              <a:rPr lang="en-US" b="1" i="1" dirty="0"/>
              <a:t>terraform output </a:t>
            </a:r>
            <a:r>
              <a:rPr lang="en-US" b="1" i="1" dirty="0" err="1"/>
              <a:t>public_ip</a:t>
            </a:r>
            <a:r>
              <a:rPr lang="en-US" b="1" i="1" dirty="0"/>
              <a:t> </a:t>
            </a:r>
            <a:r>
              <a:rPr lang="en-US" dirty="0"/>
              <a:t>will display the public IP address of the EC2 instance.</a:t>
            </a:r>
            <a:endParaRPr lang="hi-IN" dirty="0"/>
          </a:p>
        </p:txBody>
      </p:sp>
    </p:spTree>
    <p:extLst>
      <p:ext uri="{BB962C8B-B14F-4D97-AF65-F5344CB8AC3E}">
        <p14:creationId xmlns:p14="http://schemas.microsoft.com/office/powerpoint/2010/main" val="380718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63DE-1B75-4FE2-1AFB-B0BD4C2EB134}"/>
              </a:ext>
            </a:extLst>
          </p:cNvPr>
          <p:cNvSpPr>
            <a:spLocks noGrp="1"/>
          </p:cNvSpPr>
          <p:nvPr>
            <p:ph type="title"/>
          </p:nvPr>
        </p:nvSpPr>
        <p:spPr/>
        <p:txBody>
          <a:bodyPr/>
          <a:lstStyle/>
          <a:p>
            <a:r>
              <a:rPr lang="en-US" dirty="0"/>
              <a:t>Meta Attributes	</a:t>
            </a:r>
            <a:endParaRPr lang="hi-IN" dirty="0"/>
          </a:p>
        </p:txBody>
      </p:sp>
      <p:sp>
        <p:nvSpPr>
          <p:cNvPr id="3" name="Content Placeholder 2">
            <a:extLst>
              <a:ext uri="{FF2B5EF4-FFF2-40B4-BE49-F238E27FC236}">
                <a16:creationId xmlns:a16="http://schemas.microsoft.com/office/drawing/2014/main" id="{8A8DDFE2-E8D3-3464-416C-F6F591A06379}"/>
              </a:ext>
            </a:extLst>
          </p:cNvPr>
          <p:cNvSpPr>
            <a:spLocks noGrp="1"/>
          </p:cNvSpPr>
          <p:nvPr>
            <p:ph idx="1"/>
          </p:nvPr>
        </p:nvSpPr>
        <p:spPr/>
        <p:txBody>
          <a:bodyPr/>
          <a:lstStyle/>
          <a:p>
            <a:r>
              <a:rPr lang="en-US" dirty="0"/>
              <a:t>Meta-attributes are special attributes that provide additional functionality and control over resource behavior</a:t>
            </a:r>
          </a:p>
          <a:p>
            <a:pPr lvl="1"/>
            <a:r>
              <a:rPr lang="en-US" dirty="0" err="1"/>
              <a:t>depends_on</a:t>
            </a:r>
            <a:r>
              <a:rPr lang="en-US" dirty="0"/>
              <a:t> : The </a:t>
            </a:r>
            <a:r>
              <a:rPr lang="en-US" dirty="0" err="1"/>
              <a:t>depends_on</a:t>
            </a:r>
            <a:r>
              <a:rPr lang="en-US" dirty="0"/>
              <a:t> meta-attribute allows you to specify explicit dependencies between resources.</a:t>
            </a:r>
          </a:p>
          <a:p>
            <a:pPr lvl="1"/>
            <a:r>
              <a:rPr lang="en-US" dirty="0"/>
              <a:t>count: The count meta-attribute allows you to create multiple instances of a resource based on a count expression</a:t>
            </a:r>
          </a:p>
          <a:p>
            <a:pPr lvl="1"/>
            <a:r>
              <a:rPr lang="en-US" dirty="0"/>
              <a:t>lifecycle: The lifecycle meta-attribute allows you to manage the lifecycle of a resource, including whether or not it should be replaced or updated. </a:t>
            </a:r>
          </a:p>
          <a:p>
            <a:pPr lvl="1"/>
            <a:endParaRPr lang="hi-IN" dirty="0"/>
          </a:p>
        </p:txBody>
      </p:sp>
    </p:spTree>
    <p:extLst>
      <p:ext uri="{BB962C8B-B14F-4D97-AF65-F5344CB8AC3E}">
        <p14:creationId xmlns:p14="http://schemas.microsoft.com/office/powerpoint/2010/main" val="829846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3BC7-80FD-5E35-08D5-D7F00D2E1726}"/>
              </a:ext>
            </a:extLst>
          </p:cNvPr>
          <p:cNvSpPr>
            <a:spLocks noGrp="1"/>
          </p:cNvSpPr>
          <p:nvPr>
            <p:ph type="title"/>
          </p:nvPr>
        </p:nvSpPr>
        <p:spPr/>
        <p:txBody>
          <a:bodyPr/>
          <a:lstStyle/>
          <a:p>
            <a:r>
              <a:rPr lang="en-US" dirty="0" err="1"/>
              <a:t>Depends_on</a:t>
            </a:r>
            <a:endParaRPr lang="hi-IN" dirty="0"/>
          </a:p>
        </p:txBody>
      </p:sp>
      <p:pic>
        <p:nvPicPr>
          <p:cNvPr id="5" name="Content Placeholder 4">
            <a:extLst>
              <a:ext uri="{FF2B5EF4-FFF2-40B4-BE49-F238E27FC236}">
                <a16:creationId xmlns:a16="http://schemas.microsoft.com/office/drawing/2014/main" id="{C3FE7DD7-F58E-E2E5-1D8D-E12742E61807}"/>
              </a:ext>
            </a:extLst>
          </p:cNvPr>
          <p:cNvPicPr>
            <a:picLocks noGrp="1" noChangeAspect="1"/>
          </p:cNvPicPr>
          <p:nvPr>
            <p:ph idx="1"/>
          </p:nvPr>
        </p:nvPicPr>
        <p:blipFill>
          <a:blip r:embed="rId2"/>
          <a:stretch>
            <a:fillRect/>
          </a:stretch>
        </p:blipFill>
        <p:spPr>
          <a:xfrm>
            <a:off x="1431235" y="2120106"/>
            <a:ext cx="7217465" cy="3167511"/>
          </a:xfrm>
        </p:spPr>
      </p:pic>
      <p:sp>
        <p:nvSpPr>
          <p:cNvPr id="8" name="TextBox 7">
            <a:extLst>
              <a:ext uri="{FF2B5EF4-FFF2-40B4-BE49-F238E27FC236}">
                <a16:creationId xmlns:a16="http://schemas.microsoft.com/office/drawing/2014/main" id="{9A14894F-FC14-B474-1662-59CFA803D177}"/>
              </a:ext>
            </a:extLst>
          </p:cNvPr>
          <p:cNvSpPr txBox="1"/>
          <p:nvPr/>
        </p:nvSpPr>
        <p:spPr>
          <a:xfrm>
            <a:off x="1431234" y="5380672"/>
            <a:ext cx="9223513" cy="923330"/>
          </a:xfrm>
          <a:prstGeom prst="rect">
            <a:avLst/>
          </a:prstGeom>
          <a:noFill/>
        </p:spPr>
        <p:txBody>
          <a:bodyPr wrap="square">
            <a:spAutoFit/>
          </a:bodyPr>
          <a:lstStyle/>
          <a:p>
            <a:r>
              <a:rPr lang="en-US" dirty="0"/>
              <a:t>In this example</a:t>
            </a:r>
          </a:p>
          <a:p>
            <a:r>
              <a:rPr lang="en-US" dirty="0"/>
              <a:t>The </a:t>
            </a:r>
            <a:r>
              <a:rPr lang="en-US" b="1" dirty="0" err="1"/>
              <a:t>aws_security_group_rule</a:t>
            </a:r>
            <a:r>
              <a:rPr lang="en-US" b="1" dirty="0"/>
              <a:t> </a:t>
            </a:r>
            <a:r>
              <a:rPr lang="en-US" dirty="0"/>
              <a:t>resource depends on the </a:t>
            </a:r>
            <a:r>
              <a:rPr lang="en-US" b="1" dirty="0" err="1"/>
              <a:t>aws_instance</a:t>
            </a:r>
            <a:r>
              <a:rPr lang="en-US" b="1" dirty="0"/>
              <a:t> </a:t>
            </a:r>
            <a:r>
              <a:rPr lang="en-US" dirty="0"/>
              <a:t>resource. Terraform ensures that the instance is created before creating the security group rule</a:t>
            </a:r>
            <a:endParaRPr lang="hi-IN" dirty="0"/>
          </a:p>
        </p:txBody>
      </p:sp>
    </p:spTree>
    <p:extLst>
      <p:ext uri="{BB962C8B-B14F-4D97-AF65-F5344CB8AC3E}">
        <p14:creationId xmlns:p14="http://schemas.microsoft.com/office/powerpoint/2010/main" val="3082671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69CDA-6EE2-FE99-DF54-D39B4038BF42}"/>
              </a:ext>
            </a:extLst>
          </p:cNvPr>
          <p:cNvSpPr>
            <a:spLocks noGrp="1"/>
          </p:cNvSpPr>
          <p:nvPr>
            <p:ph type="title"/>
          </p:nvPr>
        </p:nvSpPr>
        <p:spPr/>
        <p:txBody>
          <a:bodyPr/>
          <a:lstStyle/>
          <a:p>
            <a:r>
              <a:rPr lang="en-US" dirty="0"/>
              <a:t>Count</a:t>
            </a:r>
            <a:endParaRPr lang="hi-IN" dirty="0"/>
          </a:p>
        </p:txBody>
      </p:sp>
      <p:pic>
        <p:nvPicPr>
          <p:cNvPr id="5" name="Content Placeholder 4">
            <a:extLst>
              <a:ext uri="{FF2B5EF4-FFF2-40B4-BE49-F238E27FC236}">
                <a16:creationId xmlns:a16="http://schemas.microsoft.com/office/drawing/2014/main" id="{6DB8C83A-58B8-C0B4-7A53-B926985260FB}"/>
              </a:ext>
            </a:extLst>
          </p:cNvPr>
          <p:cNvPicPr>
            <a:picLocks noGrp="1" noChangeAspect="1"/>
          </p:cNvPicPr>
          <p:nvPr>
            <p:ph idx="1"/>
          </p:nvPr>
        </p:nvPicPr>
        <p:blipFill>
          <a:blip r:embed="rId2"/>
          <a:stretch>
            <a:fillRect/>
          </a:stretch>
        </p:blipFill>
        <p:spPr>
          <a:xfrm>
            <a:off x="1739554" y="2094016"/>
            <a:ext cx="8067055" cy="1800225"/>
          </a:xfrm>
        </p:spPr>
      </p:pic>
      <p:sp>
        <p:nvSpPr>
          <p:cNvPr id="7" name="TextBox 6">
            <a:extLst>
              <a:ext uri="{FF2B5EF4-FFF2-40B4-BE49-F238E27FC236}">
                <a16:creationId xmlns:a16="http://schemas.microsoft.com/office/drawing/2014/main" id="{D9EDB701-E047-D1E9-96D1-FDF7624D4A47}"/>
              </a:ext>
            </a:extLst>
          </p:cNvPr>
          <p:cNvSpPr txBox="1"/>
          <p:nvPr/>
        </p:nvSpPr>
        <p:spPr>
          <a:xfrm>
            <a:off x="1152940" y="4297569"/>
            <a:ext cx="10200860" cy="646331"/>
          </a:xfrm>
          <a:prstGeom prst="rect">
            <a:avLst/>
          </a:prstGeom>
          <a:noFill/>
        </p:spPr>
        <p:txBody>
          <a:bodyPr wrap="square">
            <a:spAutoFit/>
          </a:bodyPr>
          <a:lstStyle/>
          <a:p>
            <a:r>
              <a:rPr lang="en-US" dirty="0"/>
              <a:t>In this example, three EC2 instances will be created with names "Instance 1", "Instance 2", and "Instance 3". The </a:t>
            </a:r>
            <a:r>
              <a:rPr lang="en-US" dirty="0" err="1"/>
              <a:t>count.index</a:t>
            </a:r>
            <a:r>
              <a:rPr lang="en-US" dirty="0"/>
              <a:t> variable allows you to access the current index within the count expression.</a:t>
            </a:r>
            <a:endParaRPr lang="hi-IN" dirty="0"/>
          </a:p>
        </p:txBody>
      </p:sp>
    </p:spTree>
    <p:extLst>
      <p:ext uri="{BB962C8B-B14F-4D97-AF65-F5344CB8AC3E}">
        <p14:creationId xmlns:p14="http://schemas.microsoft.com/office/powerpoint/2010/main" val="1434840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2A81D-1695-637F-6ADC-BFBE1021FE8A}"/>
              </a:ext>
            </a:extLst>
          </p:cNvPr>
          <p:cNvSpPr>
            <a:spLocks noGrp="1"/>
          </p:cNvSpPr>
          <p:nvPr>
            <p:ph type="title"/>
          </p:nvPr>
        </p:nvSpPr>
        <p:spPr/>
        <p:txBody>
          <a:bodyPr/>
          <a:lstStyle/>
          <a:p>
            <a:r>
              <a:rPr lang="en-US" dirty="0"/>
              <a:t>lifecycle</a:t>
            </a:r>
            <a:endParaRPr lang="hi-IN" dirty="0"/>
          </a:p>
        </p:txBody>
      </p:sp>
      <p:pic>
        <p:nvPicPr>
          <p:cNvPr id="5" name="Content Placeholder 4">
            <a:extLst>
              <a:ext uri="{FF2B5EF4-FFF2-40B4-BE49-F238E27FC236}">
                <a16:creationId xmlns:a16="http://schemas.microsoft.com/office/drawing/2014/main" id="{9E69166A-BD64-6783-508D-46A05C97442B}"/>
              </a:ext>
            </a:extLst>
          </p:cNvPr>
          <p:cNvPicPr>
            <a:picLocks noGrp="1" noChangeAspect="1"/>
          </p:cNvPicPr>
          <p:nvPr>
            <p:ph idx="1"/>
          </p:nvPr>
        </p:nvPicPr>
        <p:blipFill>
          <a:blip r:embed="rId2"/>
          <a:stretch>
            <a:fillRect/>
          </a:stretch>
        </p:blipFill>
        <p:spPr>
          <a:xfrm>
            <a:off x="1050236" y="1690688"/>
            <a:ext cx="10691190" cy="2881312"/>
          </a:xfrm>
        </p:spPr>
      </p:pic>
      <p:sp>
        <p:nvSpPr>
          <p:cNvPr id="7" name="TextBox 6">
            <a:extLst>
              <a:ext uri="{FF2B5EF4-FFF2-40B4-BE49-F238E27FC236}">
                <a16:creationId xmlns:a16="http://schemas.microsoft.com/office/drawing/2014/main" id="{7D06E3CE-76FF-D1D5-4C05-7FDAE80C5D94}"/>
              </a:ext>
            </a:extLst>
          </p:cNvPr>
          <p:cNvSpPr txBox="1"/>
          <p:nvPr/>
        </p:nvSpPr>
        <p:spPr>
          <a:xfrm>
            <a:off x="1643270" y="4738549"/>
            <a:ext cx="9024730" cy="1200329"/>
          </a:xfrm>
          <a:prstGeom prst="rect">
            <a:avLst/>
          </a:prstGeom>
          <a:noFill/>
        </p:spPr>
        <p:txBody>
          <a:bodyPr wrap="square">
            <a:spAutoFit/>
          </a:bodyPr>
          <a:lstStyle/>
          <a:p>
            <a:r>
              <a:rPr lang="en-US" dirty="0"/>
              <a:t>In this example, the </a:t>
            </a:r>
            <a:r>
              <a:rPr lang="en-US" b="1" dirty="0" err="1"/>
              <a:t>ignore_changes</a:t>
            </a:r>
            <a:r>
              <a:rPr lang="en-US" b="1" dirty="0"/>
              <a:t> </a:t>
            </a:r>
            <a:r>
              <a:rPr lang="en-US" dirty="0"/>
              <a:t>attribute within the lifecycle block tells Terraform to ignore changes to the </a:t>
            </a:r>
            <a:r>
              <a:rPr lang="en-US" b="1" dirty="0" err="1"/>
              <a:t>block_device_mappings</a:t>
            </a:r>
            <a:r>
              <a:rPr lang="en-US" b="1" dirty="0"/>
              <a:t> </a:t>
            </a:r>
            <a:r>
              <a:rPr lang="en-US" dirty="0"/>
              <a:t>attribute when determining if the resource needs to be replaced or updated. The </a:t>
            </a:r>
            <a:r>
              <a:rPr lang="en-US" b="1" dirty="0" err="1"/>
              <a:t>prevent_destroy</a:t>
            </a:r>
            <a:r>
              <a:rPr lang="en-US" b="1" dirty="0"/>
              <a:t> </a:t>
            </a:r>
            <a:r>
              <a:rPr lang="en-US" dirty="0"/>
              <a:t>attribute ensures that the instance cannot be destroyed by Terraform.</a:t>
            </a:r>
            <a:endParaRPr lang="hi-IN" dirty="0"/>
          </a:p>
        </p:txBody>
      </p:sp>
    </p:spTree>
    <p:extLst>
      <p:ext uri="{BB962C8B-B14F-4D97-AF65-F5344CB8AC3E}">
        <p14:creationId xmlns:p14="http://schemas.microsoft.com/office/powerpoint/2010/main" val="301618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6C642-D5C8-90C5-FDA6-CDCB4AC7C91A}"/>
              </a:ext>
            </a:extLst>
          </p:cNvPr>
          <p:cNvSpPr>
            <a:spLocks noGrp="1"/>
          </p:cNvSpPr>
          <p:nvPr>
            <p:ph type="title"/>
          </p:nvPr>
        </p:nvSpPr>
        <p:spPr/>
        <p:txBody>
          <a:bodyPr/>
          <a:lstStyle/>
          <a:p>
            <a:r>
              <a:rPr lang="en-US" dirty="0"/>
              <a:t>Topics</a:t>
            </a:r>
            <a:endParaRPr lang="hi-IN" dirty="0"/>
          </a:p>
        </p:txBody>
      </p:sp>
      <p:sp>
        <p:nvSpPr>
          <p:cNvPr id="3" name="Content Placeholder 2">
            <a:extLst>
              <a:ext uri="{FF2B5EF4-FFF2-40B4-BE49-F238E27FC236}">
                <a16:creationId xmlns:a16="http://schemas.microsoft.com/office/drawing/2014/main" id="{399B22C9-D7F6-19C3-D942-B25134F71134}"/>
              </a:ext>
            </a:extLst>
          </p:cNvPr>
          <p:cNvSpPr>
            <a:spLocks noGrp="1"/>
          </p:cNvSpPr>
          <p:nvPr>
            <p:ph idx="1"/>
          </p:nvPr>
        </p:nvSpPr>
        <p:spPr/>
        <p:txBody>
          <a:bodyPr/>
          <a:lstStyle/>
          <a:p>
            <a:r>
              <a:rPr lang="en-US" dirty="0"/>
              <a:t>Terraform attributes</a:t>
            </a:r>
          </a:p>
          <a:p>
            <a:r>
              <a:rPr lang="en-US" dirty="0"/>
              <a:t>Types of Terraform Attribute</a:t>
            </a:r>
          </a:p>
          <a:p>
            <a:r>
              <a:rPr lang="en-US" b="0" i="0" dirty="0">
                <a:solidFill>
                  <a:srgbClr val="374151"/>
                </a:solidFill>
                <a:effectLst/>
                <a:latin typeface="Söhne"/>
              </a:rPr>
              <a:t>Input Attributes</a:t>
            </a:r>
          </a:p>
          <a:p>
            <a:r>
              <a:rPr lang="en-US" dirty="0">
                <a:solidFill>
                  <a:srgbClr val="374151"/>
                </a:solidFill>
                <a:latin typeface="Söhne"/>
              </a:rPr>
              <a:t>Output Attributes</a:t>
            </a:r>
          </a:p>
          <a:p>
            <a:r>
              <a:rPr lang="en-US" dirty="0">
                <a:solidFill>
                  <a:srgbClr val="374151"/>
                </a:solidFill>
                <a:latin typeface="Söhne"/>
              </a:rPr>
              <a:t>Computed Attributes</a:t>
            </a:r>
          </a:p>
          <a:p>
            <a:r>
              <a:rPr lang="en-US" b="0" i="0" dirty="0">
                <a:solidFill>
                  <a:srgbClr val="374151"/>
                </a:solidFill>
                <a:effectLst/>
                <a:latin typeface="Söhne"/>
              </a:rPr>
              <a:t>Accessing Terraform Attributes</a:t>
            </a:r>
          </a:p>
          <a:p>
            <a:r>
              <a:rPr lang="en-US" b="0" i="0" dirty="0">
                <a:solidFill>
                  <a:srgbClr val="374151"/>
                </a:solidFill>
                <a:effectLst/>
                <a:latin typeface="Söhne"/>
              </a:rPr>
              <a:t>Impact of Attributes on Resource Configuration</a:t>
            </a:r>
          </a:p>
          <a:p>
            <a:r>
              <a:rPr lang="en-US" b="0" i="0" dirty="0">
                <a:solidFill>
                  <a:srgbClr val="374151"/>
                </a:solidFill>
                <a:effectLst/>
                <a:latin typeface="Söhne"/>
              </a:rPr>
              <a:t>Best Practices for Working with Attributes</a:t>
            </a:r>
            <a:endParaRPr lang="hi-IN" dirty="0"/>
          </a:p>
        </p:txBody>
      </p:sp>
    </p:spTree>
    <p:extLst>
      <p:ext uri="{BB962C8B-B14F-4D97-AF65-F5344CB8AC3E}">
        <p14:creationId xmlns:p14="http://schemas.microsoft.com/office/powerpoint/2010/main" val="1409528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0E996-8105-82B7-33D0-15742D676276}"/>
              </a:ext>
            </a:extLst>
          </p:cNvPr>
          <p:cNvSpPr>
            <a:spLocks noGrp="1"/>
          </p:cNvSpPr>
          <p:nvPr>
            <p:ph type="title"/>
          </p:nvPr>
        </p:nvSpPr>
        <p:spPr/>
        <p:txBody>
          <a:bodyPr/>
          <a:lstStyle/>
          <a:p>
            <a:r>
              <a:rPr lang="en-US" dirty="0"/>
              <a:t>Provider-specific attribute</a:t>
            </a:r>
            <a:endParaRPr lang="hi-IN" dirty="0"/>
          </a:p>
        </p:txBody>
      </p:sp>
      <p:sp>
        <p:nvSpPr>
          <p:cNvPr id="3" name="Content Placeholder 2">
            <a:extLst>
              <a:ext uri="{FF2B5EF4-FFF2-40B4-BE49-F238E27FC236}">
                <a16:creationId xmlns:a16="http://schemas.microsoft.com/office/drawing/2014/main" id="{8F5DC93C-3296-F44A-4683-6E8B6296E209}"/>
              </a:ext>
            </a:extLst>
          </p:cNvPr>
          <p:cNvSpPr>
            <a:spLocks noGrp="1"/>
          </p:cNvSpPr>
          <p:nvPr>
            <p:ph idx="1"/>
          </p:nvPr>
        </p:nvSpPr>
        <p:spPr/>
        <p:txBody>
          <a:bodyPr/>
          <a:lstStyle/>
          <a:p>
            <a:r>
              <a:rPr lang="en-US" dirty="0"/>
              <a:t>Provider-specific attributes are specific to a particular provider and allow you to configure resources with provider-specific settings or options. These attributes provide fine-grained control over the behavior of resources in the context of the chosen provide</a:t>
            </a:r>
            <a:endParaRPr lang="hi-IN" dirty="0"/>
          </a:p>
        </p:txBody>
      </p:sp>
      <p:pic>
        <p:nvPicPr>
          <p:cNvPr id="5" name="Picture 4">
            <a:extLst>
              <a:ext uri="{FF2B5EF4-FFF2-40B4-BE49-F238E27FC236}">
                <a16:creationId xmlns:a16="http://schemas.microsoft.com/office/drawing/2014/main" id="{2AECD8D9-0B9A-220D-D160-34791DB2F7D4}"/>
              </a:ext>
            </a:extLst>
          </p:cNvPr>
          <p:cNvPicPr>
            <a:picLocks noChangeAspect="1"/>
          </p:cNvPicPr>
          <p:nvPr/>
        </p:nvPicPr>
        <p:blipFill>
          <a:blip r:embed="rId2"/>
          <a:stretch>
            <a:fillRect/>
          </a:stretch>
        </p:blipFill>
        <p:spPr>
          <a:xfrm>
            <a:off x="2162175" y="3568700"/>
            <a:ext cx="7869721" cy="2743200"/>
          </a:xfrm>
          <a:prstGeom prst="rect">
            <a:avLst/>
          </a:prstGeom>
        </p:spPr>
      </p:pic>
    </p:spTree>
    <p:extLst>
      <p:ext uri="{BB962C8B-B14F-4D97-AF65-F5344CB8AC3E}">
        <p14:creationId xmlns:p14="http://schemas.microsoft.com/office/powerpoint/2010/main" val="1683372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EADAF-582D-140F-F1CE-CD0B83E1A377}"/>
              </a:ext>
            </a:extLst>
          </p:cNvPr>
          <p:cNvSpPr>
            <a:spLocks noGrp="1"/>
          </p:cNvSpPr>
          <p:nvPr>
            <p:ph type="title"/>
          </p:nvPr>
        </p:nvSpPr>
        <p:spPr/>
        <p:txBody>
          <a:bodyPr/>
          <a:lstStyle/>
          <a:p>
            <a:r>
              <a:rPr lang="en-US" dirty="0"/>
              <a:t>..</a:t>
            </a:r>
            <a:endParaRPr lang="hi-IN" dirty="0"/>
          </a:p>
        </p:txBody>
      </p:sp>
      <p:sp>
        <p:nvSpPr>
          <p:cNvPr id="3" name="Content Placeholder 2">
            <a:extLst>
              <a:ext uri="{FF2B5EF4-FFF2-40B4-BE49-F238E27FC236}">
                <a16:creationId xmlns:a16="http://schemas.microsoft.com/office/drawing/2014/main" id="{5E1E37C0-C40F-0BF2-C17C-6E38FFE802C3}"/>
              </a:ext>
            </a:extLst>
          </p:cNvPr>
          <p:cNvSpPr>
            <a:spLocks noGrp="1"/>
          </p:cNvSpPr>
          <p:nvPr>
            <p:ph idx="1"/>
          </p:nvPr>
        </p:nvSpPr>
        <p:spPr/>
        <p:txBody>
          <a:bodyPr>
            <a:normAutofit/>
          </a:bodyPr>
          <a:lstStyle/>
          <a:p>
            <a:r>
              <a:rPr lang="en-US" dirty="0"/>
              <a:t>In this example, we have an EC2 instance resource named </a:t>
            </a:r>
            <a:r>
              <a:rPr lang="en-US" dirty="0" err="1"/>
              <a:t>my_instance</a:t>
            </a:r>
            <a:r>
              <a:rPr lang="en-US" dirty="0"/>
              <a:t> with various attributes, such as </a:t>
            </a:r>
            <a:r>
              <a:rPr lang="en-US" dirty="0" err="1"/>
              <a:t>ami</a:t>
            </a:r>
            <a:r>
              <a:rPr lang="en-US" dirty="0"/>
              <a:t>, </a:t>
            </a:r>
            <a:r>
              <a:rPr lang="en-US" dirty="0" err="1"/>
              <a:t>instance_type</a:t>
            </a:r>
            <a:r>
              <a:rPr lang="en-US" dirty="0"/>
              <a:t>, </a:t>
            </a:r>
            <a:r>
              <a:rPr lang="en-US" dirty="0" err="1"/>
              <a:t>key_name</a:t>
            </a:r>
            <a:r>
              <a:rPr lang="en-US" dirty="0"/>
              <a:t>, </a:t>
            </a:r>
            <a:r>
              <a:rPr lang="en-US" dirty="0" err="1"/>
              <a:t>subnet_id</a:t>
            </a:r>
            <a:r>
              <a:rPr lang="en-US" dirty="0"/>
              <a:t>, and </a:t>
            </a:r>
            <a:r>
              <a:rPr lang="en-US" dirty="0" err="1"/>
              <a:t>vpc_security_group_ids</a:t>
            </a:r>
            <a:r>
              <a:rPr lang="en-US" dirty="0"/>
              <a:t>. These attributes are specific to the EC2 resource type and are generally applicable across different providers.</a:t>
            </a:r>
          </a:p>
          <a:p>
            <a:r>
              <a:rPr lang="en-US" dirty="0"/>
              <a:t>However, there are also provider-specific attributes that allow you to configure provider-specific settings for the resource. In this case, we have the monitoring block as a provider-specific attribute for the EC2 instance resource. Within the </a:t>
            </a:r>
            <a:r>
              <a:rPr lang="en-US" b="1" dirty="0"/>
              <a:t>monitoring</a:t>
            </a:r>
            <a:r>
              <a:rPr lang="en-US" dirty="0"/>
              <a:t> block, we set the enabled attribute to true, enabling detailed monitoring for the EC2 instance.</a:t>
            </a:r>
            <a:endParaRPr lang="hi-IN" dirty="0"/>
          </a:p>
        </p:txBody>
      </p:sp>
    </p:spTree>
    <p:extLst>
      <p:ext uri="{BB962C8B-B14F-4D97-AF65-F5344CB8AC3E}">
        <p14:creationId xmlns:p14="http://schemas.microsoft.com/office/powerpoint/2010/main" val="2991420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32E72-72A8-EE25-8D34-84D20D60AF85}"/>
              </a:ext>
            </a:extLst>
          </p:cNvPr>
          <p:cNvSpPr>
            <a:spLocks noGrp="1"/>
          </p:cNvSpPr>
          <p:nvPr>
            <p:ph type="title"/>
          </p:nvPr>
        </p:nvSpPr>
        <p:spPr/>
        <p:txBody>
          <a:bodyPr/>
          <a:lstStyle/>
          <a:p>
            <a:r>
              <a:rPr lang="en-US" b="0" i="0" dirty="0">
                <a:solidFill>
                  <a:srgbClr val="374151"/>
                </a:solidFill>
                <a:effectLst/>
                <a:latin typeface="Söhne"/>
              </a:rPr>
              <a:t>Best Practices for Working with Attributes</a:t>
            </a:r>
            <a:br>
              <a:rPr lang="hi-IN" dirty="0"/>
            </a:br>
            <a:endParaRPr lang="hi-IN" dirty="0"/>
          </a:p>
        </p:txBody>
      </p:sp>
      <p:sp>
        <p:nvSpPr>
          <p:cNvPr id="3" name="Content Placeholder 2">
            <a:extLst>
              <a:ext uri="{FF2B5EF4-FFF2-40B4-BE49-F238E27FC236}">
                <a16:creationId xmlns:a16="http://schemas.microsoft.com/office/drawing/2014/main" id="{6CB25FC3-B185-8DEE-8A55-1EC46868B1A4}"/>
              </a:ext>
            </a:extLst>
          </p:cNvPr>
          <p:cNvSpPr>
            <a:spLocks noGrp="1"/>
          </p:cNvSpPr>
          <p:nvPr>
            <p:ph idx="1"/>
          </p:nvPr>
        </p:nvSpPr>
        <p:spPr/>
        <p:txBody>
          <a:bodyPr/>
          <a:lstStyle/>
          <a:p>
            <a:r>
              <a:rPr lang="en-US" dirty="0"/>
              <a:t>Read and understand resource documentation</a:t>
            </a:r>
          </a:p>
          <a:p>
            <a:r>
              <a:rPr lang="en-US" dirty="0"/>
              <a:t>Follow the principle of least privilege</a:t>
            </a:r>
          </a:p>
          <a:p>
            <a:r>
              <a:rPr lang="en-US" dirty="0"/>
              <a:t>Validate attribute values</a:t>
            </a:r>
          </a:p>
          <a:p>
            <a:r>
              <a:rPr lang="en-US" dirty="0"/>
              <a:t>Review and validate changes	</a:t>
            </a:r>
          </a:p>
          <a:p>
            <a:r>
              <a:rPr lang="en-US"/>
              <a:t>Leverage output attributes</a:t>
            </a:r>
            <a:endParaRPr lang="hi-IN" dirty="0"/>
          </a:p>
        </p:txBody>
      </p:sp>
    </p:spTree>
    <p:extLst>
      <p:ext uri="{BB962C8B-B14F-4D97-AF65-F5344CB8AC3E}">
        <p14:creationId xmlns:p14="http://schemas.microsoft.com/office/powerpoint/2010/main" val="3633264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59C95-60E5-3FE3-F2CE-7B9F4CC13246}"/>
              </a:ext>
            </a:extLst>
          </p:cNvPr>
          <p:cNvSpPr>
            <a:spLocks noGrp="1"/>
          </p:cNvSpPr>
          <p:nvPr>
            <p:ph type="title"/>
          </p:nvPr>
        </p:nvSpPr>
        <p:spPr/>
        <p:txBody>
          <a:bodyPr/>
          <a:lstStyle/>
          <a:p>
            <a:r>
              <a:rPr lang="en-US" dirty="0"/>
              <a:t>Terraform attributes</a:t>
            </a:r>
            <a:br>
              <a:rPr lang="en-US" dirty="0"/>
            </a:br>
            <a:endParaRPr lang="hi-IN" dirty="0"/>
          </a:p>
        </p:txBody>
      </p:sp>
      <p:sp>
        <p:nvSpPr>
          <p:cNvPr id="3" name="Content Placeholder 2">
            <a:extLst>
              <a:ext uri="{FF2B5EF4-FFF2-40B4-BE49-F238E27FC236}">
                <a16:creationId xmlns:a16="http://schemas.microsoft.com/office/drawing/2014/main" id="{86F5FF56-759D-A48C-56CC-A6B01A7092A1}"/>
              </a:ext>
            </a:extLst>
          </p:cNvPr>
          <p:cNvSpPr>
            <a:spLocks noGrp="1"/>
          </p:cNvSpPr>
          <p:nvPr>
            <p:ph idx="1"/>
          </p:nvPr>
        </p:nvSpPr>
        <p:spPr/>
        <p:txBody>
          <a:bodyPr/>
          <a:lstStyle/>
          <a:p>
            <a:r>
              <a:rPr lang="en-US" dirty="0"/>
              <a:t>Terraform, attributes are properties or characteristics of resources managed by Terraform. They provide information about the current state or configuration of a resource.</a:t>
            </a:r>
          </a:p>
          <a:p>
            <a:r>
              <a:rPr lang="en-US" dirty="0"/>
              <a:t>Attributes are specific to each resource type and describe the characteristics of that particular resource.</a:t>
            </a:r>
          </a:p>
          <a:p>
            <a:r>
              <a:rPr lang="en-US" dirty="0"/>
              <a:t>Attributes are accessed using the following syntax: </a:t>
            </a:r>
            <a:r>
              <a:rPr lang="en-US" b="1" dirty="0" err="1"/>
              <a:t>resource_type.resource_name.attribute_name</a:t>
            </a:r>
            <a:r>
              <a:rPr lang="en-US" dirty="0"/>
              <a:t>. For example, </a:t>
            </a:r>
            <a:r>
              <a:rPr lang="en-US" b="1" i="1" dirty="0"/>
              <a:t>aws_instance.my_instance.id represents the id attribute of the </a:t>
            </a:r>
            <a:r>
              <a:rPr lang="en-US" b="1" i="1" dirty="0" err="1"/>
              <a:t>my_instance</a:t>
            </a:r>
            <a:r>
              <a:rPr lang="en-US" b="1" i="1" dirty="0"/>
              <a:t> resource of type </a:t>
            </a:r>
            <a:r>
              <a:rPr lang="en-US" b="1" i="1" dirty="0" err="1"/>
              <a:t>aws_instance</a:t>
            </a:r>
            <a:r>
              <a:rPr lang="en-US" b="1" i="1" dirty="0"/>
              <a:t>.</a:t>
            </a:r>
          </a:p>
          <a:p>
            <a:endParaRPr lang="hi-IN" dirty="0"/>
          </a:p>
        </p:txBody>
      </p:sp>
    </p:spTree>
    <p:extLst>
      <p:ext uri="{BB962C8B-B14F-4D97-AF65-F5344CB8AC3E}">
        <p14:creationId xmlns:p14="http://schemas.microsoft.com/office/powerpoint/2010/main" val="877885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C16BF-62E4-C14A-E4A0-8B85E622F5B3}"/>
              </a:ext>
            </a:extLst>
          </p:cNvPr>
          <p:cNvSpPr>
            <a:spLocks noGrp="1"/>
          </p:cNvSpPr>
          <p:nvPr>
            <p:ph type="title"/>
          </p:nvPr>
        </p:nvSpPr>
        <p:spPr/>
        <p:txBody>
          <a:bodyPr/>
          <a:lstStyle/>
          <a:p>
            <a:r>
              <a:rPr lang="en-US" dirty="0"/>
              <a:t>Types of Terraform attributes</a:t>
            </a:r>
            <a:endParaRPr lang="hi-IN" dirty="0"/>
          </a:p>
        </p:txBody>
      </p:sp>
      <p:sp>
        <p:nvSpPr>
          <p:cNvPr id="3" name="Content Placeholder 2">
            <a:extLst>
              <a:ext uri="{FF2B5EF4-FFF2-40B4-BE49-F238E27FC236}">
                <a16:creationId xmlns:a16="http://schemas.microsoft.com/office/drawing/2014/main" id="{A01662F3-6BEE-A784-032A-F49235887F51}"/>
              </a:ext>
            </a:extLst>
          </p:cNvPr>
          <p:cNvSpPr>
            <a:spLocks noGrp="1"/>
          </p:cNvSpPr>
          <p:nvPr>
            <p:ph idx="1"/>
          </p:nvPr>
        </p:nvSpPr>
        <p:spPr/>
        <p:txBody>
          <a:bodyPr>
            <a:normAutofit fontScale="70000" lnSpcReduction="20000"/>
          </a:bodyPr>
          <a:lstStyle/>
          <a:p>
            <a:r>
              <a:rPr lang="en-US" sz="3600" b="1" dirty="0"/>
              <a:t>Primitive Types</a:t>
            </a:r>
            <a:r>
              <a:rPr lang="en-US" sz="3600" dirty="0"/>
              <a:t>: These attribute types represent basic data types such as strings, numbers, </a:t>
            </a:r>
            <a:r>
              <a:rPr lang="en-US" sz="3600" dirty="0" err="1"/>
              <a:t>booleans</a:t>
            </a:r>
            <a:r>
              <a:rPr lang="en-US" sz="3600" dirty="0"/>
              <a:t>, and lists. Examples include string, number, bool, and list.</a:t>
            </a:r>
          </a:p>
          <a:p>
            <a:r>
              <a:rPr lang="en-US" sz="3600" b="1" dirty="0"/>
              <a:t>Complex Types</a:t>
            </a:r>
            <a:r>
              <a:rPr lang="en-US" sz="3600" dirty="0"/>
              <a:t>: These attribute types represent complex data structures that can hold multiple values or nested attributes. Examples include map, object, and tuple.</a:t>
            </a:r>
          </a:p>
          <a:p>
            <a:r>
              <a:rPr lang="en-US" sz="3600" b="1" dirty="0"/>
              <a:t>Resource References</a:t>
            </a:r>
            <a:r>
              <a:rPr lang="en-US" sz="3600" dirty="0"/>
              <a:t>: These attribute types refer to other resources in the Terraform configuration. They establish relationships and dependencies between resources. Examples include resource and data types.</a:t>
            </a:r>
          </a:p>
          <a:p>
            <a:r>
              <a:rPr lang="en-US" sz="3600" b="1" dirty="0"/>
              <a:t>Computed Attributes</a:t>
            </a:r>
            <a:r>
              <a:rPr lang="en-US" sz="3600" dirty="0"/>
              <a:t>: Computed attributes are derived from the state of a resource and are automatically updated by Terraform. They cannot be directly set or modified </a:t>
            </a:r>
            <a:r>
              <a:rPr lang="en-US" dirty="0"/>
              <a:t>in the configuration file but provide information about the resource's current state.</a:t>
            </a:r>
            <a:endParaRPr lang="hi-IN" dirty="0"/>
          </a:p>
        </p:txBody>
      </p:sp>
    </p:spTree>
    <p:extLst>
      <p:ext uri="{BB962C8B-B14F-4D97-AF65-F5344CB8AC3E}">
        <p14:creationId xmlns:p14="http://schemas.microsoft.com/office/powerpoint/2010/main" val="3359930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BFCA0-FFCE-9AEE-9F96-97E48EA63E3F}"/>
              </a:ext>
            </a:extLst>
          </p:cNvPr>
          <p:cNvSpPr>
            <a:spLocks noGrp="1"/>
          </p:cNvSpPr>
          <p:nvPr>
            <p:ph type="title"/>
          </p:nvPr>
        </p:nvSpPr>
        <p:spPr/>
        <p:txBody>
          <a:bodyPr/>
          <a:lstStyle/>
          <a:p>
            <a:r>
              <a:rPr lang="en-US" dirty="0"/>
              <a:t>..</a:t>
            </a:r>
            <a:endParaRPr lang="hi-IN" dirty="0"/>
          </a:p>
        </p:txBody>
      </p:sp>
      <p:sp>
        <p:nvSpPr>
          <p:cNvPr id="3" name="Content Placeholder 2">
            <a:extLst>
              <a:ext uri="{FF2B5EF4-FFF2-40B4-BE49-F238E27FC236}">
                <a16:creationId xmlns:a16="http://schemas.microsoft.com/office/drawing/2014/main" id="{2FF70EF2-5766-92CD-5DA4-ADB02E7DF3CA}"/>
              </a:ext>
            </a:extLst>
          </p:cNvPr>
          <p:cNvSpPr>
            <a:spLocks noGrp="1"/>
          </p:cNvSpPr>
          <p:nvPr>
            <p:ph idx="1"/>
          </p:nvPr>
        </p:nvSpPr>
        <p:spPr/>
        <p:txBody>
          <a:bodyPr>
            <a:normAutofit/>
          </a:bodyPr>
          <a:lstStyle/>
          <a:p>
            <a:r>
              <a:rPr lang="en-US" b="1" dirty="0"/>
              <a:t>Output Attributes</a:t>
            </a:r>
            <a:r>
              <a:rPr lang="en-US" dirty="0"/>
              <a:t>: Output attributes are used to expose information from the Terraform configuration. They allow you to share values across modules or provide useful information to users of your Terraform infrastructure.</a:t>
            </a:r>
          </a:p>
          <a:p>
            <a:r>
              <a:rPr lang="en-US" b="1" dirty="0"/>
              <a:t>Meta-Attributes: </a:t>
            </a:r>
            <a:r>
              <a:rPr lang="en-US" dirty="0"/>
              <a:t>These attributes provide metadata and additional information about resources. Examples include id, </a:t>
            </a:r>
            <a:r>
              <a:rPr lang="en-US" dirty="0" err="1"/>
              <a:t>arn</a:t>
            </a:r>
            <a:r>
              <a:rPr lang="en-US" dirty="0"/>
              <a:t>, and tags.</a:t>
            </a:r>
          </a:p>
          <a:p>
            <a:r>
              <a:rPr lang="en-US" b="1" dirty="0"/>
              <a:t>Provider-Specific Attributes</a:t>
            </a:r>
            <a:r>
              <a:rPr lang="en-US" dirty="0"/>
              <a:t>: Each Terraform provider may define its own set of attributes that are specific to the resources it manages. These attributes offer provider-specific functionality or information related to the underlying infrastructure.</a:t>
            </a:r>
            <a:endParaRPr lang="hi-IN" dirty="0"/>
          </a:p>
        </p:txBody>
      </p:sp>
    </p:spTree>
    <p:extLst>
      <p:ext uri="{BB962C8B-B14F-4D97-AF65-F5344CB8AC3E}">
        <p14:creationId xmlns:p14="http://schemas.microsoft.com/office/powerpoint/2010/main" val="746563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310EE-7AF1-F9F8-3B8D-01CDFA591DCB}"/>
              </a:ext>
            </a:extLst>
          </p:cNvPr>
          <p:cNvSpPr>
            <a:spLocks noGrp="1"/>
          </p:cNvSpPr>
          <p:nvPr>
            <p:ph type="title"/>
          </p:nvPr>
        </p:nvSpPr>
        <p:spPr/>
        <p:txBody>
          <a:bodyPr/>
          <a:lstStyle/>
          <a:p>
            <a:r>
              <a:rPr lang="en-US" dirty="0"/>
              <a:t>Example of primitive type</a:t>
            </a:r>
            <a:endParaRPr lang="hi-IN" dirty="0"/>
          </a:p>
        </p:txBody>
      </p:sp>
      <p:sp>
        <p:nvSpPr>
          <p:cNvPr id="3" name="Content Placeholder 2">
            <a:extLst>
              <a:ext uri="{FF2B5EF4-FFF2-40B4-BE49-F238E27FC236}">
                <a16:creationId xmlns:a16="http://schemas.microsoft.com/office/drawing/2014/main" id="{74B9F0D3-A268-C395-620E-E73435CF8968}"/>
              </a:ext>
            </a:extLst>
          </p:cNvPr>
          <p:cNvSpPr>
            <a:spLocks noGrp="1"/>
          </p:cNvSpPr>
          <p:nvPr>
            <p:ph idx="1"/>
          </p:nvPr>
        </p:nvSpPr>
        <p:spPr/>
        <p:txBody>
          <a:bodyPr>
            <a:normAutofit/>
          </a:bodyPr>
          <a:lstStyle/>
          <a:p>
            <a:r>
              <a:rPr lang="en-US" dirty="0" err="1"/>
              <a:t>ami</a:t>
            </a:r>
            <a:r>
              <a:rPr lang="en-US" dirty="0"/>
              <a:t>: This attribute specifies the Amazon Machine Image (AMI) ID to use for the instance. It is of type string and represents the ID of the base image used to launch the instance.</a:t>
            </a:r>
          </a:p>
          <a:p>
            <a:r>
              <a:rPr lang="en-US" dirty="0" err="1"/>
              <a:t>instance_type</a:t>
            </a:r>
            <a:r>
              <a:rPr lang="en-US" dirty="0"/>
              <a:t>: This attribute specifies the instance type for the EC2 instance. It is of type string and defines the hardware characteristics of the instance, such as CPU, memory, and network performance.</a:t>
            </a:r>
          </a:p>
          <a:p>
            <a:r>
              <a:rPr lang="en-US" dirty="0" err="1"/>
              <a:t>key_name</a:t>
            </a:r>
            <a:r>
              <a:rPr lang="en-US" dirty="0"/>
              <a:t>: This attribute specifies the key pair name used for SSH access to the EC2 instance. It is of type string and represents the name of the key pair stored in AWS.</a:t>
            </a:r>
            <a:endParaRPr lang="hi-IN" dirty="0"/>
          </a:p>
        </p:txBody>
      </p:sp>
    </p:spTree>
    <p:extLst>
      <p:ext uri="{BB962C8B-B14F-4D97-AF65-F5344CB8AC3E}">
        <p14:creationId xmlns:p14="http://schemas.microsoft.com/office/powerpoint/2010/main" val="1175439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63A32-602C-D9E9-EE58-65011FC5DE44}"/>
              </a:ext>
            </a:extLst>
          </p:cNvPr>
          <p:cNvSpPr>
            <a:spLocks noGrp="1"/>
          </p:cNvSpPr>
          <p:nvPr>
            <p:ph type="title"/>
          </p:nvPr>
        </p:nvSpPr>
        <p:spPr/>
        <p:txBody>
          <a:bodyPr/>
          <a:lstStyle/>
          <a:p>
            <a:r>
              <a:rPr lang="en-US" dirty="0"/>
              <a:t>Example of complex type [map type]</a:t>
            </a:r>
            <a:endParaRPr lang="hi-IN" dirty="0"/>
          </a:p>
        </p:txBody>
      </p:sp>
      <p:sp>
        <p:nvSpPr>
          <p:cNvPr id="3" name="Content Placeholder 2">
            <a:extLst>
              <a:ext uri="{FF2B5EF4-FFF2-40B4-BE49-F238E27FC236}">
                <a16:creationId xmlns:a16="http://schemas.microsoft.com/office/drawing/2014/main" id="{3D708DA6-235A-C492-8C0F-A26ADD0A66A0}"/>
              </a:ext>
            </a:extLst>
          </p:cNvPr>
          <p:cNvSpPr>
            <a:spLocks noGrp="1"/>
          </p:cNvSpPr>
          <p:nvPr>
            <p:ph idx="1"/>
          </p:nvPr>
        </p:nvSpPr>
        <p:spPr/>
        <p:txBody>
          <a:bodyPr>
            <a:normAutofit fontScale="92500" lnSpcReduction="10000"/>
          </a:bodyPr>
          <a:lstStyle/>
          <a:p>
            <a:r>
              <a:rPr lang="en-US" dirty="0"/>
              <a:t>map type: map type is a complex attribute type that represents an unordered collection of key-value pairs</a:t>
            </a:r>
          </a:p>
          <a:p>
            <a:endParaRPr lang="en-US" dirty="0"/>
          </a:p>
          <a:p>
            <a:pPr marL="0" indent="0">
              <a:buNone/>
            </a:pPr>
            <a:endParaRPr lang="en-US" dirty="0"/>
          </a:p>
          <a:p>
            <a:pPr marL="0" indent="0">
              <a:buNone/>
            </a:pPr>
            <a:endParaRPr lang="en-US" dirty="0"/>
          </a:p>
          <a:p>
            <a:pPr marL="0" indent="0">
              <a:buNone/>
            </a:pPr>
            <a:endParaRPr lang="en-US" dirty="0"/>
          </a:p>
          <a:p>
            <a:r>
              <a:rPr lang="en-US" dirty="0"/>
              <a:t>In this example, the tags attribute is a map type that allows you to assign key-value pairs to the EC2 instance's tags.</a:t>
            </a:r>
          </a:p>
          <a:p>
            <a:r>
              <a:rPr lang="en-US" dirty="0"/>
              <a:t>You can access the values of a map using the key. For example, to access the value of the "Name" key in the tags map, you would use tags["Name"]. </a:t>
            </a:r>
          </a:p>
        </p:txBody>
      </p:sp>
      <p:pic>
        <p:nvPicPr>
          <p:cNvPr id="5" name="Picture 4">
            <a:extLst>
              <a:ext uri="{FF2B5EF4-FFF2-40B4-BE49-F238E27FC236}">
                <a16:creationId xmlns:a16="http://schemas.microsoft.com/office/drawing/2014/main" id="{797DD909-E64D-134C-868F-F04F57DAB0D5}"/>
              </a:ext>
            </a:extLst>
          </p:cNvPr>
          <p:cNvPicPr>
            <a:picLocks noChangeAspect="1"/>
          </p:cNvPicPr>
          <p:nvPr/>
        </p:nvPicPr>
        <p:blipFill>
          <a:blip r:embed="rId2"/>
          <a:stretch>
            <a:fillRect/>
          </a:stretch>
        </p:blipFill>
        <p:spPr>
          <a:xfrm>
            <a:off x="983146" y="2847353"/>
            <a:ext cx="7511498" cy="1486108"/>
          </a:xfrm>
          <a:prstGeom prst="rect">
            <a:avLst/>
          </a:prstGeom>
        </p:spPr>
      </p:pic>
    </p:spTree>
    <p:extLst>
      <p:ext uri="{BB962C8B-B14F-4D97-AF65-F5344CB8AC3E}">
        <p14:creationId xmlns:p14="http://schemas.microsoft.com/office/powerpoint/2010/main" val="3569230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E3F16-3787-8A2E-E789-1EB9D42C3C6B}"/>
              </a:ext>
            </a:extLst>
          </p:cNvPr>
          <p:cNvSpPr>
            <a:spLocks noGrp="1"/>
          </p:cNvSpPr>
          <p:nvPr>
            <p:ph type="title"/>
          </p:nvPr>
        </p:nvSpPr>
        <p:spPr/>
        <p:txBody>
          <a:bodyPr/>
          <a:lstStyle/>
          <a:p>
            <a:r>
              <a:rPr lang="en-US" dirty="0"/>
              <a:t>Object Type</a:t>
            </a:r>
            <a:endParaRPr lang="hi-IN" dirty="0"/>
          </a:p>
        </p:txBody>
      </p:sp>
      <p:sp>
        <p:nvSpPr>
          <p:cNvPr id="3" name="Content Placeholder 2">
            <a:extLst>
              <a:ext uri="{FF2B5EF4-FFF2-40B4-BE49-F238E27FC236}">
                <a16:creationId xmlns:a16="http://schemas.microsoft.com/office/drawing/2014/main" id="{DA10699E-94C0-6D2C-F848-D143285D74D2}"/>
              </a:ext>
            </a:extLst>
          </p:cNvPr>
          <p:cNvSpPr>
            <a:spLocks noGrp="1"/>
          </p:cNvSpPr>
          <p:nvPr>
            <p:ph idx="1"/>
          </p:nvPr>
        </p:nvSpPr>
        <p:spPr/>
        <p:txBody>
          <a:bodyPr>
            <a:normAutofit fontScale="77500" lnSpcReduction="20000"/>
          </a:bodyPr>
          <a:lstStyle/>
          <a:p>
            <a:r>
              <a:rPr lang="en-US" dirty="0"/>
              <a:t>Object type is a complex attribute type that represents a structured collection of named attributes. It allows you to define and configure a set of related attributes as a single object. </a:t>
            </a:r>
          </a:p>
          <a:p>
            <a:endParaRPr lang="en-US" dirty="0"/>
          </a:p>
          <a:p>
            <a:endParaRPr lang="en-US" dirty="0"/>
          </a:p>
          <a:p>
            <a:endParaRPr lang="en-US" dirty="0"/>
          </a:p>
          <a:p>
            <a:endParaRPr lang="en-US" dirty="0"/>
          </a:p>
          <a:p>
            <a:r>
              <a:rPr lang="en-US" dirty="0"/>
              <a:t>Here, the </a:t>
            </a:r>
            <a:r>
              <a:rPr lang="en-US" dirty="0" err="1"/>
              <a:t>root_block_device</a:t>
            </a:r>
            <a:r>
              <a:rPr lang="en-US" dirty="0"/>
              <a:t> attribute is an object type that defines the properties of the root block device of the EC2 instance, such as the volume size, volume type, and whether it should be deleted on instance termination.</a:t>
            </a:r>
          </a:p>
          <a:p>
            <a:r>
              <a:rPr lang="en-US" dirty="0"/>
              <a:t>You can access the values of an object attribute using the dot notation (.) to specify the attribute within the object. For example, to access the </a:t>
            </a:r>
            <a:r>
              <a:rPr lang="en-US" dirty="0" err="1"/>
              <a:t>volume_size</a:t>
            </a:r>
            <a:r>
              <a:rPr lang="en-US" dirty="0"/>
              <a:t> attribute within the </a:t>
            </a:r>
            <a:r>
              <a:rPr lang="en-US" dirty="0" err="1"/>
              <a:t>root_block_device</a:t>
            </a:r>
            <a:r>
              <a:rPr lang="en-US" dirty="0"/>
              <a:t> object, you would use </a:t>
            </a:r>
            <a:r>
              <a:rPr lang="en-US" dirty="0" err="1"/>
              <a:t>root_block_device.volume_size</a:t>
            </a:r>
            <a:r>
              <a:rPr lang="en-US" dirty="0"/>
              <a:t>.</a:t>
            </a:r>
            <a:endParaRPr lang="hi-IN" dirty="0"/>
          </a:p>
        </p:txBody>
      </p:sp>
      <p:pic>
        <p:nvPicPr>
          <p:cNvPr id="5" name="Picture 4">
            <a:extLst>
              <a:ext uri="{FF2B5EF4-FFF2-40B4-BE49-F238E27FC236}">
                <a16:creationId xmlns:a16="http://schemas.microsoft.com/office/drawing/2014/main" id="{3E129412-B1A7-D604-8050-C85C9DC9F0BA}"/>
              </a:ext>
            </a:extLst>
          </p:cNvPr>
          <p:cNvPicPr>
            <a:picLocks noChangeAspect="1"/>
          </p:cNvPicPr>
          <p:nvPr/>
        </p:nvPicPr>
        <p:blipFill>
          <a:blip r:embed="rId2"/>
          <a:stretch>
            <a:fillRect/>
          </a:stretch>
        </p:blipFill>
        <p:spPr>
          <a:xfrm>
            <a:off x="2170871" y="2444371"/>
            <a:ext cx="7516467" cy="1359004"/>
          </a:xfrm>
          <a:prstGeom prst="rect">
            <a:avLst/>
          </a:prstGeom>
        </p:spPr>
      </p:pic>
    </p:spTree>
    <p:extLst>
      <p:ext uri="{BB962C8B-B14F-4D97-AF65-F5344CB8AC3E}">
        <p14:creationId xmlns:p14="http://schemas.microsoft.com/office/powerpoint/2010/main" val="3225805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84606-0B3B-A10C-AAA1-2B772945C4C8}"/>
              </a:ext>
            </a:extLst>
          </p:cNvPr>
          <p:cNvSpPr>
            <a:spLocks noGrp="1"/>
          </p:cNvSpPr>
          <p:nvPr>
            <p:ph type="title"/>
          </p:nvPr>
        </p:nvSpPr>
        <p:spPr/>
        <p:txBody>
          <a:bodyPr/>
          <a:lstStyle/>
          <a:p>
            <a:r>
              <a:rPr lang="en-US" dirty="0"/>
              <a:t>Tuple type</a:t>
            </a:r>
            <a:endParaRPr lang="hi-IN" dirty="0"/>
          </a:p>
        </p:txBody>
      </p:sp>
      <p:sp>
        <p:nvSpPr>
          <p:cNvPr id="3" name="Content Placeholder 2">
            <a:extLst>
              <a:ext uri="{FF2B5EF4-FFF2-40B4-BE49-F238E27FC236}">
                <a16:creationId xmlns:a16="http://schemas.microsoft.com/office/drawing/2014/main" id="{6C7A5D55-EDEF-BDCB-C1B9-2365B8857862}"/>
              </a:ext>
            </a:extLst>
          </p:cNvPr>
          <p:cNvSpPr>
            <a:spLocks noGrp="1"/>
          </p:cNvSpPr>
          <p:nvPr>
            <p:ph idx="1"/>
          </p:nvPr>
        </p:nvSpPr>
        <p:spPr/>
        <p:txBody>
          <a:bodyPr>
            <a:normAutofit fontScale="92500" lnSpcReduction="10000"/>
          </a:bodyPr>
          <a:lstStyle/>
          <a:p>
            <a:r>
              <a:rPr lang="en-US" dirty="0"/>
              <a:t>Tuple type is a complex attribute type that represents an ordered sequence of values. It allows you to define and configure a collection of related attributes that maintain their order.</a:t>
            </a:r>
          </a:p>
          <a:p>
            <a:r>
              <a:rPr lang="en-US" dirty="0"/>
              <a:t>Tuple attribute is defined using square brackets [] and contains a comma-separated list of values. For example:</a:t>
            </a:r>
          </a:p>
          <a:p>
            <a:endParaRPr lang="en-US" dirty="0"/>
          </a:p>
          <a:p>
            <a:endParaRPr lang="en-US" dirty="0"/>
          </a:p>
          <a:p>
            <a:r>
              <a:rPr lang="en-US" dirty="0"/>
              <a:t>You can access individual values within a tuple using zero-based indexing. For example, </a:t>
            </a:r>
            <a:r>
              <a:rPr lang="en-US" dirty="0" err="1"/>
              <a:t>security_groups</a:t>
            </a:r>
            <a:r>
              <a:rPr lang="en-US" dirty="0"/>
              <a:t>[0] would refer to the first value in the </a:t>
            </a:r>
            <a:r>
              <a:rPr lang="en-US" dirty="0" err="1"/>
              <a:t>security_groups</a:t>
            </a:r>
            <a:r>
              <a:rPr lang="en-US" dirty="0"/>
              <a:t> tuple, and </a:t>
            </a:r>
            <a:r>
              <a:rPr lang="en-US" dirty="0" err="1"/>
              <a:t>security_groups</a:t>
            </a:r>
            <a:r>
              <a:rPr lang="en-US" dirty="0"/>
              <a:t>[1] would refer to the second value.</a:t>
            </a:r>
            <a:endParaRPr lang="hi-IN" dirty="0"/>
          </a:p>
        </p:txBody>
      </p:sp>
      <p:pic>
        <p:nvPicPr>
          <p:cNvPr id="5" name="Picture 4">
            <a:extLst>
              <a:ext uri="{FF2B5EF4-FFF2-40B4-BE49-F238E27FC236}">
                <a16:creationId xmlns:a16="http://schemas.microsoft.com/office/drawing/2014/main" id="{1F395B4B-67BD-732C-57FB-13AEDF358E0F}"/>
              </a:ext>
            </a:extLst>
          </p:cNvPr>
          <p:cNvPicPr>
            <a:picLocks noChangeAspect="1"/>
          </p:cNvPicPr>
          <p:nvPr/>
        </p:nvPicPr>
        <p:blipFill>
          <a:blip r:embed="rId2"/>
          <a:stretch>
            <a:fillRect/>
          </a:stretch>
        </p:blipFill>
        <p:spPr>
          <a:xfrm>
            <a:off x="1608275" y="3750367"/>
            <a:ext cx="6899621" cy="748954"/>
          </a:xfrm>
          <a:prstGeom prst="rect">
            <a:avLst/>
          </a:prstGeom>
        </p:spPr>
      </p:pic>
    </p:spTree>
    <p:extLst>
      <p:ext uri="{BB962C8B-B14F-4D97-AF65-F5344CB8AC3E}">
        <p14:creationId xmlns:p14="http://schemas.microsoft.com/office/powerpoint/2010/main" val="885496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1635</TotalTime>
  <Words>1668</Words>
  <Application>Microsoft Office PowerPoint</Application>
  <PresentationFormat>Widescreen</PresentationFormat>
  <Paragraphs>100</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Söhne</vt:lpstr>
      <vt:lpstr>Office Theme</vt:lpstr>
      <vt:lpstr>Terraform attributes</vt:lpstr>
      <vt:lpstr>Topics</vt:lpstr>
      <vt:lpstr>Terraform attributes </vt:lpstr>
      <vt:lpstr>Types of Terraform attributes</vt:lpstr>
      <vt:lpstr>..</vt:lpstr>
      <vt:lpstr>Example of primitive type</vt:lpstr>
      <vt:lpstr>Example of complex type [map type]</vt:lpstr>
      <vt:lpstr>Object Type</vt:lpstr>
      <vt:lpstr>Tuple type</vt:lpstr>
      <vt:lpstr>Resource Reference Attributes</vt:lpstr>
      <vt:lpstr>..</vt:lpstr>
      <vt:lpstr>Computed Attributes</vt:lpstr>
      <vt:lpstr>..</vt:lpstr>
      <vt:lpstr>Output Attributes</vt:lpstr>
      <vt:lpstr>..</vt:lpstr>
      <vt:lpstr>Meta Attributes </vt:lpstr>
      <vt:lpstr>Depends_on</vt:lpstr>
      <vt:lpstr>Count</vt:lpstr>
      <vt:lpstr>lifecycle</vt:lpstr>
      <vt:lpstr>Provider-specific attribute</vt:lpstr>
      <vt:lpstr>..</vt:lpstr>
      <vt:lpstr>Best Practices for Working with Attributes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 attributes</dc:title>
  <dc:creator>john</dc:creator>
  <cp:lastModifiedBy>john</cp:lastModifiedBy>
  <cp:revision>31</cp:revision>
  <dcterms:created xsi:type="dcterms:W3CDTF">2023-06-09T09:31:23Z</dcterms:created>
  <dcterms:modified xsi:type="dcterms:W3CDTF">2023-06-13T07:27:07Z</dcterms:modified>
</cp:coreProperties>
</file>