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0F3D-8B08-0EF5-E464-743CBDDDC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95C7C16F-94BB-B179-09E1-4EF44D6E3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191CEEB5-5F6B-AF33-FF81-37928A9EDAEF}"/>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D4AF47C0-B2CB-0990-80C2-41E640EBE95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A17E0E8-251A-FAF1-9348-A30CB95DC4EF}"/>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73261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8152-DF11-39FA-5F84-853007F2B082}"/>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57657E8F-CABF-700B-8423-011E54597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7632258-B8CC-F057-5F78-E31CA62876B2}"/>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B92E0184-7E61-68EC-4F1D-EF325C39FB5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B744436-12D0-7B1E-B7D4-EE603C471792}"/>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239269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1773C-2285-C51E-A33E-7388BCAF4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CD21D8A-44BF-3296-B221-79453EE02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799FFA75-D988-9D6E-957C-57915740BCE0}"/>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E49CEF5F-9D1F-2A8A-959B-E49C4C3B95E9}"/>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F7DFF91-5BD4-0C62-454A-16C9BDCC7511}"/>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85031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42D1-E3DE-E2BC-88CF-9BD3106FB6D9}"/>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30C93334-7AC4-8F6B-7D4A-3C09EEF219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F7087E6-D5D7-7893-BD6D-13DB961DADA9}"/>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B25269DF-7CF6-9B3E-082D-17DD384B4295}"/>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C0EE83A-423F-4F18-D9D6-1A0D16B9C225}"/>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340524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A67F-F92F-F23E-559F-2479ABD4F2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F5772DC9-BD29-C401-4844-B65845128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C7DFF-C568-E941-0087-021441FFDECD}"/>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C1CF2649-9AC9-3F15-6244-DC0483073109}"/>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A5B6C09-1D93-F99E-06C7-A642215E6FAB}"/>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383261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ECAE-F090-24E2-37B3-41AB83FDCD97}"/>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07E49E8-7769-BA73-8104-D1E66DA6B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A849B78E-9C76-7011-E6F1-47AF197BC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9F830EB1-5615-33B1-2E28-8613C392ED8F}"/>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6" name="Footer Placeholder 5">
            <a:extLst>
              <a:ext uri="{FF2B5EF4-FFF2-40B4-BE49-F238E27FC236}">
                <a16:creationId xmlns:a16="http://schemas.microsoft.com/office/drawing/2014/main" id="{E2934D03-0860-FBBF-A8B1-956083DF7AE0}"/>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C82B8A96-D157-39E5-2326-61F44784C9F3}"/>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423818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B537-E3B8-CB09-5F4D-4E98641CB7DB}"/>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F08F5E80-8230-D251-3035-98D9E3F25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1DAC15-96E6-D9C3-D445-341EE00FEA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CF7EED34-0853-0A8A-BED9-BFBC64A04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23894-9489-D989-E201-1E81AF5DB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F84C98CC-2B6F-08A3-7E49-57A3EDD6D32A}"/>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8" name="Footer Placeholder 7">
            <a:extLst>
              <a:ext uri="{FF2B5EF4-FFF2-40B4-BE49-F238E27FC236}">
                <a16:creationId xmlns:a16="http://schemas.microsoft.com/office/drawing/2014/main" id="{EFC7B968-5D89-787C-9571-0BAD4C83735B}"/>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DE77B12D-1E79-92E4-DD67-E701813E0F11}"/>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404367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74C2-7CE3-2F4D-A67A-D0C1C660DFA1}"/>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02ED7F97-11F2-6A6F-575C-7F36F8802D9F}"/>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4" name="Footer Placeholder 3">
            <a:extLst>
              <a:ext uri="{FF2B5EF4-FFF2-40B4-BE49-F238E27FC236}">
                <a16:creationId xmlns:a16="http://schemas.microsoft.com/office/drawing/2014/main" id="{66A56F18-3DD4-5156-39BB-9D134F9808F0}"/>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7A3EFE39-8F58-4C27-EB35-EEF3F06385F5}"/>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96109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B05B5-3512-96B4-2848-5524D47935D3}"/>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3" name="Footer Placeholder 2">
            <a:extLst>
              <a:ext uri="{FF2B5EF4-FFF2-40B4-BE49-F238E27FC236}">
                <a16:creationId xmlns:a16="http://schemas.microsoft.com/office/drawing/2014/main" id="{26E82C4E-A881-E481-CBFB-FC91FC660F7A}"/>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4C2A0AA8-8B14-5C71-6AA3-782764A51495}"/>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82069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BBD-3CEF-B912-9AC3-250DBAC57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26D8947F-3579-17B8-0408-E8AF63B0B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6780F24B-7445-0DBB-2E87-64EC9DDA8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771A3-9AF3-7178-EEBF-9B34B4409CBD}"/>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6" name="Footer Placeholder 5">
            <a:extLst>
              <a:ext uri="{FF2B5EF4-FFF2-40B4-BE49-F238E27FC236}">
                <a16:creationId xmlns:a16="http://schemas.microsoft.com/office/drawing/2014/main" id="{D14EAE4E-8A74-433A-563B-3354A4E4770B}"/>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03404E6-3D0B-A264-0B12-119346BCA01A}"/>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14473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A083-6412-A9C0-0A73-65A411DD0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00B50C2E-A051-7A3D-47FE-E82A92FD3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48706305-BEC0-045D-EC58-026711B1C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46865-7E14-752D-1439-F44AD4CF9A98}"/>
              </a:ext>
            </a:extLst>
          </p:cNvPr>
          <p:cNvSpPr>
            <a:spLocks noGrp="1"/>
          </p:cNvSpPr>
          <p:nvPr>
            <p:ph type="dt" sz="half" idx="10"/>
          </p:nvPr>
        </p:nvSpPr>
        <p:spPr/>
        <p:txBody>
          <a:bodyPr/>
          <a:lstStyle/>
          <a:p>
            <a:fld id="{96B43A92-50F2-4519-AE7C-0F607F139A3C}" type="datetimeFigureOut">
              <a:rPr lang="hi-IN" smtClean="0"/>
              <a:t>मंगलवार, 30 ज्येष्ट 1945</a:t>
            </a:fld>
            <a:endParaRPr lang="hi-IN"/>
          </a:p>
        </p:txBody>
      </p:sp>
      <p:sp>
        <p:nvSpPr>
          <p:cNvPr id="6" name="Footer Placeholder 5">
            <a:extLst>
              <a:ext uri="{FF2B5EF4-FFF2-40B4-BE49-F238E27FC236}">
                <a16:creationId xmlns:a16="http://schemas.microsoft.com/office/drawing/2014/main" id="{8AE7720B-C6D2-397E-AF92-055C3C68A4CD}"/>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9A9C6B6B-591F-9837-FA65-A1BC3AF9A186}"/>
              </a:ext>
            </a:extLst>
          </p:cNvPr>
          <p:cNvSpPr>
            <a:spLocks noGrp="1"/>
          </p:cNvSpPr>
          <p:nvPr>
            <p:ph type="sldNum" sz="quarter" idx="12"/>
          </p:nvPr>
        </p:nvSpPr>
        <p:spPr/>
        <p:txBody>
          <a:bodyPr/>
          <a:lstStyle/>
          <a:p>
            <a:fld id="{FAB1C8D7-A1D3-4DF8-8F9C-A07DB79BF80B}" type="slidenum">
              <a:rPr lang="hi-IN" smtClean="0"/>
              <a:t>‹#›</a:t>
            </a:fld>
            <a:endParaRPr lang="hi-IN"/>
          </a:p>
        </p:txBody>
      </p:sp>
    </p:spTree>
    <p:extLst>
      <p:ext uri="{BB962C8B-B14F-4D97-AF65-F5344CB8AC3E}">
        <p14:creationId xmlns:p14="http://schemas.microsoft.com/office/powerpoint/2010/main" val="56534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A8C0B-BEA4-0321-1A40-D62DD32A8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D983209C-BD9B-B694-4A23-2386CCF9F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3C1FB26-7B7F-232F-6968-2B2C4139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43A92-50F2-4519-AE7C-0F607F139A3C}" type="datetimeFigureOut">
              <a:rPr lang="hi-IN" smtClean="0"/>
              <a:t>मंगलवार, 30 ज्येष्ट 1945</a:t>
            </a:fld>
            <a:endParaRPr lang="hi-IN"/>
          </a:p>
        </p:txBody>
      </p:sp>
      <p:sp>
        <p:nvSpPr>
          <p:cNvPr id="5" name="Footer Placeholder 4">
            <a:extLst>
              <a:ext uri="{FF2B5EF4-FFF2-40B4-BE49-F238E27FC236}">
                <a16:creationId xmlns:a16="http://schemas.microsoft.com/office/drawing/2014/main" id="{6B533CD5-50F0-7142-A914-F42F79F2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715FDC68-F78D-901A-BE24-2DE76950F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1C8D7-A1D3-4DF8-8F9C-A07DB79BF80B}" type="slidenum">
              <a:rPr lang="hi-IN" smtClean="0"/>
              <a:t>‹#›</a:t>
            </a:fld>
            <a:endParaRPr lang="hi-IN"/>
          </a:p>
        </p:txBody>
      </p:sp>
    </p:spTree>
    <p:extLst>
      <p:ext uri="{BB962C8B-B14F-4D97-AF65-F5344CB8AC3E}">
        <p14:creationId xmlns:p14="http://schemas.microsoft.com/office/powerpoint/2010/main" val="423663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538B-1BA1-F915-7193-3E154CE2DDFD}"/>
              </a:ext>
            </a:extLst>
          </p:cNvPr>
          <p:cNvSpPr>
            <a:spLocks noGrp="1"/>
          </p:cNvSpPr>
          <p:nvPr>
            <p:ph type="ctrTitle"/>
          </p:nvPr>
        </p:nvSpPr>
        <p:spPr/>
        <p:txBody>
          <a:bodyPr/>
          <a:lstStyle/>
          <a:p>
            <a:r>
              <a:rPr lang="en-US" dirty="0"/>
              <a:t>Terraform Provisioner</a:t>
            </a:r>
            <a:endParaRPr lang="hi-IN" dirty="0"/>
          </a:p>
        </p:txBody>
      </p:sp>
      <p:sp>
        <p:nvSpPr>
          <p:cNvPr id="3" name="Subtitle 2">
            <a:extLst>
              <a:ext uri="{FF2B5EF4-FFF2-40B4-BE49-F238E27FC236}">
                <a16:creationId xmlns:a16="http://schemas.microsoft.com/office/drawing/2014/main" id="{1B0FC989-922F-C356-FF36-F95A50878386}"/>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17036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0B20-748D-811E-4216-48D1DD02EEC1}"/>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8C32C2B8-1008-65EA-D607-48DA33844E77}"/>
              </a:ext>
            </a:extLst>
          </p:cNvPr>
          <p:cNvPicPr>
            <a:picLocks noGrp="1" noChangeAspect="1"/>
          </p:cNvPicPr>
          <p:nvPr>
            <p:ph idx="1"/>
          </p:nvPr>
        </p:nvPicPr>
        <p:blipFill>
          <a:blip r:embed="rId2"/>
          <a:stretch>
            <a:fillRect/>
          </a:stretch>
        </p:blipFill>
        <p:spPr>
          <a:xfrm>
            <a:off x="1598336" y="2081385"/>
            <a:ext cx="6657768" cy="1905000"/>
          </a:xfrm>
        </p:spPr>
      </p:pic>
      <p:sp>
        <p:nvSpPr>
          <p:cNvPr id="7" name="TextBox 6">
            <a:extLst>
              <a:ext uri="{FF2B5EF4-FFF2-40B4-BE49-F238E27FC236}">
                <a16:creationId xmlns:a16="http://schemas.microsoft.com/office/drawing/2014/main" id="{2712165D-D220-F306-EC33-7CC924673FD6}"/>
              </a:ext>
            </a:extLst>
          </p:cNvPr>
          <p:cNvSpPr txBox="1"/>
          <p:nvPr/>
        </p:nvSpPr>
        <p:spPr>
          <a:xfrm>
            <a:off x="1696278" y="4753714"/>
            <a:ext cx="8984974" cy="923330"/>
          </a:xfrm>
          <a:prstGeom prst="rect">
            <a:avLst/>
          </a:prstGeom>
          <a:noFill/>
        </p:spPr>
        <p:txBody>
          <a:bodyPr wrap="square">
            <a:spAutoFit/>
          </a:bodyPr>
          <a:lstStyle/>
          <a:p>
            <a:r>
              <a:rPr lang="en-US" dirty="0"/>
              <a:t>In this example, the file provisioner copies the </a:t>
            </a:r>
            <a:r>
              <a:rPr lang="en-US" dirty="0" err="1"/>
              <a:t>app_config.conf</a:t>
            </a:r>
            <a:r>
              <a:rPr lang="en-US" dirty="0"/>
              <a:t> file from the local machine to the remote AWS instance. The file is placed in the /</a:t>
            </a:r>
            <a:r>
              <a:rPr lang="en-US" dirty="0" err="1"/>
              <a:t>etc</a:t>
            </a:r>
            <a:r>
              <a:rPr lang="en-US" dirty="0"/>
              <a:t>/</a:t>
            </a:r>
            <a:r>
              <a:rPr lang="en-US" dirty="0" err="1"/>
              <a:t>myapp</a:t>
            </a:r>
            <a:r>
              <a:rPr lang="en-US" dirty="0"/>
              <a:t>/</a:t>
            </a:r>
            <a:r>
              <a:rPr lang="en-US" dirty="0" err="1"/>
              <a:t>config.conf</a:t>
            </a:r>
            <a:r>
              <a:rPr lang="en-US" dirty="0"/>
              <a:t> path on the remote resource.</a:t>
            </a:r>
            <a:endParaRPr lang="hi-IN" dirty="0"/>
          </a:p>
        </p:txBody>
      </p:sp>
    </p:spTree>
    <p:extLst>
      <p:ext uri="{BB962C8B-B14F-4D97-AF65-F5344CB8AC3E}">
        <p14:creationId xmlns:p14="http://schemas.microsoft.com/office/powerpoint/2010/main" val="128970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5736-8922-3488-6114-DB188AC1F1CA}"/>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FAE1D75A-AE50-A3E6-5AA0-FDC029A7B931}"/>
              </a:ext>
            </a:extLst>
          </p:cNvPr>
          <p:cNvPicPr>
            <a:picLocks noGrp="1" noChangeAspect="1"/>
          </p:cNvPicPr>
          <p:nvPr>
            <p:ph idx="1"/>
          </p:nvPr>
        </p:nvPicPr>
        <p:blipFill>
          <a:blip r:embed="rId2"/>
          <a:stretch>
            <a:fillRect/>
          </a:stretch>
        </p:blipFill>
        <p:spPr>
          <a:xfrm>
            <a:off x="609600" y="1961323"/>
            <a:ext cx="7639050" cy="3492534"/>
          </a:xfrm>
        </p:spPr>
      </p:pic>
    </p:spTree>
    <p:extLst>
      <p:ext uri="{BB962C8B-B14F-4D97-AF65-F5344CB8AC3E}">
        <p14:creationId xmlns:p14="http://schemas.microsoft.com/office/powerpoint/2010/main" val="309578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78A4-BEB3-1867-0BA4-C33B80C163DA}"/>
              </a:ext>
            </a:extLst>
          </p:cNvPr>
          <p:cNvSpPr>
            <a:spLocks noGrp="1"/>
          </p:cNvSpPr>
          <p:nvPr>
            <p:ph type="title"/>
          </p:nvPr>
        </p:nvSpPr>
        <p:spPr/>
        <p:txBody>
          <a:bodyPr>
            <a:normAutofit/>
          </a:bodyPr>
          <a:lstStyle/>
          <a:p>
            <a:r>
              <a:rPr lang="en-US" sz="3200" b="0" i="0" dirty="0">
                <a:solidFill>
                  <a:srgbClr val="374151"/>
                </a:solidFill>
                <a:effectLst/>
                <a:latin typeface="+mn-lt"/>
              </a:rPr>
              <a:t>Definition and Purpose of Provisioners in Terraform</a:t>
            </a:r>
            <a:endParaRPr lang="hi-IN" sz="3200" dirty="0">
              <a:latin typeface="+mn-lt"/>
            </a:endParaRPr>
          </a:p>
        </p:txBody>
      </p:sp>
      <p:sp>
        <p:nvSpPr>
          <p:cNvPr id="3" name="Content Placeholder 2">
            <a:extLst>
              <a:ext uri="{FF2B5EF4-FFF2-40B4-BE49-F238E27FC236}">
                <a16:creationId xmlns:a16="http://schemas.microsoft.com/office/drawing/2014/main" id="{4932CEC0-5AB4-3C74-B80F-945DCB76EEB4}"/>
              </a:ext>
            </a:extLst>
          </p:cNvPr>
          <p:cNvSpPr>
            <a:spLocks noGrp="1"/>
          </p:cNvSpPr>
          <p:nvPr>
            <p:ph idx="1"/>
          </p:nvPr>
        </p:nvSpPr>
        <p:spPr/>
        <p:txBody>
          <a:bodyPr/>
          <a:lstStyle/>
          <a:p>
            <a:r>
              <a:rPr lang="en-US" dirty="0"/>
              <a:t>Provisioners in Terraform are a set of features that allow you to execute scripts or commands on local or remote machines during the resource creation or destruction process. </a:t>
            </a:r>
          </a:p>
          <a:p>
            <a:r>
              <a:rPr lang="en-US" dirty="0"/>
              <a:t>They are designed to handle tasks that are necessary for configuring or setting up resources beyond what Terraform itself can manage.</a:t>
            </a:r>
          </a:p>
          <a:p>
            <a:r>
              <a:rPr lang="en-US" dirty="0"/>
              <a:t>Provisioners are used in specific scenarios where </a:t>
            </a:r>
            <a:r>
              <a:rPr lang="en-US" dirty="0" err="1"/>
              <a:t>Terraform's</a:t>
            </a:r>
            <a:r>
              <a:rPr lang="en-US" dirty="0"/>
              <a:t> built-in resource configuration capabilities are insufficient</a:t>
            </a:r>
            <a:endParaRPr lang="hi-IN" dirty="0"/>
          </a:p>
        </p:txBody>
      </p:sp>
    </p:spTree>
    <p:extLst>
      <p:ext uri="{BB962C8B-B14F-4D97-AF65-F5344CB8AC3E}">
        <p14:creationId xmlns:p14="http://schemas.microsoft.com/office/powerpoint/2010/main" val="50497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39CF-CFDD-3E7A-83B1-EB38AAFF556A}"/>
              </a:ext>
            </a:extLst>
          </p:cNvPr>
          <p:cNvSpPr>
            <a:spLocks noGrp="1"/>
          </p:cNvSpPr>
          <p:nvPr>
            <p:ph type="title"/>
          </p:nvPr>
        </p:nvSpPr>
        <p:spPr/>
        <p:txBody>
          <a:bodyPr/>
          <a:lstStyle/>
          <a:p>
            <a:r>
              <a:rPr lang="en-US" dirty="0"/>
              <a:t>Purpose</a:t>
            </a:r>
            <a:endParaRPr lang="hi-IN" dirty="0"/>
          </a:p>
        </p:txBody>
      </p:sp>
      <p:sp>
        <p:nvSpPr>
          <p:cNvPr id="3" name="Content Placeholder 2">
            <a:extLst>
              <a:ext uri="{FF2B5EF4-FFF2-40B4-BE49-F238E27FC236}">
                <a16:creationId xmlns:a16="http://schemas.microsoft.com/office/drawing/2014/main" id="{C626CE24-DBFE-7F60-2018-19118D2AB15A}"/>
              </a:ext>
            </a:extLst>
          </p:cNvPr>
          <p:cNvSpPr>
            <a:spLocks noGrp="1"/>
          </p:cNvSpPr>
          <p:nvPr>
            <p:ph idx="1"/>
          </p:nvPr>
        </p:nvSpPr>
        <p:spPr/>
        <p:txBody>
          <a:bodyPr/>
          <a:lstStyle/>
          <a:p>
            <a:r>
              <a:rPr lang="en-US" dirty="0"/>
              <a:t>Software installation :  Provisioners can be used to install and configure software on newly created instances</a:t>
            </a:r>
          </a:p>
          <a:p>
            <a:r>
              <a:rPr lang="en-US" dirty="0"/>
              <a:t> Bootstrapping Resources: Provisioners can help bootstrap resources by executing commands or scripts to initialize or prepare them. </a:t>
            </a:r>
          </a:p>
          <a:p>
            <a:r>
              <a:rPr lang="en-US" dirty="0"/>
              <a:t>Custom Configuration Management: Provisioners enable you to incorporate custom configuration management practices into your infrastructure provisioning workflow</a:t>
            </a:r>
          </a:p>
          <a:p>
            <a:r>
              <a:rPr lang="en-US" dirty="0"/>
              <a:t>Custom Configuration Management: Provisioners enable you to incorporate custom configuration management practices into your infrastructure provisioning workflow</a:t>
            </a:r>
            <a:endParaRPr lang="hi-IN" dirty="0"/>
          </a:p>
        </p:txBody>
      </p:sp>
    </p:spTree>
    <p:extLst>
      <p:ext uri="{BB962C8B-B14F-4D97-AF65-F5344CB8AC3E}">
        <p14:creationId xmlns:p14="http://schemas.microsoft.com/office/powerpoint/2010/main" val="270883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0EEA-C749-03C5-F41E-79369B4559C6}"/>
              </a:ext>
            </a:extLst>
          </p:cNvPr>
          <p:cNvSpPr>
            <a:spLocks noGrp="1"/>
          </p:cNvSpPr>
          <p:nvPr>
            <p:ph type="title"/>
          </p:nvPr>
        </p:nvSpPr>
        <p:spPr/>
        <p:txBody>
          <a:bodyPr/>
          <a:lstStyle/>
          <a:p>
            <a:r>
              <a:rPr lang="en-US" dirty="0"/>
              <a:t>Types of </a:t>
            </a:r>
            <a:r>
              <a:rPr lang="en-US" dirty="0" err="1"/>
              <a:t>provisoners</a:t>
            </a:r>
            <a:endParaRPr lang="hi-IN" dirty="0"/>
          </a:p>
        </p:txBody>
      </p:sp>
      <p:sp>
        <p:nvSpPr>
          <p:cNvPr id="3" name="Content Placeholder 2">
            <a:extLst>
              <a:ext uri="{FF2B5EF4-FFF2-40B4-BE49-F238E27FC236}">
                <a16:creationId xmlns:a16="http://schemas.microsoft.com/office/drawing/2014/main" id="{C5915653-A828-92E9-DB0C-4B2725936981}"/>
              </a:ext>
            </a:extLst>
          </p:cNvPr>
          <p:cNvSpPr>
            <a:spLocks noGrp="1"/>
          </p:cNvSpPr>
          <p:nvPr>
            <p:ph idx="1"/>
          </p:nvPr>
        </p:nvSpPr>
        <p:spPr/>
        <p:txBody>
          <a:bodyPr/>
          <a:lstStyle/>
          <a:p>
            <a:r>
              <a:rPr lang="en-US" b="1" i="0" dirty="0">
                <a:effectLst/>
                <a:latin typeface="Söhne"/>
              </a:rPr>
              <a:t>Local-exec Provisioner</a:t>
            </a:r>
            <a:r>
              <a:rPr lang="en-US" b="0" i="0" dirty="0">
                <a:solidFill>
                  <a:srgbClr val="374151"/>
                </a:solidFill>
                <a:effectLst/>
                <a:latin typeface="Söhne"/>
              </a:rPr>
              <a:t>: This provisioner executes commands or scripts on the machine running Terraform, also known as the local machine</a:t>
            </a:r>
          </a:p>
          <a:p>
            <a:r>
              <a:rPr lang="en-US" b="1" dirty="0"/>
              <a:t>Remote-exec Provisioner</a:t>
            </a:r>
            <a:r>
              <a:rPr lang="en-US" dirty="0"/>
              <a:t>: The remote-exec provisioner allows you to execute commands or scripts on the remote machine after resource creation. It connects to the resource via SSH or </a:t>
            </a:r>
            <a:r>
              <a:rPr lang="en-US" dirty="0" err="1"/>
              <a:t>WinRM</a:t>
            </a:r>
            <a:r>
              <a:rPr lang="en-US" dirty="0"/>
              <a:t> (Windows Remote Management) and runs the specified commands remotely. </a:t>
            </a:r>
          </a:p>
          <a:p>
            <a:r>
              <a:rPr lang="en-US" b="1" dirty="0"/>
              <a:t>File Provisioner</a:t>
            </a:r>
            <a:r>
              <a:rPr lang="en-US" dirty="0"/>
              <a:t>: The file provisioner is used to copy files or directories to the remote resource after it is created. I</a:t>
            </a:r>
            <a:endParaRPr lang="hi-IN" dirty="0"/>
          </a:p>
        </p:txBody>
      </p:sp>
    </p:spTree>
    <p:extLst>
      <p:ext uri="{BB962C8B-B14F-4D97-AF65-F5344CB8AC3E}">
        <p14:creationId xmlns:p14="http://schemas.microsoft.com/office/powerpoint/2010/main" val="180447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F3C5-4C69-C5D3-D82E-38DE4F639A8E}"/>
              </a:ext>
            </a:extLst>
          </p:cNvPr>
          <p:cNvSpPr>
            <a:spLocks noGrp="1"/>
          </p:cNvSpPr>
          <p:nvPr>
            <p:ph type="title"/>
          </p:nvPr>
        </p:nvSpPr>
        <p:spPr/>
        <p:txBody>
          <a:bodyPr>
            <a:normAutofit fontScale="90000"/>
          </a:bodyPr>
          <a:lstStyle/>
          <a:p>
            <a:r>
              <a:rPr lang="en-US" dirty="0"/>
              <a:t> </a:t>
            </a:r>
            <a:br>
              <a:rPr lang="en-US" dirty="0"/>
            </a:br>
            <a:br>
              <a:rPr lang="en-US" dirty="0"/>
            </a:br>
            <a:r>
              <a:rPr lang="en-US" dirty="0"/>
              <a:t>local-exec Provisioner:</a:t>
            </a:r>
            <a:br>
              <a:rPr lang="en-US" dirty="0"/>
            </a:br>
            <a:br>
              <a:rPr lang="en-US" dirty="0"/>
            </a:br>
            <a:endParaRPr lang="hi-IN" dirty="0"/>
          </a:p>
        </p:txBody>
      </p:sp>
      <p:sp>
        <p:nvSpPr>
          <p:cNvPr id="3" name="Content Placeholder 2">
            <a:extLst>
              <a:ext uri="{FF2B5EF4-FFF2-40B4-BE49-F238E27FC236}">
                <a16:creationId xmlns:a16="http://schemas.microsoft.com/office/drawing/2014/main" id="{138F23D8-4A57-269A-0D6D-EA5ECB36FF7E}"/>
              </a:ext>
            </a:extLst>
          </p:cNvPr>
          <p:cNvSpPr>
            <a:spLocks noGrp="1"/>
          </p:cNvSpPr>
          <p:nvPr>
            <p:ph idx="1"/>
          </p:nvPr>
        </p:nvSpPr>
        <p:spPr/>
        <p:txBody>
          <a:bodyPr/>
          <a:lstStyle/>
          <a:p>
            <a:r>
              <a:rPr lang="en-US" dirty="0"/>
              <a:t>The local-exec provisioner in Terraform allows you to execute commands or scripts on the machine running Terraform, also known as the local machine. It is typically used for running local setup scripts or performing actions that don't require interaction with the created resources.</a:t>
            </a:r>
          </a:p>
          <a:p>
            <a:r>
              <a:rPr lang="en-US" dirty="0"/>
              <a:t>Running Initialization Scripts: You can use the local-exec provisioner to run initialization scripts or commands on the local machine after resource creation. For example, you might use it to install additional dependencies, configure environment variables, or set up local files needed by the resource.</a:t>
            </a:r>
            <a:endParaRPr lang="hi-IN" dirty="0"/>
          </a:p>
        </p:txBody>
      </p:sp>
    </p:spTree>
    <p:extLst>
      <p:ext uri="{BB962C8B-B14F-4D97-AF65-F5344CB8AC3E}">
        <p14:creationId xmlns:p14="http://schemas.microsoft.com/office/powerpoint/2010/main" val="17952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FE57-60AF-29A9-B591-D5DB76DF9AFA}"/>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697B2AF8-01B4-AF87-C453-295B00D73932}"/>
              </a:ext>
            </a:extLst>
          </p:cNvPr>
          <p:cNvPicPr>
            <a:picLocks noGrp="1" noChangeAspect="1"/>
          </p:cNvPicPr>
          <p:nvPr>
            <p:ph idx="1"/>
          </p:nvPr>
        </p:nvPicPr>
        <p:blipFill>
          <a:blip r:embed="rId2"/>
          <a:stretch>
            <a:fillRect/>
          </a:stretch>
        </p:blipFill>
        <p:spPr>
          <a:xfrm>
            <a:off x="1338470" y="1219200"/>
            <a:ext cx="7300705" cy="2868647"/>
          </a:xfrm>
        </p:spPr>
      </p:pic>
      <p:sp>
        <p:nvSpPr>
          <p:cNvPr id="9" name="TextBox 8">
            <a:extLst>
              <a:ext uri="{FF2B5EF4-FFF2-40B4-BE49-F238E27FC236}">
                <a16:creationId xmlns:a16="http://schemas.microsoft.com/office/drawing/2014/main" id="{5B6B000F-5383-DA3C-7F19-F5467146AFA7}"/>
              </a:ext>
            </a:extLst>
          </p:cNvPr>
          <p:cNvSpPr txBox="1"/>
          <p:nvPr/>
        </p:nvSpPr>
        <p:spPr>
          <a:xfrm>
            <a:off x="1245704" y="4727209"/>
            <a:ext cx="9700591" cy="923330"/>
          </a:xfrm>
          <a:prstGeom prst="rect">
            <a:avLst/>
          </a:prstGeom>
          <a:noFill/>
        </p:spPr>
        <p:txBody>
          <a:bodyPr wrap="square">
            <a:spAutoFit/>
          </a:bodyPr>
          <a:lstStyle/>
          <a:p>
            <a:r>
              <a:rPr lang="en-US" dirty="0"/>
              <a:t>In this example, the local-exec provisioner runs the command echo Instance created! &gt;&gt; instance.log on the local machine after the </a:t>
            </a:r>
            <a:r>
              <a:rPr lang="en-US" dirty="0" err="1"/>
              <a:t>aws_instance.example</a:t>
            </a:r>
            <a:r>
              <a:rPr lang="en-US" dirty="0"/>
              <a:t> resource is created. It appends the message "Instance created!" to a log file called instance.log</a:t>
            </a:r>
            <a:endParaRPr lang="hi-IN" dirty="0"/>
          </a:p>
        </p:txBody>
      </p:sp>
    </p:spTree>
    <p:extLst>
      <p:ext uri="{BB962C8B-B14F-4D97-AF65-F5344CB8AC3E}">
        <p14:creationId xmlns:p14="http://schemas.microsoft.com/office/powerpoint/2010/main" val="202503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D634-607F-4563-49EE-B84E492E1111}"/>
              </a:ext>
            </a:extLst>
          </p:cNvPr>
          <p:cNvSpPr>
            <a:spLocks noGrp="1"/>
          </p:cNvSpPr>
          <p:nvPr>
            <p:ph type="title"/>
          </p:nvPr>
        </p:nvSpPr>
        <p:spPr/>
        <p:txBody>
          <a:bodyPr/>
          <a:lstStyle/>
          <a:p>
            <a:r>
              <a:rPr lang="en-US" dirty="0"/>
              <a:t> Remote-exec Provisioner:</a:t>
            </a:r>
            <a:endParaRPr lang="hi-IN" dirty="0"/>
          </a:p>
        </p:txBody>
      </p:sp>
      <p:sp>
        <p:nvSpPr>
          <p:cNvPr id="3" name="Content Placeholder 2">
            <a:extLst>
              <a:ext uri="{FF2B5EF4-FFF2-40B4-BE49-F238E27FC236}">
                <a16:creationId xmlns:a16="http://schemas.microsoft.com/office/drawing/2014/main" id="{5236110D-0D60-F1B3-37E4-5EA4AC54D49C}"/>
              </a:ext>
            </a:extLst>
          </p:cNvPr>
          <p:cNvSpPr>
            <a:spLocks noGrp="1"/>
          </p:cNvSpPr>
          <p:nvPr>
            <p:ph idx="1"/>
          </p:nvPr>
        </p:nvSpPr>
        <p:spPr/>
        <p:txBody>
          <a:bodyPr/>
          <a:lstStyle/>
          <a:p>
            <a:r>
              <a:rPr lang="en-US" dirty="0"/>
              <a:t>The remote-exec provisioner in Terraform allows you to execute commands or scripts on the remote machine after a resource is created. It connects to the resource via SSH (Linux) or </a:t>
            </a:r>
            <a:r>
              <a:rPr lang="en-US" dirty="0" err="1"/>
              <a:t>WinRM</a:t>
            </a:r>
            <a:r>
              <a:rPr lang="en-US" dirty="0"/>
              <a:t> (Windows) and runs the specified commands remotely. </a:t>
            </a:r>
          </a:p>
          <a:p>
            <a:r>
              <a:rPr lang="en-US" dirty="0"/>
              <a:t>The remote-exec provisioner is commonly used for remote configuration management, software installation, or any action that requires interaction with the created resource.</a:t>
            </a:r>
            <a:endParaRPr lang="hi-IN" dirty="0"/>
          </a:p>
        </p:txBody>
      </p:sp>
    </p:spTree>
    <p:extLst>
      <p:ext uri="{BB962C8B-B14F-4D97-AF65-F5344CB8AC3E}">
        <p14:creationId xmlns:p14="http://schemas.microsoft.com/office/powerpoint/2010/main" val="4835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1A77-6BC6-6EFB-6453-328981093192}"/>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DE67E426-CCA5-F967-680E-0A82F75F24C4}"/>
              </a:ext>
            </a:extLst>
          </p:cNvPr>
          <p:cNvPicPr>
            <a:picLocks noGrp="1" noChangeAspect="1"/>
          </p:cNvPicPr>
          <p:nvPr>
            <p:ph idx="1"/>
          </p:nvPr>
        </p:nvPicPr>
        <p:blipFill>
          <a:blip r:embed="rId2"/>
          <a:stretch>
            <a:fillRect/>
          </a:stretch>
        </p:blipFill>
        <p:spPr>
          <a:xfrm>
            <a:off x="652670" y="1570763"/>
            <a:ext cx="7281862" cy="2343150"/>
          </a:xfrm>
        </p:spPr>
      </p:pic>
      <p:sp>
        <p:nvSpPr>
          <p:cNvPr id="7" name="TextBox 6">
            <a:extLst>
              <a:ext uri="{FF2B5EF4-FFF2-40B4-BE49-F238E27FC236}">
                <a16:creationId xmlns:a16="http://schemas.microsoft.com/office/drawing/2014/main" id="{14346F18-634F-E750-2A47-4B61B5107AC4}"/>
              </a:ext>
            </a:extLst>
          </p:cNvPr>
          <p:cNvSpPr txBox="1"/>
          <p:nvPr/>
        </p:nvSpPr>
        <p:spPr>
          <a:xfrm>
            <a:off x="1007164" y="4925993"/>
            <a:ext cx="8759687" cy="923330"/>
          </a:xfrm>
          <a:prstGeom prst="rect">
            <a:avLst/>
          </a:prstGeom>
          <a:noFill/>
        </p:spPr>
        <p:txBody>
          <a:bodyPr wrap="square">
            <a:spAutoFit/>
          </a:bodyPr>
          <a:lstStyle/>
          <a:p>
            <a:r>
              <a:rPr lang="en-US" dirty="0"/>
              <a:t>In this example, the remote-exec provisioner uses the inline parameter to execute a series of commands on the remote AWS instance. It updates the package lists, installs Nginx, and starts the Nginx service.</a:t>
            </a:r>
            <a:endParaRPr lang="hi-IN" dirty="0"/>
          </a:p>
        </p:txBody>
      </p:sp>
    </p:spTree>
    <p:extLst>
      <p:ext uri="{BB962C8B-B14F-4D97-AF65-F5344CB8AC3E}">
        <p14:creationId xmlns:p14="http://schemas.microsoft.com/office/powerpoint/2010/main" val="99084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587-DA73-3BE2-1FA5-0C7C0C32DF31}"/>
              </a:ext>
            </a:extLst>
          </p:cNvPr>
          <p:cNvSpPr>
            <a:spLocks noGrp="1"/>
          </p:cNvSpPr>
          <p:nvPr>
            <p:ph type="title"/>
          </p:nvPr>
        </p:nvSpPr>
        <p:spPr/>
        <p:txBody>
          <a:bodyPr/>
          <a:lstStyle/>
          <a:p>
            <a:r>
              <a:rPr lang="en-US" dirty="0"/>
              <a:t> File Provisioner</a:t>
            </a:r>
            <a:endParaRPr lang="hi-IN" dirty="0"/>
          </a:p>
        </p:txBody>
      </p:sp>
      <p:sp>
        <p:nvSpPr>
          <p:cNvPr id="3" name="Content Placeholder 2">
            <a:extLst>
              <a:ext uri="{FF2B5EF4-FFF2-40B4-BE49-F238E27FC236}">
                <a16:creationId xmlns:a16="http://schemas.microsoft.com/office/drawing/2014/main" id="{9995BBD7-1F12-D48F-C3F7-DB77822E0E84}"/>
              </a:ext>
            </a:extLst>
          </p:cNvPr>
          <p:cNvSpPr>
            <a:spLocks noGrp="1"/>
          </p:cNvSpPr>
          <p:nvPr>
            <p:ph idx="1"/>
          </p:nvPr>
        </p:nvSpPr>
        <p:spPr/>
        <p:txBody>
          <a:bodyPr/>
          <a:lstStyle/>
          <a:p>
            <a:r>
              <a:rPr lang="en-US" dirty="0"/>
              <a:t>The file provisioner in Terraform allows you to copy files or directories from the local machine to the remote resource after it is created. It ensures that required files are available on the target machine, enabling you to transfer configuration files, scripts, or any other necessary files during resource creation.</a:t>
            </a:r>
          </a:p>
          <a:p>
            <a:r>
              <a:rPr lang="en-US" dirty="0"/>
              <a:t>When using the file provisioner, Terraform establishes a connection to the remote machine using SSH (Linux) or </a:t>
            </a:r>
            <a:r>
              <a:rPr lang="en-US" dirty="0" err="1"/>
              <a:t>WinRM</a:t>
            </a:r>
            <a:r>
              <a:rPr lang="en-US" dirty="0"/>
              <a:t> (Windows) and securely transfers the specified files or directories to the remote resource.</a:t>
            </a:r>
            <a:endParaRPr lang="hi-IN" dirty="0"/>
          </a:p>
        </p:txBody>
      </p:sp>
    </p:spTree>
    <p:extLst>
      <p:ext uri="{BB962C8B-B14F-4D97-AF65-F5344CB8AC3E}">
        <p14:creationId xmlns:p14="http://schemas.microsoft.com/office/powerpoint/2010/main" val="403701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645</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Terraform Provisioner</vt:lpstr>
      <vt:lpstr>Definition and Purpose of Provisioners in Terraform</vt:lpstr>
      <vt:lpstr>Purpose</vt:lpstr>
      <vt:lpstr>Types of provisoners</vt:lpstr>
      <vt:lpstr>   local-exec Provisioner:  </vt:lpstr>
      <vt:lpstr>..</vt:lpstr>
      <vt:lpstr> Remote-exec Provisioner:</vt:lpstr>
      <vt:lpstr>..</vt:lpstr>
      <vt:lpstr> File Provisioner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Provisioner</dc:title>
  <dc:creator>john</dc:creator>
  <cp:lastModifiedBy>john</cp:lastModifiedBy>
  <cp:revision>8</cp:revision>
  <dcterms:created xsi:type="dcterms:W3CDTF">2023-06-20T07:09:48Z</dcterms:created>
  <dcterms:modified xsi:type="dcterms:W3CDTF">2023-06-20T08:38:55Z</dcterms:modified>
</cp:coreProperties>
</file>