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DD78-BBB0-340D-ADDA-17FE7DA3A3E9}"/>
              </a:ext>
            </a:extLst>
          </p:cNvPr>
          <p:cNvSpPr>
            <a:spLocks noGrp="1"/>
          </p:cNvSpPr>
          <p:nvPr>
            <p:ph type="ctrTitle"/>
          </p:nvPr>
        </p:nvSpPr>
        <p:spPr/>
        <p:txBody>
          <a:bodyPr/>
          <a:lstStyle/>
          <a:p>
            <a:r>
              <a:rPr lang="en-IN" dirty="0"/>
              <a:t>Aws </a:t>
            </a:r>
            <a:r>
              <a:rPr lang="en-IN" dirty="0" err="1"/>
              <a:t>codeguru</a:t>
            </a:r>
            <a:endParaRPr lang="en-IN" dirty="0"/>
          </a:p>
        </p:txBody>
      </p:sp>
      <p:sp>
        <p:nvSpPr>
          <p:cNvPr id="3" name="Subtitle 2">
            <a:extLst>
              <a:ext uri="{FF2B5EF4-FFF2-40B4-BE49-F238E27FC236}">
                <a16:creationId xmlns:a16="http://schemas.microsoft.com/office/drawing/2014/main" id="{2DA44079-623A-DC60-4BFF-2DD9BBB2C4D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459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EC2C-F346-AC95-CDB7-FB37A1431F2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6D103E5-5D67-14A4-A1DF-5840609F8A17}"/>
              </a:ext>
            </a:extLst>
          </p:cNvPr>
          <p:cNvSpPr>
            <a:spLocks noGrp="1"/>
          </p:cNvSpPr>
          <p:nvPr>
            <p:ph idx="1"/>
          </p:nvPr>
        </p:nvSpPr>
        <p:spPr/>
        <p:txBody>
          <a:bodyPr>
            <a:normAutofit lnSpcReduction="10000"/>
          </a:bodyPr>
          <a:lstStyle/>
          <a:p>
            <a:r>
              <a:rPr lang="en-US" b="0" i="0" dirty="0">
                <a:solidFill>
                  <a:srgbClr val="242424"/>
                </a:solidFill>
                <a:effectLst/>
                <a:latin typeface="source-serif-pro"/>
              </a:rPr>
              <a:t>Amazon </a:t>
            </a:r>
            <a:r>
              <a:rPr lang="en-US" b="0" i="0" dirty="0" err="1">
                <a:solidFill>
                  <a:srgbClr val="242424"/>
                </a:solidFill>
                <a:effectLst/>
                <a:latin typeface="source-serif-pro"/>
              </a:rPr>
              <a:t>CodeGuru</a:t>
            </a:r>
            <a:r>
              <a:rPr lang="en-US" b="0" i="0" dirty="0">
                <a:solidFill>
                  <a:srgbClr val="242424"/>
                </a:solidFill>
                <a:effectLst/>
                <a:latin typeface="source-serif-pro"/>
              </a:rPr>
              <a:t> is a developer tool that offers insightful suggestions to enhance code quality and pinpoint the most expensive lines of code in an application. </a:t>
            </a:r>
          </a:p>
          <a:p>
            <a:r>
              <a:rPr lang="en-US" b="0" i="0" dirty="0">
                <a:solidFill>
                  <a:srgbClr val="242424"/>
                </a:solidFill>
                <a:effectLst/>
                <a:latin typeface="source-serif-pro"/>
              </a:rPr>
              <a:t>Integrate </a:t>
            </a:r>
            <a:r>
              <a:rPr lang="en-US" b="0" i="0" dirty="0" err="1">
                <a:solidFill>
                  <a:srgbClr val="242424"/>
                </a:solidFill>
                <a:effectLst/>
                <a:latin typeface="source-serif-pro"/>
              </a:rPr>
              <a:t>CodeGuru</a:t>
            </a:r>
            <a:r>
              <a:rPr lang="en-US" b="0" i="0" dirty="0">
                <a:solidFill>
                  <a:srgbClr val="242424"/>
                </a:solidFill>
                <a:effectLst/>
                <a:latin typeface="source-serif-pro"/>
              </a:rPr>
              <a:t> into your current software development workflow to automate code reviews throughout application development, continuously track the performance of applications in use, and provide visual cues and recommendations on how to enhance code quality, accelerate applications, and lower overall costs.</a:t>
            </a:r>
            <a:endParaRPr lang="en-US" dirty="0"/>
          </a:p>
          <a:p>
            <a:r>
              <a:rPr lang="en-US" b="0" i="0" dirty="0">
                <a:solidFill>
                  <a:srgbClr val="242424"/>
                </a:solidFill>
                <a:effectLst/>
                <a:latin typeface="source-serif-pro"/>
              </a:rPr>
              <a:t>When developing applications, </a:t>
            </a:r>
            <a:r>
              <a:rPr lang="en-US" b="0" i="0" dirty="0" err="1">
                <a:solidFill>
                  <a:srgbClr val="242424"/>
                </a:solidFill>
                <a:effectLst/>
                <a:latin typeface="source-serif-pro"/>
              </a:rPr>
              <a:t>CodeGuru</a:t>
            </a:r>
            <a:r>
              <a:rPr lang="en-US" b="0" i="0" dirty="0">
                <a:solidFill>
                  <a:srgbClr val="242424"/>
                </a:solidFill>
                <a:effectLst/>
                <a:latin typeface="source-serif-pro"/>
              </a:rPr>
              <a:t> Reviewer employs machine learning and automated reasoning to detect key flaws, security holes, and difficult-to-find problems and offers suggestions to enhance code quality.</a:t>
            </a:r>
            <a:endParaRPr lang="en-IN" dirty="0"/>
          </a:p>
        </p:txBody>
      </p:sp>
    </p:spTree>
    <p:extLst>
      <p:ext uri="{BB962C8B-B14F-4D97-AF65-F5344CB8AC3E}">
        <p14:creationId xmlns:p14="http://schemas.microsoft.com/office/powerpoint/2010/main" val="3988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FDC7-0A1C-807B-DAE2-22EF245A5A7D}"/>
              </a:ext>
            </a:extLst>
          </p:cNvPr>
          <p:cNvSpPr>
            <a:spLocks noGrp="1"/>
          </p:cNvSpPr>
          <p:nvPr>
            <p:ph type="title"/>
          </p:nvPr>
        </p:nvSpPr>
        <p:spPr/>
        <p:txBody>
          <a:bodyPr/>
          <a:lstStyle/>
          <a:p>
            <a:r>
              <a:rPr lang="en-IN" b="1" i="0" dirty="0">
                <a:solidFill>
                  <a:srgbClr val="242424"/>
                </a:solidFill>
                <a:effectLst/>
                <a:latin typeface="sohne"/>
              </a:rPr>
              <a:t>How it works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B2C53F22-E928-A046-298A-8509BC0943AB}"/>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Incorporate </a:t>
            </a:r>
            <a:r>
              <a:rPr lang="en-US" b="0" i="0" dirty="0" err="1">
                <a:solidFill>
                  <a:srgbClr val="242424"/>
                </a:solidFill>
                <a:effectLst/>
                <a:latin typeface="source-serif-pro"/>
              </a:rPr>
              <a:t>CodeGuru</a:t>
            </a:r>
            <a:r>
              <a:rPr lang="en-US" b="0" i="0" dirty="0">
                <a:solidFill>
                  <a:srgbClr val="242424"/>
                </a:solidFill>
                <a:effectLst/>
                <a:latin typeface="source-serif-pro"/>
              </a:rPr>
              <a:t> Reviewer and Profiler into your development process to enhance the quality of your code and boost application performance.</a:t>
            </a:r>
          </a:p>
          <a:p>
            <a:pPr marL="0" indent="0">
              <a:buNone/>
            </a:pPr>
            <a:br>
              <a:rPr lang="en-US" dirty="0">
                <a:effectLst/>
              </a:rPr>
            </a:br>
            <a:endParaRPr lang="en-IN" dirty="0"/>
          </a:p>
        </p:txBody>
      </p:sp>
      <p:pic>
        <p:nvPicPr>
          <p:cNvPr id="5" name="Picture 4">
            <a:extLst>
              <a:ext uri="{FF2B5EF4-FFF2-40B4-BE49-F238E27FC236}">
                <a16:creationId xmlns:a16="http://schemas.microsoft.com/office/drawing/2014/main" id="{AE10E4E5-709E-059A-D976-585100DF0FB8}"/>
              </a:ext>
            </a:extLst>
          </p:cNvPr>
          <p:cNvPicPr>
            <a:picLocks noChangeAspect="1"/>
          </p:cNvPicPr>
          <p:nvPr/>
        </p:nvPicPr>
        <p:blipFill>
          <a:blip r:embed="rId2"/>
          <a:stretch>
            <a:fillRect/>
          </a:stretch>
        </p:blipFill>
        <p:spPr>
          <a:xfrm>
            <a:off x="2246345" y="2808514"/>
            <a:ext cx="9085684" cy="2657831"/>
          </a:xfrm>
          <a:prstGeom prst="rect">
            <a:avLst/>
          </a:prstGeom>
        </p:spPr>
      </p:pic>
    </p:spTree>
    <p:extLst>
      <p:ext uri="{BB962C8B-B14F-4D97-AF65-F5344CB8AC3E}">
        <p14:creationId xmlns:p14="http://schemas.microsoft.com/office/powerpoint/2010/main" val="330463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DE4B-B3FB-A0F3-3AE3-ABC79D2AEFCD}"/>
              </a:ext>
            </a:extLst>
          </p:cNvPr>
          <p:cNvSpPr>
            <a:spLocks noGrp="1"/>
          </p:cNvSpPr>
          <p:nvPr>
            <p:ph type="title"/>
          </p:nvPr>
        </p:nvSpPr>
        <p:spPr/>
        <p:txBody>
          <a:bodyPr>
            <a:normAutofit fontScale="90000"/>
          </a:bodyPr>
          <a:lstStyle/>
          <a:p>
            <a:r>
              <a:rPr lang="en-US" b="1" i="0" dirty="0">
                <a:solidFill>
                  <a:srgbClr val="242424"/>
                </a:solidFill>
                <a:effectLst/>
                <a:latin typeface="sohne"/>
              </a:rPr>
              <a:t>Catch code problems before they hit production</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BA03DF58-17AC-CD6A-F688-A0A1940819B2}"/>
              </a:ext>
            </a:extLst>
          </p:cNvPr>
          <p:cNvSpPr>
            <a:spLocks noGrp="1"/>
          </p:cNvSpPr>
          <p:nvPr>
            <p:ph idx="1"/>
          </p:nvPr>
        </p:nvSpPr>
        <p:spPr/>
        <p:txBody>
          <a:bodyPr/>
          <a:lstStyle/>
          <a:p>
            <a:r>
              <a:rPr lang="en-US" b="0" i="0" dirty="0">
                <a:solidFill>
                  <a:srgbClr val="242424"/>
                </a:solidFill>
                <a:effectLst/>
                <a:latin typeface="source-serif-pro"/>
              </a:rPr>
              <a:t>Developers don’t make any further adjustments to their development process other than to include </a:t>
            </a:r>
            <a:r>
              <a:rPr lang="en-US" b="0" i="0" dirty="0" err="1">
                <a:solidFill>
                  <a:srgbClr val="242424"/>
                </a:solidFill>
                <a:effectLst/>
                <a:latin typeface="source-serif-pro"/>
              </a:rPr>
              <a:t>CodeGuru</a:t>
            </a:r>
            <a:r>
              <a:rPr lang="en-US" b="0" i="0" dirty="0">
                <a:solidFill>
                  <a:srgbClr val="242424"/>
                </a:solidFill>
                <a:effectLst/>
                <a:latin typeface="source-serif-pro"/>
              </a:rPr>
              <a:t> Reviewer as one of the code reviewers when they commit their code to GitHub, GitHub Enterprise, Bitbucket Cloud, or AWS </a:t>
            </a:r>
            <a:r>
              <a:rPr lang="en-US" b="0" i="0" dirty="0" err="1">
                <a:solidFill>
                  <a:srgbClr val="242424"/>
                </a:solidFill>
                <a:effectLst/>
                <a:latin typeface="source-serif-pro"/>
              </a:rPr>
              <a:t>CodeCommit</a:t>
            </a:r>
            <a:r>
              <a:rPr lang="en-US" b="0" i="0" dirty="0">
                <a:solidFill>
                  <a:srgbClr val="242424"/>
                </a:solidFill>
                <a:effectLst/>
                <a:latin typeface="source-serif-pro"/>
              </a:rPr>
              <a:t> for code reviews. </a:t>
            </a:r>
          </a:p>
          <a:p>
            <a:r>
              <a:rPr lang="en-US" b="0" i="0" dirty="0" err="1">
                <a:solidFill>
                  <a:srgbClr val="242424"/>
                </a:solidFill>
                <a:effectLst/>
                <a:latin typeface="source-serif-pro"/>
              </a:rPr>
              <a:t>CodeGuru</a:t>
            </a:r>
            <a:r>
              <a:rPr lang="en-US" b="0" i="0" dirty="0">
                <a:solidFill>
                  <a:srgbClr val="242424"/>
                </a:solidFill>
                <a:effectLst/>
                <a:latin typeface="source-serif-pro"/>
              </a:rPr>
              <a:t> Reviewer analyses already-existing code bases in the repository, finds key issues and difficult-to-find errors with high accuracy, makes wise recommendations for how to fix them, and establishes a baseline for subsequent code reviews.</a:t>
            </a:r>
            <a:endParaRPr lang="en-IN" dirty="0"/>
          </a:p>
        </p:txBody>
      </p:sp>
    </p:spTree>
    <p:extLst>
      <p:ext uri="{BB962C8B-B14F-4D97-AF65-F5344CB8AC3E}">
        <p14:creationId xmlns:p14="http://schemas.microsoft.com/office/powerpoint/2010/main" val="235158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C28F-EC52-888C-8735-5975822DF325}"/>
              </a:ext>
            </a:extLst>
          </p:cNvPr>
          <p:cNvSpPr>
            <a:spLocks noGrp="1"/>
          </p:cNvSpPr>
          <p:nvPr>
            <p:ph type="title"/>
          </p:nvPr>
        </p:nvSpPr>
        <p:spPr/>
        <p:txBody>
          <a:bodyPr/>
          <a:lstStyle/>
          <a:p>
            <a:r>
              <a:rPr lang="en-IN" b="1" i="0" dirty="0">
                <a:solidFill>
                  <a:srgbClr val="242424"/>
                </a:solidFill>
                <a:effectLst/>
                <a:latin typeface="sohne"/>
              </a:rPr>
              <a:t>Fix security vulnerabilities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17AE2775-238D-32C2-4D06-92CC7A08D0B3}"/>
              </a:ext>
            </a:extLst>
          </p:cNvPr>
          <p:cNvSpPr>
            <a:spLocks noGrp="1"/>
          </p:cNvSpPr>
          <p:nvPr>
            <p:ph idx="1"/>
          </p:nvPr>
        </p:nvSpPr>
        <p:spPr/>
        <p:txBody>
          <a:bodyPr>
            <a:normAutofit fontScale="92500" lnSpcReduction="10000"/>
          </a:bodyPr>
          <a:lstStyle/>
          <a:p>
            <a:r>
              <a:rPr lang="en-US" b="0" i="0" dirty="0">
                <a:solidFill>
                  <a:srgbClr val="242424"/>
                </a:solidFill>
                <a:effectLst/>
                <a:latin typeface="source-serif-pro"/>
              </a:rPr>
              <a:t>To increase the security of your code, the </a:t>
            </a:r>
            <a:r>
              <a:rPr lang="en-US" b="0" i="0" dirty="0" err="1">
                <a:solidFill>
                  <a:srgbClr val="242424"/>
                </a:solidFill>
                <a:effectLst/>
                <a:latin typeface="source-serif-pro"/>
              </a:rPr>
              <a:t>CodeGuru</a:t>
            </a:r>
            <a:r>
              <a:rPr lang="en-US" b="0" i="0" dirty="0">
                <a:solidFill>
                  <a:srgbClr val="242424"/>
                </a:solidFill>
                <a:effectLst/>
                <a:latin typeface="source-serif-pro"/>
              </a:rPr>
              <a:t> Reviewer Security Detector makes use of automated reasoning and years of security expertise from AWS. Assuring that your code adheres to best </a:t>
            </a:r>
            <a:r>
              <a:rPr lang="en-US" b="0" i="0" dirty="0" err="1">
                <a:solidFill>
                  <a:srgbClr val="242424"/>
                </a:solidFill>
                <a:effectLst/>
                <a:latin typeface="source-serif-pro"/>
              </a:rPr>
              <a:t>practises</a:t>
            </a:r>
            <a:r>
              <a:rPr lang="en-US" b="0" i="0" dirty="0">
                <a:solidFill>
                  <a:srgbClr val="242424"/>
                </a:solidFill>
                <a:effectLst/>
                <a:latin typeface="source-serif-pro"/>
              </a:rPr>
              <a:t> for AWS Key Management Service (AWS KMS), Amazon Elastic Cloud Compute (Amazon EC2), application programming interfaces (APIs), common Java or Python crypto, and TLS (Transport Layer Security)/SSL (Secure Socket Layer) libraries, it enables you to integrate security reviews directly into your application development CI/CD processes via a GitHub Action. </a:t>
            </a:r>
          </a:p>
          <a:p>
            <a:r>
              <a:rPr lang="en-US" b="0" i="0" dirty="0">
                <a:solidFill>
                  <a:srgbClr val="242424"/>
                </a:solidFill>
                <a:effectLst/>
                <a:latin typeface="source-serif-pro"/>
              </a:rPr>
              <a:t>Security Engineers can concentrate on architectural and application-specific security best </a:t>
            </a:r>
            <a:r>
              <a:rPr lang="en-US" b="0" i="0" dirty="0" err="1">
                <a:solidFill>
                  <a:srgbClr val="242424"/>
                </a:solidFill>
                <a:effectLst/>
                <a:latin typeface="source-serif-pro"/>
              </a:rPr>
              <a:t>practises</a:t>
            </a:r>
            <a:r>
              <a:rPr lang="en-US" b="0" i="0" dirty="0">
                <a:solidFill>
                  <a:srgbClr val="242424"/>
                </a:solidFill>
                <a:effectLst/>
                <a:latin typeface="source-serif-pro"/>
              </a:rPr>
              <a:t> when the security detector identifies a problem and recommends remediation along with an explanation of why the code enhancement is advised.</a:t>
            </a:r>
            <a:endParaRPr lang="en-IN" dirty="0"/>
          </a:p>
        </p:txBody>
      </p:sp>
    </p:spTree>
    <p:extLst>
      <p:ext uri="{BB962C8B-B14F-4D97-AF65-F5344CB8AC3E}">
        <p14:creationId xmlns:p14="http://schemas.microsoft.com/office/powerpoint/2010/main" val="273155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C021-78D8-5411-7247-59740BDB3F16}"/>
              </a:ext>
            </a:extLst>
          </p:cNvPr>
          <p:cNvSpPr>
            <a:spLocks noGrp="1"/>
          </p:cNvSpPr>
          <p:nvPr>
            <p:ph type="title"/>
          </p:nvPr>
        </p:nvSpPr>
        <p:spPr/>
        <p:txBody>
          <a:bodyPr>
            <a:normAutofit fontScale="90000"/>
          </a:bodyPr>
          <a:lstStyle/>
          <a:p>
            <a:r>
              <a:rPr lang="en-US" b="1" i="0" dirty="0">
                <a:solidFill>
                  <a:srgbClr val="242424"/>
                </a:solidFill>
                <a:effectLst/>
                <a:latin typeface="sohne"/>
              </a:rPr>
              <a:t>Proactively improve code quality with continuous monitoring</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FC028F24-51CD-2C02-F733-4DB0D609E343}"/>
              </a:ext>
            </a:extLst>
          </p:cNvPr>
          <p:cNvSpPr>
            <a:spLocks noGrp="1"/>
          </p:cNvSpPr>
          <p:nvPr>
            <p:ph idx="1"/>
          </p:nvPr>
        </p:nvSpPr>
        <p:spPr/>
        <p:txBody>
          <a:bodyPr/>
          <a:lstStyle/>
          <a:p>
            <a:r>
              <a:rPr lang="en-US" b="0" i="0" dirty="0">
                <a:solidFill>
                  <a:srgbClr val="242424"/>
                </a:solidFill>
                <a:effectLst/>
                <a:latin typeface="source-serif-pro"/>
              </a:rPr>
              <a:t>Every time a pull request is started, </a:t>
            </a:r>
            <a:r>
              <a:rPr lang="en-US" b="0" i="0" dirty="0" err="1">
                <a:solidFill>
                  <a:srgbClr val="242424"/>
                </a:solidFill>
                <a:effectLst/>
                <a:latin typeface="source-serif-pro"/>
              </a:rPr>
              <a:t>CodeGuru</a:t>
            </a:r>
            <a:r>
              <a:rPr lang="en-US" b="0" i="0" dirty="0">
                <a:solidFill>
                  <a:srgbClr val="242424"/>
                </a:solidFill>
                <a:effectLst/>
                <a:latin typeface="source-serif-pro"/>
              </a:rPr>
              <a:t> Reviewer automatically evaluates the incremental code changes and posts suggestions on the pull request. It also enables code due diligence </a:t>
            </a:r>
            <a:r>
              <a:rPr lang="en-US" b="0" i="0" dirty="0" err="1">
                <a:solidFill>
                  <a:srgbClr val="242424"/>
                </a:solidFill>
                <a:effectLst/>
                <a:latin typeface="source-serif-pro"/>
              </a:rPr>
              <a:t>programmes</a:t>
            </a:r>
            <a:r>
              <a:rPr lang="en-US" b="0" i="0" dirty="0">
                <a:solidFill>
                  <a:srgbClr val="242424"/>
                </a:solidFill>
                <a:effectLst/>
                <a:latin typeface="source-serif-pro"/>
              </a:rPr>
              <a:t> to make sure your code quality is constant and full repository or code base scans for periodic code maintainability.</a:t>
            </a:r>
          </a:p>
          <a:p>
            <a:r>
              <a:rPr lang="en-US" b="0" i="0" dirty="0">
                <a:solidFill>
                  <a:srgbClr val="242424"/>
                </a:solidFill>
                <a:effectLst/>
                <a:latin typeface="source-serif-pro"/>
              </a:rPr>
              <a:t> You may incorporate </a:t>
            </a:r>
            <a:r>
              <a:rPr lang="en-US" b="0" i="0" dirty="0" err="1">
                <a:solidFill>
                  <a:srgbClr val="242424"/>
                </a:solidFill>
                <a:effectLst/>
                <a:latin typeface="source-serif-pro"/>
              </a:rPr>
              <a:t>CodeGuru</a:t>
            </a:r>
            <a:r>
              <a:rPr lang="en-US" b="0" i="0" dirty="0">
                <a:solidFill>
                  <a:srgbClr val="242424"/>
                </a:solidFill>
                <a:effectLst/>
                <a:latin typeface="source-serif-pro"/>
              </a:rPr>
              <a:t> Reviewer into your CI/CD pipelines as well. The Amazon Console or the user interface of your CI/CD provider are both good places to view your code quality and security recommendations after configuring it to run on a pull, push, or scheduled run of your pipeline.</a:t>
            </a:r>
            <a:endParaRPr lang="en-IN" dirty="0"/>
          </a:p>
        </p:txBody>
      </p:sp>
    </p:spTree>
    <p:extLst>
      <p:ext uri="{BB962C8B-B14F-4D97-AF65-F5344CB8AC3E}">
        <p14:creationId xmlns:p14="http://schemas.microsoft.com/office/powerpoint/2010/main" val="162332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7EDB-C11E-AA42-E00A-CC3FF8DF172C}"/>
              </a:ext>
            </a:extLst>
          </p:cNvPr>
          <p:cNvSpPr>
            <a:spLocks noGrp="1"/>
          </p:cNvSpPr>
          <p:nvPr>
            <p:ph type="title"/>
          </p:nvPr>
        </p:nvSpPr>
        <p:spPr/>
        <p:txBody>
          <a:bodyPr/>
          <a:lstStyle/>
          <a:p>
            <a:r>
              <a:rPr lang="en-IN" b="1" i="0" dirty="0" err="1">
                <a:solidFill>
                  <a:srgbClr val="242424"/>
                </a:solidFill>
                <a:effectLst/>
                <a:latin typeface="sohne"/>
              </a:rPr>
              <a:t>CodeGuru</a:t>
            </a:r>
            <a:r>
              <a:rPr lang="en-IN" b="1" i="0" dirty="0">
                <a:solidFill>
                  <a:srgbClr val="242424"/>
                </a:solidFill>
                <a:effectLst/>
                <a:latin typeface="sohne"/>
              </a:rPr>
              <a:t> Reviewer</a:t>
            </a:r>
            <a:br>
              <a:rPr lang="en-IN" b="1" i="0" dirty="0">
                <a:solidFill>
                  <a:srgbClr val="242424"/>
                </a:solidFill>
                <a:effectLst/>
                <a:latin typeface="sohne"/>
              </a:rPr>
            </a:br>
            <a:endParaRPr lang="en-IN" dirty="0"/>
          </a:p>
        </p:txBody>
      </p:sp>
      <p:sp>
        <p:nvSpPr>
          <p:cNvPr id="5" name="Content Placeholder 4">
            <a:extLst>
              <a:ext uri="{FF2B5EF4-FFF2-40B4-BE49-F238E27FC236}">
                <a16:creationId xmlns:a16="http://schemas.microsoft.com/office/drawing/2014/main" id="{1CF4CF7A-01ED-15BE-371A-3A6D772CAFA4}"/>
              </a:ext>
            </a:extLst>
          </p:cNvPr>
          <p:cNvSpPr>
            <a:spLocks noGrp="1"/>
          </p:cNvSpPr>
          <p:nvPr>
            <p:ph idx="1"/>
          </p:nvPr>
        </p:nvSpPr>
        <p:spPr/>
        <p:txBody>
          <a:bodyPr/>
          <a:lstStyle/>
          <a:p>
            <a:r>
              <a:rPr lang="en-IN" b="0" i="0" dirty="0">
                <a:solidFill>
                  <a:srgbClr val="242424"/>
                </a:solidFill>
                <a:effectLst/>
                <a:latin typeface="source-serif-pro"/>
              </a:rPr>
              <a:t>Each Java and Python code is examined an Amazon </a:t>
            </a:r>
            <a:r>
              <a:rPr lang="en-IN" b="0" i="0" dirty="0" err="1">
                <a:solidFill>
                  <a:srgbClr val="242424"/>
                </a:solidFill>
                <a:effectLst/>
                <a:latin typeface="source-serif-pro"/>
              </a:rPr>
              <a:t>CodeGuru</a:t>
            </a:r>
            <a:r>
              <a:rPr lang="en-IN" b="0" i="0" dirty="0">
                <a:solidFill>
                  <a:srgbClr val="242424"/>
                </a:solidFill>
                <a:effectLst/>
                <a:latin typeface="source-serif-pro"/>
              </a:rPr>
              <a:t> Reviewer, who also makes suggestions for improvement. </a:t>
            </a:r>
          </a:p>
          <a:p>
            <a:r>
              <a:rPr lang="en-IN" b="0" i="0" dirty="0">
                <a:solidFill>
                  <a:srgbClr val="242424"/>
                </a:solidFill>
                <a:effectLst/>
                <a:latin typeface="source-serif-pro"/>
              </a:rPr>
              <a:t>For instance, </a:t>
            </a:r>
            <a:r>
              <a:rPr lang="en-IN" b="0" i="0" dirty="0" err="1">
                <a:solidFill>
                  <a:srgbClr val="242424"/>
                </a:solidFill>
                <a:effectLst/>
                <a:latin typeface="source-serif-pro"/>
              </a:rPr>
              <a:t>CodeGuru</a:t>
            </a:r>
            <a:r>
              <a:rPr lang="en-IN" b="0" i="0" dirty="0">
                <a:solidFill>
                  <a:srgbClr val="242424"/>
                </a:solidFill>
                <a:effectLst/>
                <a:latin typeface="source-serif-pro"/>
              </a:rPr>
              <a:t> Reviewer identifies security flaws, confidential information breaches, resource leaks, concurrency problems, improper input validation, and deviation from recommended practises while utilising AWS APIs and SDKs.</a:t>
            </a:r>
          </a:p>
          <a:p>
            <a:r>
              <a:rPr lang="en-IN" b="0" i="0" dirty="0">
                <a:solidFill>
                  <a:srgbClr val="242424"/>
                </a:solidFill>
                <a:effectLst/>
                <a:latin typeface="source-serif-pro"/>
              </a:rPr>
              <a:t> You can connect your current GitHub, GitHub Enterprise, Bitbucket, or AWS </a:t>
            </a:r>
            <a:r>
              <a:rPr lang="en-IN" b="0" i="0" dirty="0" err="1">
                <a:solidFill>
                  <a:srgbClr val="242424"/>
                </a:solidFill>
                <a:effectLst/>
                <a:latin typeface="source-serif-pro"/>
              </a:rPr>
              <a:t>CodeCommit</a:t>
            </a:r>
            <a:r>
              <a:rPr lang="en-IN" b="0" i="0" dirty="0">
                <a:solidFill>
                  <a:srgbClr val="242424"/>
                </a:solidFill>
                <a:effectLst/>
                <a:latin typeface="source-serif-pro"/>
              </a:rPr>
              <a:t> repositories with </a:t>
            </a:r>
            <a:r>
              <a:rPr lang="en-IN" b="0" i="0" dirty="0" err="1">
                <a:solidFill>
                  <a:srgbClr val="242424"/>
                </a:solidFill>
                <a:effectLst/>
                <a:latin typeface="source-serif-pro"/>
              </a:rPr>
              <a:t>CodeGuru</a:t>
            </a:r>
            <a:r>
              <a:rPr lang="en-IN" b="0" i="0" dirty="0">
                <a:solidFill>
                  <a:srgbClr val="242424"/>
                </a:solidFill>
                <a:effectLst/>
                <a:latin typeface="source-serif-pro"/>
              </a:rPr>
              <a:t> to start reviewing work.</a:t>
            </a:r>
            <a:endParaRPr lang="en-IN" dirty="0"/>
          </a:p>
        </p:txBody>
      </p:sp>
    </p:spTree>
    <p:extLst>
      <p:ext uri="{BB962C8B-B14F-4D97-AF65-F5344CB8AC3E}">
        <p14:creationId xmlns:p14="http://schemas.microsoft.com/office/powerpoint/2010/main" val="132886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CF91-067C-DFFF-383F-405670FEE71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3CD89DC-EAF7-E559-83E9-024D8C22BB47}"/>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1.Security detection</a:t>
            </a:r>
          </a:p>
          <a:p>
            <a:pPr algn="l">
              <a:lnSpc>
                <a:spcPts val="2400"/>
              </a:lnSpc>
            </a:pPr>
            <a:r>
              <a:rPr lang="en-US" b="0" i="0" dirty="0">
                <a:solidFill>
                  <a:srgbClr val="242424"/>
                </a:solidFill>
                <a:effectLst/>
                <a:latin typeface="source-serif-pro"/>
              </a:rPr>
              <a:t>2.Secrets detection</a:t>
            </a:r>
          </a:p>
          <a:p>
            <a:pPr algn="l">
              <a:lnSpc>
                <a:spcPts val="2400"/>
              </a:lnSpc>
            </a:pPr>
            <a:r>
              <a:rPr lang="en-US" b="0" i="0" dirty="0">
                <a:solidFill>
                  <a:srgbClr val="242424"/>
                </a:solidFill>
                <a:effectLst/>
                <a:latin typeface="source-serif-pro"/>
              </a:rPr>
              <a:t>3.Code quality</a:t>
            </a:r>
          </a:p>
          <a:p>
            <a:pPr algn="l">
              <a:lnSpc>
                <a:spcPts val="2400"/>
              </a:lnSpc>
            </a:pPr>
            <a:r>
              <a:rPr lang="en-US" b="0" i="0" dirty="0">
                <a:solidFill>
                  <a:srgbClr val="242424"/>
                </a:solidFill>
                <a:effectLst/>
                <a:latin typeface="source-serif-pro"/>
              </a:rPr>
              <a:t>4.Automated recommendations</a:t>
            </a:r>
          </a:p>
          <a:p>
            <a:pPr algn="l">
              <a:lnSpc>
                <a:spcPts val="2400"/>
              </a:lnSpc>
            </a:pPr>
            <a:r>
              <a:rPr lang="en-US" b="0" i="0">
                <a:solidFill>
                  <a:srgbClr val="242424"/>
                </a:solidFill>
                <a:effectLst/>
                <a:latin typeface="source-serif-pro"/>
              </a:rPr>
              <a:t>5.CI/CD integration with GitHub Actions</a:t>
            </a:r>
          </a:p>
          <a:p>
            <a:endParaRPr lang="en-IN"/>
          </a:p>
        </p:txBody>
      </p:sp>
    </p:spTree>
    <p:extLst>
      <p:ext uri="{BB962C8B-B14F-4D97-AF65-F5344CB8AC3E}">
        <p14:creationId xmlns:p14="http://schemas.microsoft.com/office/powerpoint/2010/main" val="31323537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185</TotalTime>
  <Words>582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sohne</vt:lpstr>
      <vt:lpstr>source-serif-pro</vt:lpstr>
      <vt:lpstr>Gallery</vt:lpstr>
      <vt:lpstr>Aws codeguru</vt:lpstr>
      <vt:lpstr>overview</vt:lpstr>
      <vt:lpstr>How it works </vt:lpstr>
      <vt:lpstr>Catch code problems before they hit production </vt:lpstr>
      <vt:lpstr>Fix security vulnerabilities </vt:lpstr>
      <vt:lpstr>Proactively improve code quality with continuous monitoring </vt:lpstr>
      <vt:lpstr>CodeGuru Reviewer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2025-01-23T05:06:33Z</dcterms:created>
  <dcterms:modified xsi:type="dcterms:W3CDTF">2025-01-23T08:12:11Z</dcterms:modified>
</cp:coreProperties>
</file>