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4" r:id="rId6"/>
    <p:sldId id="260" r:id="rId7"/>
    <p:sldId id="261" r:id="rId8"/>
    <p:sldId id="263" r:id="rId9"/>
    <p:sldId id="262" r:id="rId10"/>
    <p:sldId id="266" r:id="rId11"/>
    <p:sldId id="267" r:id="rId12"/>
    <p:sldId id="265"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83F1-3093-A0F2-ECFE-ACFB56DE0FA8}"/>
              </a:ext>
            </a:extLst>
          </p:cNvPr>
          <p:cNvSpPr>
            <a:spLocks noGrp="1"/>
          </p:cNvSpPr>
          <p:nvPr>
            <p:ph type="ctrTitle"/>
          </p:nvPr>
        </p:nvSpPr>
        <p:spPr/>
        <p:txBody>
          <a:bodyPr/>
          <a:lstStyle/>
          <a:p>
            <a:r>
              <a:rPr lang="en-US" dirty="0"/>
              <a:t>Aws inspector</a:t>
            </a:r>
            <a:endParaRPr lang="en-IN" dirty="0"/>
          </a:p>
        </p:txBody>
      </p:sp>
      <p:sp>
        <p:nvSpPr>
          <p:cNvPr id="3" name="Subtitle 2">
            <a:extLst>
              <a:ext uri="{FF2B5EF4-FFF2-40B4-BE49-F238E27FC236}">
                <a16:creationId xmlns:a16="http://schemas.microsoft.com/office/drawing/2014/main" id="{42F5E5E8-BBC4-6770-AAB9-21BC5D19DD73}"/>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170912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157B0-AA54-5B8A-7456-D24C8FFA4F3C}"/>
              </a:ext>
            </a:extLst>
          </p:cNvPr>
          <p:cNvSpPr>
            <a:spLocks noGrp="1"/>
          </p:cNvSpPr>
          <p:nvPr>
            <p:ph type="title"/>
          </p:nvPr>
        </p:nvSpPr>
        <p:spPr/>
        <p:txBody>
          <a:bodyPr/>
          <a:lstStyle/>
          <a:p>
            <a:r>
              <a:rPr lang="en-IN" dirty="0"/>
              <a:t>Use cases	</a:t>
            </a:r>
          </a:p>
        </p:txBody>
      </p:sp>
      <p:sp>
        <p:nvSpPr>
          <p:cNvPr id="3" name="Content Placeholder 2">
            <a:extLst>
              <a:ext uri="{FF2B5EF4-FFF2-40B4-BE49-F238E27FC236}">
                <a16:creationId xmlns:a16="http://schemas.microsoft.com/office/drawing/2014/main" id="{5D8D75D8-62DA-8C20-5570-45E33A1ED1B3}"/>
              </a:ext>
            </a:extLst>
          </p:cNvPr>
          <p:cNvSpPr>
            <a:spLocks noGrp="1"/>
          </p:cNvSpPr>
          <p:nvPr>
            <p:ph idx="1"/>
          </p:nvPr>
        </p:nvSpPr>
        <p:spPr/>
        <p:txBody>
          <a:bodyPr/>
          <a:lstStyle/>
          <a:p>
            <a:r>
              <a:rPr lang="en-US" dirty="0"/>
              <a:t>A three-tier application consists of three layers: </a:t>
            </a:r>
          </a:p>
          <a:p>
            <a:pPr lvl="1"/>
            <a:r>
              <a:rPr lang="en-US" dirty="0"/>
              <a:t>presentation (web server) </a:t>
            </a:r>
          </a:p>
          <a:p>
            <a:pPr lvl="1"/>
            <a:r>
              <a:rPr lang="en-US" dirty="0"/>
              <a:t>application (business logic) </a:t>
            </a:r>
          </a:p>
          <a:p>
            <a:pPr lvl="1"/>
            <a:r>
              <a:rPr lang="en-US" dirty="0"/>
              <a:t>database (data storage)</a:t>
            </a:r>
          </a:p>
          <a:p>
            <a:r>
              <a:rPr lang="en-US" dirty="0"/>
              <a:t>AWS Inspector can play a critical role in monitoring the </a:t>
            </a:r>
            <a:r>
              <a:rPr lang="en-US" b="1" dirty="0"/>
              <a:t>web server tier</a:t>
            </a:r>
            <a:r>
              <a:rPr lang="en-US" dirty="0"/>
              <a:t> for vulnerabilities and misconfigurations. Here's an example scenario:</a:t>
            </a:r>
            <a:endParaRPr lang="en-IN" dirty="0"/>
          </a:p>
        </p:txBody>
      </p:sp>
    </p:spTree>
    <p:extLst>
      <p:ext uri="{BB962C8B-B14F-4D97-AF65-F5344CB8AC3E}">
        <p14:creationId xmlns:p14="http://schemas.microsoft.com/office/powerpoint/2010/main" val="2025556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E6F4-1F5F-8C72-5C29-C527E7EB879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A531AE1-521E-8A94-E41F-F797914698DE}"/>
              </a:ext>
            </a:extLst>
          </p:cNvPr>
          <p:cNvSpPr>
            <a:spLocks noGrp="1"/>
          </p:cNvSpPr>
          <p:nvPr>
            <p:ph idx="1"/>
          </p:nvPr>
        </p:nvSpPr>
        <p:spPr/>
        <p:txBody>
          <a:bodyPr>
            <a:normAutofit fontScale="92500" lnSpcReduction="10000"/>
          </a:bodyPr>
          <a:lstStyle/>
          <a:p>
            <a:r>
              <a:rPr lang="en-IN" dirty="0"/>
              <a:t>Presentation Layer (Web Server):</a:t>
            </a:r>
          </a:p>
          <a:p>
            <a:pPr lvl="1"/>
            <a:r>
              <a:rPr lang="en-IN" dirty="0"/>
              <a:t>Amazon EC2 instances running NGINX or Apache as the web server.</a:t>
            </a:r>
          </a:p>
          <a:p>
            <a:pPr lvl="1"/>
            <a:r>
              <a:rPr lang="en-IN" dirty="0"/>
              <a:t>Serves static and dynamic content to end users.</a:t>
            </a:r>
          </a:p>
          <a:p>
            <a:r>
              <a:rPr lang="en-IN" dirty="0"/>
              <a:t>Application Layer:</a:t>
            </a:r>
          </a:p>
          <a:p>
            <a:pPr lvl="1"/>
            <a:r>
              <a:rPr lang="en-IN" dirty="0"/>
              <a:t>EC2 instances or containerized microservices running application logic.</a:t>
            </a:r>
          </a:p>
          <a:p>
            <a:pPr lvl="1"/>
            <a:r>
              <a:rPr lang="en-IN" dirty="0"/>
              <a:t>Interacts with the database and processes business logic.</a:t>
            </a:r>
          </a:p>
          <a:p>
            <a:r>
              <a:rPr lang="en-IN" dirty="0"/>
              <a:t>Database Layer:</a:t>
            </a:r>
          </a:p>
          <a:p>
            <a:pPr lvl="1"/>
            <a:r>
              <a:rPr lang="en-IN" dirty="0"/>
              <a:t>Amazon RDS or self-managed database on EC2 instances.</a:t>
            </a:r>
          </a:p>
          <a:p>
            <a:pPr lvl="1"/>
            <a:r>
              <a:rPr lang="en-IN" dirty="0"/>
              <a:t>Stores application data securely.</a:t>
            </a:r>
          </a:p>
        </p:txBody>
      </p:sp>
    </p:spTree>
    <p:extLst>
      <p:ext uri="{BB962C8B-B14F-4D97-AF65-F5344CB8AC3E}">
        <p14:creationId xmlns:p14="http://schemas.microsoft.com/office/powerpoint/2010/main" val="1177275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5CB5-9919-FA72-F1BD-68420FBC44BE}"/>
              </a:ext>
            </a:extLst>
          </p:cNvPr>
          <p:cNvSpPr>
            <a:spLocks noGrp="1"/>
          </p:cNvSpPr>
          <p:nvPr>
            <p:ph type="title"/>
          </p:nvPr>
        </p:nvSpPr>
        <p:spPr/>
        <p:txBody>
          <a:bodyPr/>
          <a:lstStyle/>
          <a:p>
            <a:r>
              <a:rPr lang="en-IN" b="1" i="0" dirty="0">
                <a:solidFill>
                  <a:srgbClr val="0F141A"/>
                </a:solidFill>
                <a:effectLst/>
                <a:latin typeface="Amazon Ember"/>
              </a:rPr>
              <a:t> SBOM Generator</a:t>
            </a:r>
            <a:endParaRPr lang="en-IN" dirty="0"/>
          </a:p>
        </p:txBody>
      </p:sp>
      <p:sp>
        <p:nvSpPr>
          <p:cNvPr id="3" name="Content Placeholder 2">
            <a:extLst>
              <a:ext uri="{FF2B5EF4-FFF2-40B4-BE49-F238E27FC236}">
                <a16:creationId xmlns:a16="http://schemas.microsoft.com/office/drawing/2014/main" id="{BEEA9C37-57E0-B1F7-B955-0B64CB4F4D71}"/>
              </a:ext>
            </a:extLst>
          </p:cNvPr>
          <p:cNvSpPr>
            <a:spLocks noGrp="1"/>
          </p:cNvSpPr>
          <p:nvPr>
            <p:ph idx="1"/>
          </p:nvPr>
        </p:nvSpPr>
        <p:spPr/>
        <p:txBody>
          <a:bodyPr>
            <a:normAutofit fontScale="92500" lnSpcReduction="10000"/>
          </a:bodyPr>
          <a:lstStyle/>
          <a:p>
            <a:r>
              <a:rPr lang="en-US" b="0" i="0" dirty="0">
                <a:solidFill>
                  <a:srgbClr val="0F141A"/>
                </a:solidFill>
                <a:effectLst/>
                <a:latin typeface="Amazon Ember"/>
              </a:rPr>
              <a:t>A Software Bill of Materials (SBOM) is </a:t>
            </a:r>
            <a:r>
              <a:rPr lang="en-US" b="0" i="0" u="none" strike="noStrike" dirty="0">
                <a:effectLst/>
                <a:latin typeface="Amazon Ember"/>
              </a:rPr>
              <a:t>a formally structured list of components, libraries, and modules</a:t>
            </a:r>
            <a:r>
              <a:rPr lang="en-US" b="0" i="0" dirty="0">
                <a:solidFill>
                  <a:srgbClr val="0F141A"/>
                </a:solidFill>
                <a:effectLst/>
                <a:latin typeface="Amazon Ember"/>
              </a:rPr>
              <a:t> required to build a piece of software.</a:t>
            </a:r>
          </a:p>
          <a:p>
            <a:r>
              <a:rPr lang="en-US" b="0" i="0" dirty="0">
                <a:solidFill>
                  <a:srgbClr val="0F141A"/>
                </a:solidFill>
                <a:effectLst/>
                <a:latin typeface="Amazon Ember"/>
              </a:rPr>
              <a:t> The Amazon Inspector SBOM Generator (</a:t>
            </a:r>
            <a:r>
              <a:rPr lang="en-US" b="0" i="0" dirty="0" err="1">
                <a:solidFill>
                  <a:srgbClr val="0F141A"/>
                </a:solidFill>
                <a:effectLst/>
                <a:latin typeface="Amazon Ember"/>
              </a:rPr>
              <a:t>Sbomgen</a:t>
            </a:r>
            <a:r>
              <a:rPr lang="en-US" b="0" i="0" dirty="0">
                <a:solidFill>
                  <a:srgbClr val="0F141A"/>
                </a:solidFill>
                <a:effectLst/>
                <a:latin typeface="Amazon Ember"/>
              </a:rPr>
              <a:t>) is a tool that produces an SBOM for archives, container images, directories, local systems, and compiled Go and Rust binaries. </a:t>
            </a:r>
          </a:p>
          <a:p>
            <a:r>
              <a:rPr lang="en-US" b="0" i="0" dirty="0" err="1">
                <a:solidFill>
                  <a:srgbClr val="0F141A"/>
                </a:solidFill>
                <a:effectLst/>
                <a:latin typeface="Amazon Ember"/>
              </a:rPr>
              <a:t>Sbomgen</a:t>
            </a:r>
            <a:r>
              <a:rPr lang="en-US" b="0" i="0" dirty="0">
                <a:solidFill>
                  <a:srgbClr val="0F141A"/>
                </a:solidFill>
                <a:effectLst/>
                <a:latin typeface="Amazon Ember"/>
              </a:rPr>
              <a:t> scans for files that contain information about installed packages. When </a:t>
            </a:r>
            <a:r>
              <a:rPr lang="en-US" b="0" i="0" dirty="0" err="1">
                <a:solidFill>
                  <a:srgbClr val="0F141A"/>
                </a:solidFill>
                <a:effectLst/>
                <a:latin typeface="Amazon Ember"/>
              </a:rPr>
              <a:t>Sbomgen</a:t>
            </a:r>
            <a:r>
              <a:rPr lang="en-US" b="0" i="0" dirty="0">
                <a:solidFill>
                  <a:srgbClr val="0F141A"/>
                </a:solidFill>
                <a:effectLst/>
                <a:latin typeface="Amazon Ember"/>
              </a:rPr>
              <a:t> finds a relevant file, it extracts package names, versions, and other </a:t>
            </a:r>
            <a:r>
              <a:rPr lang="en-US" b="0" i="0">
                <a:solidFill>
                  <a:srgbClr val="0F141A"/>
                </a:solidFill>
                <a:effectLst/>
                <a:latin typeface="Amazon Ember"/>
              </a:rPr>
              <a:t>metadata.</a:t>
            </a:r>
          </a:p>
          <a:p>
            <a:r>
              <a:rPr lang="en-US" b="0" i="0">
                <a:solidFill>
                  <a:srgbClr val="0F141A"/>
                </a:solidFill>
                <a:effectLst/>
                <a:latin typeface="Amazon Ember"/>
              </a:rPr>
              <a:t> </a:t>
            </a:r>
            <a:r>
              <a:rPr lang="en-US" b="0" i="0" dirty="0" err="1">
                <a:solidFill>
                  <a:srgbClr val="0F141A"/>
                </a:solidFill>
                <a:effectLst/>
                <a:latin typeface="Amazon Ember"/>
              </a:rPr>
              <a:t>Sbomgen</a:t>
            </a:r>
            <a:r>
              <a:rPr lang="en-US" b="0" i="0" dirty="0">
                <a:solidFill>
                  <a:srgbClr val="0F141A"/>
                </a:solidFill>
                <a:effectLst/>
                <a:latin typeface="Amazon Ember"/>
              </a:rPr>
              <a:t> then transforms package metadata into a </a:t>
            </a:r>
            <a:r>
              <a:rPr lang="en-US" b="0" i="0" dirty="0" err="1">
                <a:solidFill>
                  <a:srgbClr val="0F141A"/>
                </a:solidFill>
                <a:effectLst/>
                <a:latin typeface="Amazon Ember"/>
              </a:rPr>
              <a:t>CycloneDX</a:t>
            </a:r>
            <a:r>
              <a:rPr lang="en-US" b="0" i="0" dirty="0">
                <a:solidFill>
                  <a:srgbClr val="0F141A"/>
                </a:solidFill>
                <a:effectLst/>
                <a:latin typeface="Amazon Ember"/>
              </a:rPr>
              <a:t> SBOM. You can use </a:t>
            </a:r>
            <a:r>
              <a:rPr lang="en-US" b="0" i="0" dirty="0" err="1">
                <a:solidFill>
                  <a:srgbClr val="0F141A"/>
                </a:solidFill>
                <a:effectLst/>
                <a:latin typeface="Amazon Ember"/>
              </a:rPr>
              <a:t>Sbomgen</a:t>
            </a:r>
            <a:r>
              <a:rPr lang="en-US" b="0" i="0" dirty="0">
                <a:solidFill>
                  <a:srgbClr val="0F141A"/>
                </a:solidFill>
                <a:effectLst/>
                <a:latin typeface="Amazon Ember"/>
              </a:rPr>
              <a:t> to generate the </a:t>
            </a:r>
            <a:r>
              <a:rPr lang="en-US" b="0" i="0" dirty="0" err="1">
                <a:solidFill>
                  <a:srgbClr val="0F141A"/>
                </a:solidFill>
                <a:effectLst/>
                <a:latin typeface="Amazon Ember"/>
              </a:rPr>
              <a:t>CycloneDX</a:t>
            </a:r>
            <a:r>
              <a:rPr lang="en-US" b="0" i="0" dirty="0">
                <a:solidFill>
                  <a:srgbClr val="0F141A"/>
                </a:solidFill>
                <a:effectLst/>
                <a:latin typeface="Amazon Ember"/>
              </a:rPr>
              <a:t> SBOM as a file or in STDOUT and send SBOMs to Amazon Inspector for vulnerability detection. </a:t>
            </a:r>
            <a:endParaRPr lang="en-IN" dirty="0"/>
          </a:p>
        </p:txBody>
      </p:sp>
    </p:spTree>
    <p:extLst>
      <p:ext uri="{BB962C8B-B14F-4D97-AF65-F5344CB8AC3E}">
        <p14:creationId xmlns:p14="http://schemas.microsoft.com/office/powerpoint/2010/main" val="91673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29CB8-6F91-4B08-4A05-D9CE944FAE22}"/>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12DE9793-12C5-2B33-4608-E946892FBD15}"/>
              </a:ext>
            </a:extLst>
          </p:cNvPr>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t>Enable Inspector</a:t>
            </a:r>
          </a:p>
          <a:p>
            <a:pPr lvl="1">
              <a:buFont typeface="Wingdings" panose="05000000000000000000" pitchFamily="2" charset="2"/>
              <a:buChar char="Ø"/>
            </a:pPr>
            <a:r>
              <a:rPr lang="en-US" dirty="0"/>
              <a:t>Attach the AWS Inspector agent to all EC2 instances hosting the web servers.</a:t>
            </a:r>
          </a:p>
          <a:p>
            <a:pPr>
              <a:buFont typeface="Wingdings" panose="05000000000000000000" pitchFamily="2" charset="2"/>
              <a:buChar char="Ø"/>
            </a:pPr>
            <a:r>
              <a:rPr lang="en-US" dirty="0"/>
              <a:t>Define an Inspector Assessment</a:t>
            </a:r>
          </a:p>
          <a:p>
            <a:pPr lvl="1">
              <a:buFont typeface="Wingdings" panose="05000000000000000000" pitchFamily="2" charset="2"/>
              <a:buChar char="Ø"/>
            </a:pPr>
            <a:r>
              <a:rPr lang="en-US" dirty="0"/>
              <a:t>Assessment Targets:</a:t>
            </a:r>
          </a:p>
          <a:p>
            <a:pPr lvl="1">
              <a:buFont typeface="Wingdings" panose="05000000000000000000" pitchFamily="2" charset="2"/>
              <a:buChar char="Ø"/>
            </a:pPr>
            <a:r>
              <a:rPr lang="en-US" dirty="0"/>
              <a:t>Target all EC2 instances tagged with Environment: Production and Tier: </a:t>
            </a:r>
            <a:r>
              <a:rPr lang="en-US" dirty="0" err="1"/>
              <a:t>WebServer</a:t>
            </a:r>
            <a:r>
              <a:rPr lang="en-US" dirty="0"/>
              <a:t>.</a:t>
            </a:r>
          </a:p>
          <a:p>
            <a:pPr lvl="1">
              <a:buFont typeface="Wingdings" panose="05000000000000000000" pitchFamily="2" charset="2"/>
              <a:buChar char="Ø"/>
            </a:pPr>
            <a:r>
              <a:rPr lang="en-US" dirty="0"/>
              <a:t>Assessment Templates:</a:t>
            </a:r>
          </a:p>
          <a:p>
            <a:pPr lvl="1">
              <a:buFont typeface="Wingdings" panose="05000000000000000000" pitchFamily="2" charset="2"/>
              <a:buChar char="Ø"/>
            </a:pPr>
            <a:r>
              <a:rPr lang="en-US" dirty="0"/>
              <a:t>Include rules for:</a:t>
            </a:r>
          </a:p>
          <a:p>
            <a:pPr lvl="1">
              <a:buFont typeface="Wingdings" panose="05000000000000000000" pitchFamily="2" charset="2"/>
              <a:buChar char="Ø"/>
            </a:pPr>
            <a:r>
              <a:rPr lang="en-US" dirty="0"/>
              <a:t>Common vulnerabilities and exposures (CVEs).</a:t>
            </a:r>
          </a:p>
          <a:p>
            <a:pPr lvl="1">
              <a:buFont typeface="Wingdings" panose="05000000000000000000" pitchFamily="2" charset="2"/>
              <a:buChar char="Ø"/>
            </a:pPr>
            <a:r>
              <a:rPr lang="en-US" dirty="0"/>
              <a:t>Misconfigurations in the operating system and web server software.</a:t>
            </a:r>
          </a:p>
          <a:p>
            <a:pPr lvl="1">
              <a:buFont typeface="Wingdings" panose="05000000000000000000" pitchFamily="2" charset="2"/>
              <a:buChar char="Ø"/>
            </a:pPr>
            <a:r>
              <a:rPr lang="en-US" dirty="0"/>
              <a:t>Compliance standards like CIS Benchmarks.</a:t>
            </a:r>
          </a:p>
          <a:p>
            <a:pPr>
              <a:buFont typeface="Wingdings" panose="05000000000000000000" pitchFamily="2" charset="2"/>
              <a:buChar char="Ø"/>
            </a:pPr>
            <a:r>
              <a:rPr lang="en-US" dirty="0"/>
              <a:t>Integrate Inspector with CI/CD Pipeline</a:t>
            </a:r>
          </a:p>
          <a:p>
            <a:pPr lvl="1">
              <a:buFont typeface="Wingdings" panose="05000000000000000000" pitchFamily="2" charset="2"/>
              <a:buChar char="Ø"/>
            </a:pPr>
            <a:r>
              <a:rPr lang="en-US" dirty="0"/>
              <a:t>After deploying a new web server AMI or updates, trigger an Inspector scan to validate the security posture.</a:t>
            </a:r>
            <a:endParaRPr lang="en-IN" dirty="0"/>
          </a:p>
        </p:txBody>
      </p:sp>
    </p:spTree>
    <p:extLst>
      <p:ext uri="{BB962C8B-B14F-4D97-AF65-F5344CB8AC3E}">
        <p14:creationId xmlns:p14="http://schemas.microsoft.com/office/powerpoint/2010/main" val="870614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FAFB-A76F-CFD3-8659-514951FB9E29}"/>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7F46358A-F7B1-C4E3-662C-D0987CBF5425}"/>
              </a:ext>
            </a:extLst>
          </p:cNvPr>
          <p:cNvSpPr>
            <a:spLocks noGrp="1"/>
          </p:cNvSpPr>
          <p:nvPr>
            <p:ph idx="1"/>
          </p:nvPr>
        </p:nvSpPr>
        <p:spPr/>
        <p:txBody>
          <a:bodyPr/>
          <a:lstStyle/>
          <a:p>
            <a:pPr>
              <a:buFont typeface="Wingdings" panose="05000000000000000000" pitchFamily="2" charset="2"/>
              <a:buChar char="Ø"/>
            </a:pPr>
            <a:r>
              <a:rPr lang="en-US" b="1" dirty="0"/>
              <a:t>Deployment</a:t>
            </a:r>
            <a:r>
              <a:rPr lang="en-US" dirty="0"/>
              <a:t>:</a:t>
            </a:r>
          </a:p>
          <a:p>
            <a:pPr lvl="1">
              <a:buFont typeface="Wingdings" panose="05000000000000000000" pitchFamily="2" charset="2"/>
              <a:buChar char="Ø"/>
            </a:pPr>
            <a:r>
              <a:rPr lang="en-US" dirty="0"/>
              <a:t>A new EC2 instance is provisioned with an NGINX web server as part of the CI/CD pipeline.</a:t>
            </a:r>
          </a:p>
          <a:p>
            <a:pPr lvl="1">
              <a:buFont typeface="Wingdings" panose="05000000000000000000" pitchFamily="2" charset="2"/>
              <a:buChar char="Ø"/>
            </a:pPr>
            <a:r>
              <a:rPr lang="en-US" dirty="0"/>
              <a:t>The pipeline triggers an Inspector scan after the server is configured.</a:t>
            </a:r>
          </a:p>
          <a:p>
            <a:pPr>
              <a:buFont typeface="Wingdings" panose="05000000000000000000" pitchFamily="2" charset="2"/>
              <a:buChar char="Ø"/>
            </a:pPr>
            <a:r>
              <a:rPr lang="en-US" b="1" dirty="0"/>
              <a:t>Assessment</a:t>
            </a:r>
            <a:r>
              <a:rPr lang="en-US" dirty="0"/>
              <a:t>:</a:t>
            </a:r>
          </a:p>
          <a:p>
            <a:pPr>
              <a:buFont typeface="Wingdings" panose="05000000000000000000" pitchFamily="2" charset="2"/>
              <a:buChar char="Ø"/>
            </a:pPr>
            <a:r>
              <a:rPr lang="en-US" dirty="0"/>
              <a:t>Inspector scans the EC2 instance for:</a:t>
            </a:r>
          </a:p>
          <a:p>
            <a:pPr lvl="1">
              <a:buFont typeface="Wingdings" panose="05000000000000000000" pitchFamily="2" charset="2"/>
              <a:buChar char="Ø"/>
            </a:pPr>
            <a:r>
              <a:rPr lang="en-US" dirty="0"/>
              <a:t>Vulnerabilities in the NGINX version (e.g., CVE-2023-XXXX).</a:t>
            </a:r>
          </a:p>
          <a:p>
            <a:pPr lvl="1">
              <a:buFont typeface="Wingdings" panose="05000000000000000000" pitchFamily="2" charset="2"/>
              <a:buChar char="Ø"/>
            </a:pPr>
            <a:r>
              <a:rPr lang="en-US" dirty="0"/>
              <a:t>Unnecessary open ports (e.g., Port 22 left open to all).</a:t>
            </a:r>
          </a:p>
          <a:p>
            <a:pPr lvl="1">
              <a:buFont typeface="Wingdings" panose="05000000000000000000" pitchFamily="2" charset="2"/>
              <a:buChar char="Ø"/>
            </a:pPr>
            <a:r>
              <a:rPr lang="en-US" dirty="0"/>
              <a:t>Outdated or misconfigured OS components.</a:t>
            </a:r>
          </a:p>
          <a:p>
            <a:endParaRPr lang="en-US" dirty="0"/>
          </a:p>
        </p:txBody>
      </p:sp>
    </p:spTree>
    <p:extLst>
      <p:ext uri="{BB962C8B-B14F-4D97-AF65-F5344CB8AC3E}">
        <p14:creationId xmlns:p14="http://schemas.microsoft.com/office/powerpoint/2010/main" val="1909750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973AD-31BA-8639-DBF3-9ECF87DC7F9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34C41D43-3021-2C1B-A330-90B46BA9C5E8}"/>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US" b="1" dirty="0"/>
              <a:t>Findings</a:t>
            </a:r>
            <a:r>
              <a:rPr lang="en-US" dirty="0"/>
              <a:t>:</a:t>
            </a:r>
          </a:p>
          <a:p>
            <a:pPr>
              <a:buFont typeface="Wingdings" panose="05000000000000000000" pitchFamily="2" charset="2"/>
              <a:buChar char="Ø"/>
            </a:pPr>
            <a:r>
              <a:rPr lang="en-US" dirty="0"/>
              <a:t>Inspector identifies:</a:t>
            </a:r>
          </a:p>
          <a:p>
            <a:pPr lvl="1">
              <a:buFont typeface="Wingdings" panose="05000000000000000000" pitchFamily="2" charset="2"/>
              <a:buChar char="Ø"/>
            </a:pPr>
            <a:r>
              <a:rPr lang="en-US" dirty="0"/>
              <a:t>A critical CVE in the deployed NGINX version.</a:t>
            </a:r>
          </a:p>
          <a:p>
            <a:pPr lvl="1">
              <a:buFont typeface="Wingdings" panose="05000000000000000000" pitchFamily="2" charset="2"/>
              <a:buChar char="Ø"/>
            </a:pPr>
            <a:r>
              <a:rPr lang="en-US" dirty="0"/>
              <a:t>The web server is running with default configurations, exposing unnecessary headers.</a:t>
            </a:r>
            <a:endParaRPr lang="en-IN" dirty="0"/>
          </a:p>
          <a:p>
            <a:pPr>
              <a:buFont typeface="Wingdings" panose="05000000000000000000" pitchFamily="2" charset="2"/>
              <a:buChar char="Ø"/>
            </a:pPr>
            <a:r>
              <a:rPr lang="en-US" b="1" dirty="0"/>
              <a:t>Remediation</a:t>
            </a:r>
            <a:r>
              <a:rPr lang="en-US" dirty="0"/>
              <a:t>:</a:t>
            </a:r>
          </a:p>
          <a:p>
            <a:pPr lvl="1">
              <a:buFont typeface="Wingdings" panose="05000000000000000000" pitchFamily="2" charset="2"/>
              <a:buChar char="Ø"/>
            </a:pPr>
            <a:r>
              <a:rPr lang="en-US" dirty="0"/>
              <a:t>Update the NGINX version to a secure release.</a:t>
            </a:r>
          </a:p>
          <a:p>
            <a:pPr lvl="1">
              <a:buFont typeface="Wingdings" panose="05000000000000000000" pitchFamily="2" charset="2"/>
              <a:buChar char="Ø"/>
            </a:pPr>
            <a:r>
              <a:rPr lang="en-US" dirty="0"/>
              <a:t>Apply recommended configurations to the web server (e.g., disabling unnecessary modules).</a:t>
            </a:r>
          </a:p>
          <a:p>
            <a:pPr>
              <a:buFont typeface="Wingdings" panose="05000000000000000000" pitchFamily="2" charset="2"/>
              <a:buChar char="Ø"/>
            </a:pPr>
            <a:r>
              <a:rPr lang="en-US" b="1" dirty="0"/>
              <a:t>Post-Remediation Scan</a:t>
            </a:r>
            <a:r>
              <a:rPr lang="en-US" dirty="0"/>
              <a:t>:</a:t>
            </a:r>
          </a:p>
          <a:p>
            <a:pPr lvl="1">
              <a:buFont typeface="Wingdings" panose="05000000000000000000" pitchFamily="2" charset="2"/>
              <a:buChar char="Ø"/>
            </a:pPr>
            <a:r>
              <a:rPr lang="en-US" dirty="0"/>
              <a:t>Run another Inspector scan to validate that the vulnerabilities have been resolved.</a:t>
            </a:r>
          </a:p>
          <a:p>
            <a:endParaRPr lang="en-US" dirty="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744433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7EE35-CCB2-4EC4-D87E-B78CF60F5F23}"/>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AA4F78C2-AAC4-3D33-0328-28F6BFC6DE0B}"/>
              </a:ext>
            </a:extLst>
          </p:cNvPr>
          <p:cNvSpPr>
            <a:spLocks noGrp="1"/>
          </p:cNvSpPr>
          <p:nvPr>
            <p:ph idx="1"/>
          </p:nvPr>
        </p:nvSpPr>
        <p:spPr/>
        <p:txBody>
          <a:bodyPr>
            <a:normAutofit lnSpcReduction="10000"/>
          </a:bodyPr>
          <a:lstStyle/>
          <a:p>
            <a:r>
              <a:rPr lang="en-US" b="0" i="0" dirty="0">
                <a:solidFill>
                  <a:srgbClr val="242424"/>
                </a:solidFill>
                <a:effectLst/>
                <a:latin typeface="source-serif-pro"/>
              </a:rPr>
              <a:t>AWS Inspector is a vulnerability scanning service by AWS that is used to scan your EC2 instances, container images, and Lambda functions.</a:t>
            </a:r>
          </a:p>
          <a:p>
            <a:r>
              <a:rPr lang="en-US" b="0" i="0" dirty="0">
                <a:solidFill>
                  <a:srgbClr val="242424"/>
                </a:solidFill>
                <a:effectLst/>
                <a:latin typeface="source-serif-pro"/>
              </a:rPr>
              <a:t> Its findings will report vulnerabilities known as CVE’s (Common Vulnerabilities and Exposure) which are computer security flaws that are made public with the intention of bringing awareness and transparency.</a:t>
            </a:r>
          </a:p>
          <a:p>
            <a:r>
              <a:rPr lang="en-US" b="0" i="0" dirty="0">
                <a:solidFill>
                  <a:srgbClr val="0F141A"/>
                </a:solidFill>
                <a:effectLst/>
                <a:latin typeface="Amazon Ember"/>
              </a:rPr>
              <a:t>If your AWS environment has multiple accounts, you can centrally manage your environment through a single account by using AWS Organizations. Using this approach, you can designate an account as the delegated administrator account for Amazon Inspector.</a:t>
            </a:r>
            <a:endParaRPr lang="en-IN" dirty="0"/>
          </a:p>
        </p:txBody>
      </p:sp>
    </p:spTree>
    <p:extLst>
      <p:ext uri="{BB962C8B-B14F-4D97-AF65-F5344CB8AC3E}">
        <p14:creationId xmlns:p14="http://schemas.microsoft.com/office/powerpoint/2010/main" val="153118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E9E4B-A69F-E7BA-FD94-F37A87CF2CC7}"/>
              </a:ext>
            </a:extLst>
          </p:cNvPr>
          <p:cNvSpPr>
            <a:spLocks noGrp="1"/>
          </p:cNvSpPr>
          <p:nvPr>
            <p:ph type="title"/>
          </p:nvPr>
        </p:nvSpPr>
        <p:spPr/>
        <p:txBody>
          <a:bodyPr/>
          <a:lstStyle/>
          <a:p>
            <a:r>
              <a:rPr lang="en-US" dirty="0"/>
              <a:t>CVE</a:t>
            </a:r>
            <a:endParaRPr lang="en-IN" dirty="0"/>
          </a:p>
        </p:txBody>
      </p:sp>
      <p:sp>
        <p:nvSpPr>
          <p:cNvPr id="3" name="Content Placeholder 2">
            <a:extLst>
              <a:ext uri="{FF2B5EF4-FFF2-40B4-BE49-F238E27FC236}">
                <a16:creationId xmlns:a16="http://schemas.microsoft.com/office/drawing/2014/main" id="{27B00E07-2482-44D5-2CC7-1D2E69FA7FEE}"/>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The US Government maintains a database of vulnerabilities with data such as risk score, product name, references, remediation and more. This database is known as the National Vulnerability Database(NVD) and is the source for many companies when trying to understand the impact of each vulnerability. Amazon Inspector uses the NVD score in many of its vulnerabilities.</a:t>
            </a:r>
          </a:p>
          <a:p>
            <a:pPr algn="l">
              <a:lnSpc>
                <a:spcPts val="2400"/>
              </a:lnSpc>
            </a:pPr>
            <a:r>
              <a:rPr lang="en-US" b="0" i="0" dirty="0">
                <a:solidFill>
                  <a:srgbClr val="242424"/>
                </a:solidFill>
                <a:effectLst/>
                <a:latin typeface="source-serif-pro"/>
              </a:rPr>
              <a:t>A CVE naming convention will normally start with CVE followed by the year the vulnerability was discovered and then followed by a unique order number. Additionally, a profile of the vulnerability such as the severity, and in some cases how to “remediate” is updated frequently to keep users informed.</a:t>
            </a:r>
          </a:p>
          <a:p>
            <a:pPr marL="0" indent="0">
              <a:buNone/>
            </a:pPr>
            <a:endParaRPr lang="en-IN" dirty="0"/>
          </a:p>
        </p:txBody>
      </p:sp>
    </p:spTree>
    <p:extLst>
      <p:ext uri="{BB962C8B-B14F-4D97-AF65-F5344CB8AC3E}">
        <p14:creationId xmlns:p14="http://schemas.microsoft.com/office/powerpoint/2010/main" val="164912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AAB38-744E-B928-87E3-1DD23DA06181}"/>
              </a:ext>
            </a:extLst>
          </p:cNvPr>
          <p:cNvSpPr>
            <a:spLocks noGrp="1"/>
          </p:cNvSpPr>
          <p:nvPr>
            <p:ph type="title"/>
          </p:nvPr>
        </p:nvSpPr>
        <p:spPr/>
        <p:txBody>
          <a:bodyPr/>
          <a:lstStyle/>
          <a:p>
            <a:r>
              <a:rPr lang="en-US" dirty="0"/>
              <a:t>Scan types</a:t>
            </a:r>
            <a:endParaRPr lang="en-IN" dirty="0"/>
          </a:p>
        </p:txBody>
      </p:sp>
      <p:sp>
        <p:nvSpPr>
          <p:cNvPr id="3" name="Content Placeholder 2">
            <a:extLst>
              <a:ext uri="{FF2B5EF4-FFF2-40B4-BE49-F238E27FC236}">
                <a16:creationId xmlns:a16="http://schemas.microsoft.com/office/drawing/2014/main" id="{4151F422-2B9F-9D0C-6ACD-542D7ACD281A}"/>
              </a:ext>
            </a:extLst>
          </p:cNvPr>
          <p:cNvSpPr>
            <a:spLocks noGrp="1"/>
          </p:cNvSpPr>
          <p:nvPr>
            <p:ph idx="1"/>
          </p:nvPr>
        </p:nvSpPr>
        <p:spPr/>
        <p:txBody>
          <a:bodyPr>
            <a:normAutofit/>
          </a:bodyPr>
          <a:lstStyle/>
          <a:p>
            <a:pPr algn="l"/>
            <a:r>
              <a:rPr lang="en-US" b="1" i="0" u="none" strike="noStrike" dirty="0">
                <a:solidFill>
                  <a:srgbClr val="0F141A"/>
                </a:solidFill>
                <a:effectLst/>
                <a:latin typeface="Amazon Ember"/>
              </a:rPr>
              <a:t>Amazon EC2 scanning :</a:t>
            </a:r>
            <a:r>
              <a:rPr lang="en-US" b="0" i="0" dirty="0">
                <a:solidFill>
                  <a:srgbClr val="0F141A"/>
                </a:solidFill>
                <a:effectLst/>
                <a:latin typeface="Amazon Ember"/>
              </a:rPr>
              <a:t>This scan type extracts metadata from your EC2 instance before comparing the metadata against rules collected from security advisories. When you activate this scan type, Amazon Inspector scans all eligible instances in your account for package vulnerabilities and network reachability issues.</a:t>
            </a:r>
          </a:p>
          <a:p>
            <a:pPr algn="l"/>
            <a:r>
              <a:rPr lang="en-US" b="1" i="0" u="none" strike="noStrike" dirty="0">
                <a:solidFill>
                  <a:srgbClr val="0F141A"/>
                </a:solidFill>
                <a:effectLst/>
                <a:latin typeface="Amazon Ember"/>
              </a:rPr>
              <a:t>Amazon ECR scanning</a:t>
            </a:r>
            <a:r>
              <a:rPr lang="en-US" b="1" u="none" strike="noStrike" dirty="0">
                <a:solidFill>
                  <a:srgbClr val="0F141A"/>
                </a:solidFill>
                <a:latin typeface="Amazon Ember"/>
              </a:rPr>
              <a:t> :</a:t>
            </a:r>
            <a:r>
              <a:rPr lang="en-US" b="0" i="0" dirty="0">
                <a:solidFill>
                  <a:srgbClr val="0F141A"/>
                </a:solidFill>
                <a:effectLst/>
                <a:latin typeface="Amazon Ember"/>
              </a:rPr>
              <a:t>This scan type scans container images in Amazon ECR. When you activate this scan type, you change the scanning configuration setting for your private registry from basic scanning to enhanced scanning</a:t>
            </a:r>
          </a:p>
          <a:p>
            <a:endParaRPr lang="en-IN" dirty="0"/>
          </a:p>
        </p:txBody>
      </p:sp>
    </p:spTree>
    <p:extLst>
      <p:ext uri="{BB962C8B-B14F-4D97-AF65-F5344CB8AC3E}">
        <p14:creationId xmlns:p14="http://schemas.microsoft.com/office/powerpoint/2010/main" val="1746653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24E-EC2F-AF34-BDBA-7EB7B6526523}"/>
              </a:ext>
            </a:extLst>
          </p:cNvPr>
          <p:cNvSpPr>
            <a:spLocks noGrp="1"/>
          </p:cNvSpPr>
          <p:nvPr>
            <p:ph type="title"/>
          </p:nvPr>
        </p:nvSpPr>
        <p:spPr/>
        <p:txBody>
          <a:bodyPr/>
          <a:lstStyle/>
          <a:p>
            <a:r>
              <a:rPr lang="en-IN" dirty="0"/>
              <a:t>Dashboard</a:t>
            </a:r>
          </a:p>
        </p:txBody>
      </p:sp>
      <p:pic>
        <p:nvPicPr>
          <p:cNvPr id="5" name="Content Placeholder 4">
            <a:extLst>
              <a:ext uri="{FF2B5EF4-FFF2-40B4-BE49-F238E27FC236}">
                <a16:creationId xmlns:a16="http://schemas.microsoft.com/office/drawing/2014/main" id="{7208B620-B89D-FE10-9EBC-A697EB427CED}"/>
              </a:ext>
            </a:extLst>
          </p:cNvPr>
          <p:cNvPicPr>
            <a:picLocks noGrp="1" noChangeAspect="1"/>
          </p:cNvPicPr>
          <p:nvPr>
            <p:ph idx="1"/>
          </p:nvPr>
        </p:nvPicPr>
        <p:blipFill>
          <a:blip r:embed="rId2"/>
          <a:stretch>
            <a:fillRect/>
          </a:stretch>
        </p:blipFill>
        <p:spPr>
          <a:xfrm>
            <a:off x="1927092" y="2016125"/>
            <a:ext cx="8652140" cy="3449638"/>
          </a:xfrm>
        </p:spPr>
      </p:pic>
    </p:spTree>
    <p:extLst>
      <p:ext uri="{BB962C8B-B14F-4D97-AF65-F5344CB8AC3E}">
        <p14:creationId xmlns:p14="http://schemas.microsoft.com/office/powerpoint/2010/main" val="278653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AF50-1CE6-FBEE-7816-D7A8B897DCE8}"/>
              </a:ext>
            </a:extLst>
          </p:cNvPr>
          <p:cNvSpPr>
            <a:spLocks noGrp="1"/>
          </p:cNvSpPr>
          <p:nvPr>
            <p:ph type="title"/>
          </p:nvPr>
        </p:nvSpPr>
        <p:spPr/>
        <p:txBody>
          <a:bodyPr/>
          <a:lstStyle/>
          <a:p>
            <a:r>
              <a:rPr lang="en-US" dirty="0"/>
              <a:t>Ec2 scan</a:t>
            </a:r>
            <a:endParaRPr lang="en-IN" dirty="0"/>
          </a:p>
        </p:txBody>
      </p:sp>
      <p:pic>
        <p:nvPicPr>
          <p:cNvPr id="5" name="Content Placeholder 4">
            <a:extLst>
              <a:ext uri="{FF2B5EF4-FFF2-40B4-BE49-F238E27FC236}">
                <a16:creationId xmlns:a16="http://schemas.microsoft.com/office/drawing/2014/main" id="{4B65F0DA-FE40-539A-BCE9-10332129378A}"/>
              </a:ext>
            </a:extLst>
          </p:cNvPr>
          <p:cNvPicPr>
            <a:picLocks noGrp="1" noChangeAspect="1"/>
          </p:cNvPicPr>
          <p:nvPr>
            <p:ph idx="1"/>
          </p:nvPr>
        </p:nvPicPr>
        <p:blipFill>
          <a:blip r:embed="rId2"/>
          <a:stretch>
            <a:fillRect/>
          </a:stretch>
        </p:blipFill>
        <p:spPr>
          <a:xfrm>
            <a:off x="2514600" y="2027011"/>
            <a:ext cx="6846596" cy="3449638"/>
          </a:xfrm>
        </p:spPr>
      </p:pic>
    </p:spTree>
    <p:extLst>
      <p:ext uri="{BB962C8B-B14F-4D97-AF65-F5344CB8AC3E}">
        <p14:creationId xmlns:p14="http://schemas.microsoft.com/office/powerpoint/2010/main" val="123076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16DD-901F-3505-66B2-BABC66B7F276}"/>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BAD79E36-82D2-A332-81AB-A5196A484309}"/>
              </a:ext>
            </a:extLst>
          </p:cNvPr>
          <p:cNvSpPr>
            <a:spLocks noGrp="1"/>
          </p:cNvSpPr>
          <p:nvPr>
            <p:ph idx="1"/>
          </p:nvPr>
        </p:nvSpPr>
        <p:spPr/>
        <p:txBody>
          <a:bodyPr/>
          <a:lstStyle/>
          <a:p>
            <a:r>
              <a:rPr lang="en-US" b="0" i="0" dirty="0">
                <a:solidFill>
                  <a:srgbClr val="242424"/>
                </a:solidFill>
                <a:effectLst/>
                <a:latin typeface="source-serif-pro"/>
              </a:rPr>
              <a:t>At a high level, AWS Inspector is dependent on an agent to be installed in the EC2 instance that will be used to scan and report the security findings. </a:t>
            </a:r>
          </a:p>
          <a:p>
            <a:r>
              <a:rPr lang="en-US" b="0" i="0" dirty="0">
                <a:solidFill>
                  <a:srgbClr val="242424"/>
                </a:solidFill>
                <a:effectLst/>
                <a:latin typeface="source-serif-pro"/>
              </a:rPr>
              <a:t>Additionally, the EC2 will need a role that grants SSM to reach the EC2 instance. </a:t>
            </a:r>
          </a:p>
          <a:p>
            <a:r>
              <a:rPr lang="en-US" b="0" i="0" dirty="0">
                <a:solidFill>
                  <a:srgbClr val="242424"/>
                </a:solidFill>
                <a:effectLst/>
                <a:latin typeface="source-serif-pro"/>
              </a:rPr>
              <a:t>AWS Inspector uses the SSM agent to connect to the instance</a:t>
            </a:r>
          </a:p>
          <a:p>
            <a:r>
              <a:rPr lang="en-US" b="0" i="0" dirty="0">
                <a:solidFill>
                  <a:srgbClr val="242424"/>
                </a:solidFill>
                <a:effectLst/>
                <a:latin typeface="source-serif-pro"/>
              </a:rPr>
              <a:t>AWS Inspector can be supported at the organizational level and scan all accounts in the organization; however, the scope of this blog will be a single account.</a:t>
            </a:r>
          </a:p>
        </p:txBody>
      </p:sp>
    </p:spTree>
    <p:extLst>
      <p:ext uri="{BB962C8B-B14F-4D97-AF65-F5344CB8AC3E}">
        <p14:creationId xmlns:p14="http://schemas.microsoft.com/office/powerpoint/2010/main" val="3717191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74F69-5BFD-64B5-06E0-09A5C9564130}"/>
              </a:ext>
            </a:extLst>
          </p:cNvPr>
          <p:cNvSpPr>
            <a:spLocks noGrp="1"/>
          </p:cNvSpPr>
          <p:nvPr>
            <p:ph type="title"/>
          </p:nvPr>
        </p:nvSpPr>
        <p:spPr/>
        <p:txBody>
          <a:bodyPr/>
          <a:lstStyle/>
          <a:p>
            <a:r>
              <a:rPr lang="en-US" dirty="0"/>
              <a:t>EC2 instance scanning</a:t>
            </a:r>
            <a:endParaRPr lang="en-IN" dirty="0"/>
          </a:p>
        </p:txBody>
      </p:sp>
      <p:sp>
        <p:nvSpPr>
          <p:cNvPr id="3" name="Content Placeholder 2">
            <a:extLst>
              <a:ext uri="{FF2B5EF4-FFF2-40B4-BE49-F238E27FC236}">
                <a16:creationId xmlns:a16="http://schemas.microsoft.com/office/drawing/2014/main" id="{810A30A1-5195-B341-4D92-53CE19EFD244}"/>
              </a:ext>
            </a:extLst>
          </p:cNvPr>
          <p:cNvSpPr>
            <a:spLocks noGrp="1"/>
          </p:cNvSpPr>
          <p:nvPr>
            <p:ph idx="1"/>
          </p:nvPr>
        </p:nvSpPr>
        <p:spPr/>
        <p:txBody>
          <a:bodyPr/>
          <a:lstStyle/>
          <a:p>
            <a:r>
              <a:rPr lang="en-US" dirty="0"/>
              <a:t>Create a SSM role</a:t>
            </a:r>
          </a:p>
          <a:p>
            <a:r>
              <a:rPr lang="en-US" dirty="0"/>
              <a:t>Setup </a:t>
            </a:r>
            <a:r>
              <a:rPr lang="en-US" dirty="0" err="1"/>
              <a:t>aws</a:t>
            </a:r>
            <a:r>
              <a:rPr lang="en-US" dirty="0"/>
              <a:t> ec2 instance (</a:t>
            </a:r>
            <a:r>
              <a:rPr lang="en-US" dirty="0" err="1"/>
              <a:t>aws</a:t>
            </a:r>
            <a:r>
              <a:rPr lang="en-US" dirty="0"/>
              <a:t> </a:t>
            </a:r>
            <a:r>
              <a:rPr lang="en-US" dirty="0" err="1"/>
              <a:t>linux</a:t>
            </a:r>
            <a:r>
              <a:rPr lang="en-US" dirty="0"/>
              <a:t>)</a:t>
            </a:r>
          </a:p>
          <a:p>
            <a:r>
              <a:rPr lang="en-US" dirty="0"/>
              <a:t>Login to </a:t>
            </a:r>
            <a:r>
              <a:rPr lang="en-US" dirty="0" err="1"/>
              <a:t>aws</a:t>
            </a:r>
            <a:r>
              <a:rPr lang="en-US" dirty="0"/>
              <a:t> instance and check</a:t>
            </a:r>
          </a:p>
          <a:p>
            <a:r>
              <a:rPr lang="en-US" dirty="0"/>
              <a:t>Check the inspector dashboard</a:t>
            </a:r>
          </a:p>
          <a:p>
            <a:r>
              <a:rPr lang="en-US" dirty="0"/>
              <a:t>Update the role</a:t>
            </a:r>
          </a:p>
          <a:p>
            <a:r>
              <a:rPr lang="en-US" dirty="0"/>
              <a:t>Again check the Report</a:t>
            </a:r>
          </a:p>
          <a:p>
            <a:endParaRPr lang="en-US" dirty="0"/>
          </a:p>
        </p:txBody>
      </p:sp>
    </p:spTree>
    <p:extLst>
      <p:ext uri="{BB962C8B-B14F-4D97-AF65-F5344CB8AC3E}">
        <p14:creationId xmlns:p14="http://schemas.microsoft.com/office/powerpoint/2010/main" val="2095857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FB3A-005B-FBC1-576D-76EFFA1F8FBD}"/>
              </a:ext>
            </a:extLst>
          </p:cNvPr>
          <p:cNvSpPr>
            <a:spLocks noGrp="1"/>
          </p:cNvSpPr>
          <p:nvPr>
            <p:ph type="title"/>
          </p:nvPr>
        </p:nvSpPr>
        <p:spPr/>
        <p:txBody>
          <a:bodyPr/>
          <a:lstStyle/>
          <a:p>
            <a:r>
              <a:rPr lang="en-US" dirty="0"/>
              <a:t>Lab to activate inspector</a:t>
            </a:r>
            <a:endParaRPr lang="en-IN" dirty="0"/>
          </a:p>
        </p:txBody>
      </p:sp>
      <p:sp>
        <p:nvSpPr>
          <p:cNvPr id="3" name="Content Placeholder 2">
            <a:extLst>
              <a:ext uri="{FF2B5EF4-FFF2-40B4-BE49-F238E27FC236}">
                <a16:creationId xmlns:a16="http://schemas.microsoft.com/office/drawing/2014/main" id="{FD329204-AD14-9A80-B24E-D420935A091F}"/>
              </a:ext>
            </a:extLst>
          </p:cNvPr>
          <p:cNvSpPr>
            <a:spLocks noGrp="1"/>
          </p:cNvSpPr>
          <p:nvPr>
            <p:ph idx="1"/>
          </p:nvPr>
        </p:nvSpPr>
        <p:spPr/>
        <p:txBody>
          <a:bodyPr/>
          <a:lstStyle/>
          <a:p>
            <a:r>
              <a:rPr lang="en-US" dirty="0"/>
              <a:t>Lab 1:  Activate the inspector</a:t>
            </a:r>
          </a:p>
          <a:p>
            <a:r>
              <a:rPr lang="en-US" dirty="0"/>
              <a:t>Lab 2: Enable the vulnerability scan</a:t>
            </a:r>
          </a:p>
          <a:p>
            <a:endParaRPr lang="en-IN" dirty="0"/>
          </a:p>
        </p:txBody>
      </p:sp>
    </p:spTree>
    <p:extLst>
      <p:ext uri="{BB962C8B-B14F-4D97-AF65-F5344CB8AC3E}">
        <p14:creationId xmlns:p14="http://schemas.microsoft.com/office/powerpoint/2010/main" val="72685587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310</TotalTime>
  <Words>941</Words>
  <Application>Microsoft Office PowerPoint</Application>
  <PresentationFormat>Widescreen</PresentationFormat>
  <Paragraphs>82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Amazon Ember</vt:lpstr>
      <vt:lpstr>Arial</vt:lpstr>
      <vt:lpstr>Gill Sans MT</vt:lpstr>
      <vt:lpstr>source-serif-pro</vt:lpstr>
      <vt:lpstr>Wingdings</vt:lpstr>
      <vt:lpstr>Gallery</vt:lpstr>
      <vt:lpstr>Aws inspector</vt:lpstr>
      <vt:lpstr>overview</vt:lpstr>
      <vt:lpstr>CVE</vt:lpstr>
      <vt:lpstr>Scan types</vt:lpstr>
      <vt:lpstr>Dashboard</vt:lpstr>
      <vt:lpstr>Ec2 scan</vt:lpstr>
      <vt:lpstr>.</vt:lpstr>
      <vt:lpstr>EC2 instance scanning</vt:lpstr>
      <vt:lpstr>Lab to activate inspector</vt:lpstr>
      <vt:lpstr>Use cases </vt:lpstr>
      <vt:lpstr>..</vt:lpstr>
      <vt:lpstr> SBOM Generator</vt:lpstr>
      <vt:lpstr>..</vt:lpstr>
      <vt:lpstr>workflow</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11</cp:revision>
  <dcterms:created xsi:type="dcterms:W3CDTF">2025-01-15T12:19:55Z</dcterms:created>
  <dcterms:modified xsi:type="dcterms:W3CDTF">2025-01-17T14:31:20Z</dcterms:modified>
</cp:coreProperties>
</file>