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6" r:id="rId7"/>
    <p:sldId id="267" r:id="rId8"/>
    <p:sldId id="268" r:id="rId9"/>
    <p:sldId id="269" r:id="rId10"/>
    <p:sldId id="260" r:id="rId11"/>
    <p:sldId id="261"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106E3E-2A00-4D95-99AF-5D6F2BFB7BE5}" type="datetimeFigureOut">
              <a:rPr lang="en-IN" smtClean="0"/>
              <a:t>29-01-2025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D3D3B35-8E27-44ED-846D-3D83C6B1D91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872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06E3E-2A00-4D95-99AF-5D6F2BFB7BE5}"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D3B35-8E27-44ED-846D-3D83C6B1D91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00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06E3E-2A00-4D95-99AF-5D6F2BFB7BE5}"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D3B35-8E27-44ED-846D-3D83C6B1D91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799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06E3E-2A00-4D95-99AF-5D6F2BFB7BE5}"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D3B35-8E27-44ED-846D-3D83C6B1D91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60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06E3E-2A00-4D95-99AF-5D6F2BFB7BE5}"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D3B35-8E27-44ED-846D-3D83C6B1D91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67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106E3E-2A00-4D95-99AF-5D6F2BFB7BE5}"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D3B35-8E27-44ED-846D-3D83C6B1D91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540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106E3E-2A00-4D95-99AF-5D6F2BFB7BE5}"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D3B35-8E27-44ED-846D-3D83C6B1D91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948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06E3E-2A00-4D95-99AF-5D6F2BFB7BE5}" type="datetimeFigureOut">
              <a:rPr lang="en-IN" smtClean="0"/>
              <a:t>29-01-2025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3D3B35-8E27-44ED-846D-3D83C6B1D91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413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06E3E-2A00-4D95-99AF-5D6F2BFB7BE5}" type="datetimeFigureOut">
              <a:rPr lang="en-IN" smtClean="0"/>
              <a:t>29-01-2025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352515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106E3E-2A00-4D95-99AF-5D6F2BFB7BE5}"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D3B35-8E27-44ED-846D-3D83C6B1D91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06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106E3E-2A00-4D95-99AF-5D6F2BFB7BE5}" type="datetimeFigureOut">
              <a:rPr lang="en-IN" smtClean="0"/>
              <a:t>29-01-2025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D3D3B35-8E27-44ED-846D-3D83C6B1D91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53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106E3E-2A00-4D95-99AF-5D6F2BFB7BE5}" type="datetimeFigureOut">
              <a:rPr lang="en-IN" smtClean="0"/>
              <a:t>29-01-2025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3D3B35-8E27-44ED-846D-3D83C6B1D91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181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6DA7-FCC0-FCEB-A543-D46BFB3C3E4F}"/>
              </a:ext>
            </a:extLst>
          </p:cNvPr>
          <p:cNvSpPr>
            <a:spLocks noGrp="1"/>
          </p:cNvSpPr>
          <p:nvPr>
            <p:ph type="ctrTitle"/>
          </p:nvPr>
        </p:nvSpPr>
        <p:spPr/>
        <p:txBody>
          <a:bodyPr/>
          <a:lstStyle/>
          <a:p>
            <a:r>
              <a:rPr lang="en-IN" dirty="0"/>
              <a:t>Azure </a:t>
            </a:r>
            <a:r>
              <a:rPr lang="en-IN" dirty="0" err="1"/>
              <a:t>devops</a:t>
            </a:r>
            <a:r>
              <a:rPr lang="en-IN" dirty="0"/>
              <a:t> pipeline</a:t>
            </a:r>
          </a:p>
        </p:txBody>
      </p:sp>
      <p:sp>
        <p:nvSpPr>
          <p:cNvPr id="3" name="Subtitle 2">
            <a:extLst>
              <a:ext uri="{FF2B5EF4-FFF2-40B4-BE49-F238E27FC236}">
                <a16:creationId xmlns:a16="http://schemas.microsoft.com/office/drawing/2014/main" id="{7C77E505-93BE-62D8-3EBF-528A21419902}"/>
              </a:ext>
            </a:extLst>
          </p:cNvPr>
          <p:cNvSpPr>
            <a:spLocks noGrp="1"/>
          </p:cNvSpPr>
          <p:nvPr>
            <p:ph type="subTitle" idx="1"/>
          </p:nvPr>
        </p:nvSpPr>
        <p:spPr/>
        <p:txBody>
          <a:bodyPr/>
          <a:lstStyle/>
          <a:p>
            <a:r>
              <a:rPr lang="en-IN"/>
              <a:t>OW</a:t>
            </a:r>
          </a:p>
        </p:txBody>
      </p:sp>
    </p:spTree>
    <p:extLst>
      <p:ext uri="{BB962C8B-B14F-4D97-AF65-F5344CB8AC3E}">
        <p14:creationId xmlns:p14="http://schemas.microsoft.com/office/powerpoint/2010/main" val="205164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532B-5299-EA56-655C-135FF3F82793}"/>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D468382C-95B7-4E79-9E48-882EDBF36BA5}"/>
              </a:ext>
            </a:extLst>
          </p:cNvPr>
          <p:cNvSpPr>
            <a:spLocks noGrp="1"/>
          </p:cNvSpPr>
          <p:nvPr>
            <p:ph idx="1"/>
          </p:nvPr>
        </p:nvSpPr>
        <p:spPr>
          <a:xfrm>
            <a:off x="838200" y="365125"/>
            <a:ext cx="10515600" cy="5811838"/>
          </a:xfrm>
        </p:spPr>
        <p:txBody>
          <a:bodyPr>
            <a:normAutofit fontScale="85000" lnSpcReduction="20000"/>
          </a:bodyPr>
          <a:lstStyle/>
          <a:p>
            <a:pPr marL="0" indent="0">
              <a:buNone/>
            </a:pPr>
            <a:r>
              <a:rPr lang="en-US" dirty="0">
                <a:latin typeface="+mj-lt"/>
              </a:rPr>
              <a:t>trigger:</a:t>
            </a:r>
          </a:p>
          <a:p>
            <a:pPr marL="0" indent="0">
              <a:buNone/>
            </a:pPr>
            <a:r>
              <a:rPr lang="en-US" dirty="0">
                <a:latin typeface="+mj-lt"/>
              </a:rPr>
              <a:t> - main</a:t>
            </a:r>
          </a:p>
          <a:p>
            <a:pPr marL="0" indent="0">
              <a:buNone/>
            </a:pPr>
            <a:r>
              <a:rPr lang="en-US" dirty="0">
                <a:latin typeface="+mj-lt"/>
              </a:rPr>
              <a:t> pool:</a:t>
            </a:r>
          </a:p>
          <a:p>
            <a:pPr marL="0" indent="0">
              <a:buNone/>
            </a:pPr>
            <a:r>
              <a:rPr lang="en-US" dirty="0">
                <a:latin typeface="+mj-lt"/>
              </a:rPr>
              <a:t>   </a:t>
            </a:r>
            <a:r>
              <a:rPr lang="en-US" dirty="0" err="1">
                <a:latin typeface="+mj-lt"/>
              </a:rPr>
              <a:t>vmImage</a:t>
            </a:r>
            <a:r>
              <a:rPr lang="en-US" dirty="0">
                <a:latin typeface="+mj-lt"/>
              </a:rPr>
              <a:t>: 'ubuntu-latest'</a:t>
            </a:r>
          </a:p>
          <a:p>
            <a:pPr marL="0" indent="0">
              <a:buNone/>
            </a:pPr>
            <a:r>
              <a:rPr lang="en-US" dirty="0">
                <a:latin typeface="+mj-lt"/>
              </a:rPr>
              <a:t> steps:</a:t>
            </a:r>
          </a:p>
          <a:p>
            <a:pPr marL="0" indent="0">
              <a:buNone/>
            </a:pPr>
            <a:r>
              <a:rPr lang="en-US" dirty="0">
                <a:latin typeface="+mj-lt"/>
              </a:rPr>
              <a:t> - task: Maven@4</a:t>
            </a:r>
          </a:p>
          <a:p>
            <a:pPr marL="0" indent="0">
              <a:buNone/>
            </a:pPr>
            <a:r>
              <a:rPr lang="en-US" dirty="0">
                <a:latin typeface="+mj-lt"/>
              </a:rPr>
              <a:t>   inputs:</a:t>
            </a:r>
          </a:p>
          <a:p>
            <a:pPr marL="0" indent="0">
              <a:buNone/>
            </a:pPr>
            <a:r>
              <a:rPr lang="en-US" dirty="0">
                <a:latin typeface="+mj-lt"/>
              </a:rPr>
              <a:t>     </a:t>
            </a:r>
            <a:r>
              <a:rPr lang="en-US" dirty="0" err="1">
                <a:latin typeface="+mj-lt"/>
              </a:rPr>
              <a:t>mavenPomFile</a:t>
            </a:r>
            <a:r>
              <a:rPr lang="en-US" dirty="0">
                <a:latin typeface="+mj-lt"/>
              </a:rPr>
              <a:t>: 'pom.xml'</a:t>
            </a:r>
          </a:p>
          <a:p>
            <a:pPr marL="0" indent="0">
              <a:buNone/>
            </a:pPr>
            <a:r>
              <a:rPr lang="en-US" dirty="0">
                <a:latin typeface="+mj-lt"/>
              </a:rPr>
              <a:t>     </a:t>
            </a:r>
            <a:r>
              <a:rPr lang="en-US" dirty="0" err="1">
                <a:latin typeface="+mj-lt"/>
              </a:rPr>
              <a:t>mavenOptions</a:t>
            </a:r>
            <a:r>
              <a:rPr lang="en-US" dirty="0">
                <a:latin typeface="+mj-lt"/>
              </a:rPr>
              <a:t>: '-Xmx3072m'</a:t>
            </a:r>
          </a:p>
          <a:p>
            <a:pPr marL="0" indent="0">
              <a:buNone/>
            </a:pPr>
            <a:r>
              <a:rPr lang="en-US" dirty="0">
                <a:latin typeface="+mj-lt"/>
              </a:rPr>
              <a:t>     </a:t>
            </a:r>
            <a:r>
              <a:rPr lang="en-US" dirty="0" err="1">
                <a:latin typeface="+mj-lt"/>
              </a:rPr>
              <a:t>javaHomeOption</a:t>
            </a:r>
            <a:r>
              <a:rPr lang="en-US" dirty="0">
                <a:latin typeface="+mj-lt"/>
              </a:rPr>
              <a:t>: '</a:t>
            </a:r>
            <a:r>
              <a:rPr lang="en-US" dirty="0" err="1">
                <a:latin typeface="+mj-lt"/>
              </a:rPr>
              <a:t>JDKVersion</a:t>
            </a:r>
            <a:r>
              <a:rPr lang="en-US" dirty="0">
                <a:latin typeface="+mj-lt"/>
              </a:rPr>
              <a:t>'</a:t>
            </a:r>
          </a:p>
          <a:p>
            <a:pPr marL="0" indent="0">
              <a:buNone/>
            </a:pPr>
            <a:r>
              <a:rPr lang="en-US" dirty="0">
                <a:latin typeface="+mj-lt"/>
              </a:rPr>
              <a:t>     </a:t>
            </a:r>
            <a:r>
              <a:rPr lang="en-US" dirty="0" err="1">
                <a:latin typeface="+mj-lt"/>
              </a:rPr>
              <a:t>jdkVersionOption</a:t>
            </a:r>
            <a:r>
              <a:rPr lang="en-US" dirty="0">
                <a:latin typeface="+mj-lt"/>
              </a:rPr>
              <a:t>: '1.11'</a:t>
            </a:r>
          </a:p>
          <a:p>
            <a:pPr marL="0" indent="0">
              <a:buNone/>
            </a:pPr>
            <a:r>
              <a:rPr lang="en-US" dirty="0">
                <a:latin typeface="+mj-lt"/>
              </a:rPr>
              <a:t>     </a:t>
            </a:r>
            <a:r>
              <a:rPr lang="en-US" dirty="0" err="1">
                <a:latin typeface="+mj-lt"/>
              </a:rPr>
              <a:t>jdkArchitectureOption</a:t>
            </a:r>
            <a:r>
              <a:rPr lang="en-US" dirty="0">
                <a:latin typeface="+mj-lt"/>
              </a:rPr>
              <a:t>: 'x64'</a:t>
            </a:r>
          </a:p>
          <a:p>
            <a:pPr marL="0" indent="0">
              <a:buNone/>
            </a:pPr>
            <a:r>
              <a:rPr lang="en-US" dirty="0">
                <a:latin typeface="+mj-lt"/>
              </a:rPr>
              <a:t>     </a:t>
            </a:r>
            <a:r>
              <a:rPr lang="en-US" dirty="0" err="1">
                <a:latin typeface="+mj-lt"/>
              </a:rPr>
              <a:t>publishJUnitResults</a:t>
            </a:r>
            <a:r>
              <a:rPr lang="en-US" dirty="0">
                <a:latin typeface="+mj-lt"/>
              </a:rPr>
              <a:t>: false</a:t>
            </a:r>
          </a:p>
          <a:p>
            <a:pPr marL="0" indent="0">
              <a:buNone/>
            </a:pPr>
            <a:r>
              <a:rPr lang="en-US" dirty="0">
                <a:latin typeface="+mj-lt"/>
              </a:rPr>
              <a:t>     </a:t>
            </a:r>
            <a:r>
              <a:rPr lang="en-US" dirty="0" err="1">
                <a:latin typeface="+mj-lt"/>
              </a:rPr>
              <a:t>testResultsFiles</a:t>
            </a:r>
            <a:r>
              <a:rPr lang="en-US" dirty="0">
                <a:latin typeface="+mj-lt"/>
              </a:rPr>
              <a:t>: '**/surefire-reports/TEST-*.xml'</a:t>
            </a:r>
          </a:p>
          <a:p>
            <a:pPr marL="0" indent="0">
              <a:buNone/>
            </a:pPr>
            <a:r>
              <a:rPr lang="en-US" dirty="0">
                <a:latin typeface="+mj-lt"/>
              </a:rPr>
              <a:t>     goals: 'package'</a:t>
            </a:r>
          </a:p>
        </p:txBody>
      </p:sp>
    </p:spTree>
    <p:extLst>
      <p:ext uri="{BB962C8B-B14F-4D97-AF65-F5344CB8AC3E}">
        <p14:creationId xmlns:p14="http://schemas.microsoft.com/office/powerpoint/2010/main" val="159285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394E-4A31-48C8-2906-BCCDFEE1F816}"/>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1599BF00-5A75-3484-E961-15829DBE665E}"/>
              </a:ext>
            </a:extLst>
          </p:cNvPr>
          <p:cNvSpPr>
            <a:spLocks noGrp="1"/>
          </p:cNvSpPr>
          <p:nvPr>
            <p:ph idx="1"/>
          </p:nvPr>
        </p:nvSpPr>
        <p:spPr/>
        <p:txBody>
          <a:bodyPr/>
          <a:lstStyle/>
          <a:p>
            <a:r>
              <a:rPr lang="en-US" dirty="0">
                <a:latin typeface="+mj-lt"/>
              </a:rPr>
              <a:t>This pipeline runs whenever your team pushes a change to the main branch of your repo or creates a pull request.</a:t>
            </a:r>
          </a:p>
          <a:p>
            <a:r>
              <a:rPr lang="en-US" dirty="0">
                <a:latin typeface="+mj-lt"/>
              </a:rPr>
              <a:t> It runs on a Microsoft-hosted Linux machine. The pipeline process has a single step, which is to run the Maven task</a:t>
            </a:r>
          </a:p>
          <a:p>
            <a:r>
              <a:rPr lang="en-US" dirty="0">
                <a:latin typeface="+mj-lt"/>
              </a:rPr>
              <a:t>A task is a pre-packaged script. You can use tasks for building, testing, publishing, or deploying your app. For Java, the Maven task we used handles testing and publishing results, however, you can use a task to publish code coverage results too.</a:t>
            </a:r>
            <a:endParaRPr lang="en-IN" dirty="0">
              <a:latin typeface="+mj-lt"/>
            </a:endParaRPr>
          </a:p>
        </p:txBody>
      </p:sp>
    </p:spTree>
    <p:extLst>
      <p:ext uri="{BB962C8B-B14F-4D97-AF65-F5344CB8AC3E}">
        <p14:creationId xmlns:p14="http://schemas.microsoft.com/office/powerpoint/2010/main" val="13425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324B-267A-FDFA-C0FE-18646C15F9A8}"/>
              </a:ext>
            </a:extLst>
          </p:cNvPr>
          <p:cNvSpPr>
            <a:spLocks noGrp="1"/>
          </p:cNvSpPr>
          <p:nvPr>
            <p:ph type="title"/>
          </p:nvPr>
        </p:nvSpPr>
        <p:spPr/>
        <p:txBody>
          <a:bodyPr/>
          <a:lstStyle/>
          <a:p>
            <a:r>
              <a:rPr lang="en-US" dirty="0"/>
              <a:t>..Multiple platform: Strategy and matrix</a:t>
            </a:r>
            <a:endParaRPr lang="en-IN" dirty="0"/>
          </a:p>
        </p:txBody>
      </p:sp>
      <p:sp>
        <p:nvSpPr>
          <p:cNvPr id="3" name="Content Placeholder 2">
            <a:extLst>
              <a:ext uri="{FF2B5EF4-FFF2-40B4-BE49-F238E27FC236}">
                <a16:creationId xmlns:a16="http://schemas.microsoft.com/office/drawing/2014/main" id="{7A35D263-95BF-581E-70BD-07DCB1D348EF}"/>
              </a:ext>
            </a:extLst>
          </p:cNvPr>
          <p:cNvSpPr>
            <a:spLocks noGrp="1"/>
          </p:cNvSpPr>
          <p:nvPr>
            <p:ph idx="1"/>
          </p:nvPr>
        </p:nvSpPr>
        <p:spPr/>
        <p:txBody>
          <a:bodyPr>
            <a:normAutofit fontScale="55000" lnSpcReduction="20000"/>
          </a:bodyPr>
          <a:lstStyle/>
          <a:p>
            <a:pPr marL="0" indent="0">
              <a:buNone/>
            </a:pPr>
            <a:r>
              <a:rPr lang="en-IN" dirty="0">
                <a:latin typeface="+mj-lt"/>
              </a:rPr>
              <a:t>strategy:</a:t>
            </a:r>
          </a:p>
          <a:p>
            <a:pPr marL="0" indent="0">
              <a:buNone/>
            </a:pPr>
            <a:r>
              <a:rPr lang="en-IN" dirty="0">
                <a:latin typeface="+mj-lt"/>
              </a:rPr>
              <a:t>  matrix:</a:t>
            </a:r>
          </a:p>
          <a:p>
            <a:pPr marL="0" indent="0">
              <a:buNone/>
            </a:pPr>
            <a:r>
              <a:rPr lang="en-IN" dirty="0">
                <a:latin typeface="+mj-lt"/>
              </a:rPr>
              <a:t>    </a:t>
            </a:r>
            <a:r>
              <a:rPr lang="en-IN" dirty="0" err="1">
                <a:latin typeface="+mj-lt"/>
              </a:rPr>
              <a:t>linux</a:t>
            </a:r>
            <a:r>
              <a:rPr lang="en-IN" dirty="0">
                <a:latin typeface="+mj-lt"/>
              </a:rPr>
              <a:t>:</a:t>
            </a:r>
          </a:p>
          <a:p>
            <a:pPr marL="0" indent="0">
              <a:buNone/>
            </a:pPr>
            <a:r>
              <a:rPr lang="en-IN" dirty="0">
                <a:latin typeface="+mj-lt"/>
              </a:rPr>
              <a:t>      </a:t>
            </a:r>
            <a:r>
              <a:rPr lang="en-IN" dirty="0" err="1">
                <a:latin typeface="+mj-lt"/>
              </a:rPr>
              <a:t>imageName</a:t>
            </a:r>
            <a:r>
              <a:rPr lang="en-IN" dirty="0">
                <a:latin typeface="+mj-lt"/>
              </a:rPr>
              <a:t>: "ubuntu-latest"</a:t>
            </a:r>
          </a:p>
          <a:p>
            <a:pPr marL="0" indent="0">
              <a:buNone/>
            </a:pPr>
            <a:r>
              <a:rPr lang="en-IN" dirty="0">
                <a:latin typeface="+mj-lt"/>
              </a:rPr>
              <a:t>    mac:</a:t>
            </a:r>
          </a:p>
          <a:p>
            <a:pPr marL="0" indent="0">
              <a:buNone/>
            </a:pPr>
            <a:r>
              <a:rPr lang="en-IN" dirty="0">
                <a:latin typeface="+mj-lt"/>
              </a:rPr>
              <a:t>      </a:t>
            </a:r>
            <a:r>
              <a:rPr lang="en-IN" dirty="0" err="1">
                <a:latin typeface="+mj-lt"/>
              </a:rPr>
              <a:t>imageName</a:t>
            </a:r>
            <a:r>
              <a:rPr lang="en-IN" dirty="0">
                <a:latin typeface="+mj-lt"/>
              </a:rPr>
              <a:t>: "macOS-latest"</a:t>
            </a:r>
          </a:p>
          <a:p>
            <a:pPr marL="0" indent="0">
              <a:buNone/>
            </a:pPr>
            <a:r>
              <a:rPr lang="en-IN" dirty="0">
                <a:latin typeface="+mj-lt"/>
              </a:rPr>
              <a:t>    windows:</a:t>
            </a:r>
          </a:p>
          <a:p>
            <a:pPr marL="0" indent="0">
              <a:buNone/>
            </a:pPr>
            <a:r>
              <a:rPr lang="en-IN" dirty="0">
                <a:latin typeface="+mj-lt"/>
              </a:rPr>
              <a:t>      </a:t>
            </a:r>
            <a:r>
              <a:rPr lang="en-IN" dirty="0" err="1">
                <a:latin typeface="+mj-lt"/>
              </a:rPr>
              <a:t>imageName</a:t>
            </a:r>
            <a:r>
              <a:rPr lang="en-IN" dirty="0">
                <a:latin typeface="+mj-lt"/>
              </a:rPr>
              <a:t>: "windows-latest"</a:t>
            </a:r>
          </a:p>
          <a:p>
            <a:pPr marL="0" indent="0">
              <a:buNone/>
            </a:pPr>
            <a:r>
              <a:rPr lang="en-IN" dirty="0">
                <a:latin typeface="+mj-lt"/>
              </a:rPr>
              <a:t>  </a:t>
            </a:r>
            <a:r>
              <a:rPr lang="en-IN" dirty="0" err="1">
                <a:latin typeface="+mj-lt"/>
              </a:rPr>
              <a:t>maxParallel</a:t>
            </a:r>
            <a:r>
              <a:rPr lang="en-IN" dirty="0">
                <a:latin typeface="+mj-lt"/>
              </a:rPr>
              <a:t>: 3</a:t>
            </a:r>
          </a:p>
          <a:p>
            <a:pPr marL="0" indent="0">
              <a:buNone/>
            </a:pPr>
            <a:r>
              <a:rPr lang="en-IN" dirty="0">
                <a:latin typeface="+mj-lt"/>
              </a:rPr>
              <a:t>pool:</a:t>
            </a:r>
          </a:p>
          <a:p>
            <a:pPr marL="0" indent="0">
              <a:buNone/>
            </a:pPr>
            <a:r>
              <a:rPr lang="en-IN" dirty="0">
                <a:latin typeface="+mj-lt"/>
              </a:rPr>
              <a:t>  </a:t>
            </a:r>
            <a:r>
              <a:rPr lang="en-IN" dirty="0" err="1">
                <a:latin typeface="+mj-lt"/>
              </a:rPr>
              <a:t>vmImage</a:t>
            </a:r>
            <a:r>
              <a:rPr lang="en-IN" dirty="0">
                <a:latin typeface="+mj-lt"/>
              </a:rPr>
              <a:t>: $(</a:t>
            </a:r>
            <a:r>
              <a:rPr lang="en-IN" dirty="0" err="1">
                <a:latin typeface="+mj-lt"/>
              </a:rPr>
              <a:t>imageName</a:t>
            </a:r>
            <a:r>
              <a:rPr lang="en-IN" dirty="0">
                <a:latin typeface="+mj-lt"/>
              </a:rPr>
              <a:t>)</a:t>
            </a:r>
          </a:p>
        </p:txBody>
      </p:sp>
    </p:spTree>
    <p:extLst>
      <p:ext uri="{BB962C8B-B14F-4D97-AF65-F5344CB8AC3E}">
        <p14:creationId xmlns:p14="http://schemas.microsoft.com/office/powerpoint/2010/main" val="379821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E435-D200-254C-3ED4-9760EF3C6D44}"/>
              </a:ext>
            </a:extLst>
          </p:cNvPr>
          <p:cNvSpPr>
            <a:spLocks noGrp="1"/>
          </p:cNvSpPr>
          <p:nvPr>
            <p:ph type="title"/>
          </p:nvPr>
        </p:nvSpPr>
        <p:spPr/>
        <p:txBody>
          <a:bodyPr/>
          <a:lstStyle/>
          <a:p>
            <a:r>
              <a:rPr lang="en-US" dirty="0"/>
              <a:t>Job</a:t>
            </a:r>
            <a:endParaRPr lang="en-IN" dirty="0"/>
          </a:p>
        </p:txBody>
      </p:sp>
      <p:sp>
        <p:nvSpPr>
          <p:cNvPr id="3" name="Content Placeholder 2">
            <a:extLst>
              <a:ext uri="{FF2B5EF4-FFF2-40B4-BE49-F238E27FC236}">
                <a16:creationId xmlns:a16="http://schemas.microsoft.com/office/drawing/2014/main" id="{08E66BDC-47DF-0D13-038F-AD3C6F0BE608}"/>
              </a:ext>
            </a:extLst>
          </p:cNvPr>
          <p:cNvSpPr>
            <a:spLocks noGrp="1"/>
          </p:cNvSpPr>
          <p:nvPr>
            <p:ph idx="1"/>
          </p:nvPr>
        </p:nvSpPr>
        <p:spPr/>
        <p:txBody>
          <a:bodyPr>
            <a:normAutofit fontScale="85000" lnSpcReduction="20000"/>
          </a:bodyPr>
          <a:lstStyle/>
          <a:p>
            <a:pPr marL="0" indent="0">
              <a:buNone/>
            </a:pPr>
            <a:r>
              <a:rPr lang="en-US" dirty="0"/>
              <a:t>jobs:</a:t>
            </a:r>
          </a:p>
          <a:p>
            <a:pPr marL="0" indent="0">
              <a:buNone/>
            </a:pPr>
            <a:r>
              <a:rPr lang="en-US" dirty="0"/>
              <a:t>- job: Work</a:t>
            </a:r>
          </a:p>
          <a:p>
            <a:pPr marL="0" indent="0">
              <a:buNone/>
            </a:pPr>
            <a:r>
              <a:rPr lang="en-US" dirty="0"/>
              <a:t>  steps:</a:t>
            </a:r>
          </a:p>
          <a:p>
            <a:pPr marL="0" indent="0">
              <a:buNone/>
            </a:pPr>
            <a:r>
              <a:rPr lang="en-US" dirty="0"/>
              <a:t>  - script: echo Hello, world!</a:t>
            </a:r>
          </a:p>
          <a:p>
            <a:pPr marL="0" indent="0">
              <a:buNone/>
            </a:pPr>
            <a:r>
              <a:rPr lang="en-US" dirty="0"/>
              <a:t>    </a:t>
            </a:r>
            <a:r>
              <a:rPr lang="en-US" dirty="0" err="1"/>
              <a:t>displayName</a:t>
            </a:r>
            <a:r>
              <a:rPr lang="en-US" dirty="0"/>
              <a:t>: 'Run a one-line script'</a:t>
            </a:r>
          </a:p>
          <a:p>
            <a:pPr marL="0" indent="0">
              <a:buNone/>
            </a:pPr>
            <a:r>
              <a:rPr lang="en-US" dirty="0"/>
              <a:t>  # This malformed command causes the job to fail</a:t>
            </a:r>
          </a:p>
          <a:p>
            <a:pPr marL="0" indent="0">
              <a:buNone/>
            </a:pPr>
            <a:r>
              <a:rPr lang="en-US" dirty="0"/>
              <a:t>  # Only run this command if the succeed variable is set to false</a:t>
            </a:r>
          </a:p>
          <a:p>
            <a:pPr marL="0" indent="0">
              <a:buNone/>
            </a:pPr>
            <a:r>
              <a:rPr lang="en-US" dirty="0"/>
              <a:t>  - script: git clone malformed input</a:t>
            </a:r>
          </a:p>
          <a:p>
            <a:pPr marL="0" indent="0">
              <a:buNone/>
            </a:pPr>
            <a:r>
              <a:rPr lang="en-US" dirty="0"/>
              <a:t>    condition: eq(${{ </a:t>
            </a:r>
            <a:r>
              <a:rPr lang="en-US" dirty="0" err="1"/>
              <a:t>parameters.succeed</a:t>
            </a:r>
            <a:r>
              <a:rPr lang="en-US" dirty="0"/>
              <a:t> }}, false)</a:t>
            </a:r>
            <a:endParaRPr lang="en-IN" dirty="0"/>
          </a:p>
        </p:txBody>
      </p:sp>
    </p:spTree>
    <p:extLst>
      <p:ext uri="{BB962C8B-B14F-4D97-AF65-F5344CB8AC3E}">
        <p14:creationId xmlns:p14="http://schemas.microsoft.com/office/powerpoint/2010/main" val="2219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984D-34B3-E94D-5E7F-10EABFDE99F7}"/>
              </a:ext>
            </a:extLst>
          </p:cNvPr>
          <p:cNvSpPr>
            <a:spLocks noGrp="1"/>
          </p:cNvSpPr>
          <p:nvPr>
            <p:ph type="title"/>
          </p:nvPr>
        </p:nvSpPr>
        <p:spPr/>
        <p:txBody>
          <a:bodyPr/>
          <a:lstStyle/>
          <a:p>
            <a:r>
              <a:rPr lang="en-US" dirty="0"/>
              <a:t>Job handler</a:t>
            </a:r>
            <a:endParaRPr lang="en-IN" dirty="0"/>
          </a:p>
        </p:txBody>
      </p:sp>
      <p:sp>
        <p:nvSpPr>
          <p:cNvPr id="3" name="Content Placeholder 2">
            <a:extLst>
              <a:ext uri="{FF2B5EF4-FFF2-40B4-BE49-F238E27FC236}">
                <a16:creationId xmlns:a16="http://schemas.microsoft.com/office/drawing/2014/main" id="{105EE58E-E623-C2CE-D30A-B51A7F3BF751}"/>
              </a:ext>
            </a:extLst>
          </p:cNvPr>
          <p:cNvSpPr>
            <a:spLocks noGrp="1"/>
          </p:cNvSpPr>
          <p:nvPr>
            <p:ph idx="1"/>
          </p:nvPr>
        </p:nvSpPr>
        <p:spPr/>
        <p:txBody>
          <a:bodyPr>
            <a:normAutofit fontScale="40000" lnSpcReduction="20000"/>
          </a:bodyPr>
          <a:lstStyle/>
          <a:p>
            <a:pPr marL="0" indent="0">
              <a:buNone/>
            </a:pPr>
            <a:r>
              <a:rPr lang="en-IN" dirty="0"/>
              <a:t>- job: </a:t>
            </a:r>
            <a:r>
              <a:rPr lang="en-IN" dirty="0" err="1"/>
              <a:t>ErrorHandler</a:t>
            </a:r>
            <a:endParaRPr lang="en-IN" dirty="0"/>
          </a:p>
          <a:p>
            <a:pPr marL="0" indent="0">
              <a:buNone/>
            </a:pPr>
            <a:r>
              <a:rPr lang="en-IN" dirty="0"/>
              <a:t>  </a:t>
            </a:r>
            <a:r>
              <a:rPr lang="en-IN" dirty="0" err="1"/>
              <a:t>dependsOn</a:t>
            </a:r>
            <a:r>
              <a:rPr lang="en-IN" dirty="0"/>
              <a:t>: Work</a:t>
            </a:r>
          </a:p>
          <a:p>
            <a:pPr marL="0" indent="0">
              <a:buNone/>
            </a:pPr>
            <a:r>
              <a:rPr lang="en-IN" dirty="0"/>
              <a:t>  condition: failed()</a:t>
            </a:r>
          </a:p>
          <a:p>
            <a:pPr marL="0" indent="0">
              <a:buNone/>
            </a:pPr>
            <a:r>
              <a:rPr lang="en-IN" dirty="0"/>
              <a:t>  steps: </a:t>
            </a:r>
          </a:p>
          <a:p>
            <a:pPr marL="0" indent="0">
              <a:buNone/>
            </a:pPr>
            <a:r>
              <a:rPr lang="en-IN" dirty="0"/>
              <a:t>  - bash: |</a:t>
            </a:r>
          </a:p>
          <a:p>
            <a:pPr marL="0" indent="0">
              <a:buNone/>
            </a:pPr>
            <a:r>
              <a:rPr lang="en-IN" dirty="0"/>
              <a:t>      </a:t>
            </a:r>
            <a:r>
              <a:rPr lang="en-IN" dirty="0" err="1"/>
              <a:t>az</a:t>
            </a:r>
            <a:r>
              <a:rPr lang="en-IN" dirty="0"/>
              <a:t> boards work-item create \</a:t>
            </a:r>
          </a:p>
          <a:p>
            <a:pPr marL="0" indent="0">
              <a:buNone/>
            </a:pPr>
            <a:r>
              <a:rPr lang="en-IN" dirty="0"/>
              <a:t>        --title "Build $(</a:t>
            </a:r>
            <a:r>
              <a:rPr lang="en-IN" dirty="0" err="1"/>
              <a:t>build.buildNumber</a:t>
            </a:r>
            <a:r>
              <a:rPr lang="en-IN" dirty="0"/>
              <a:t>) failed" \</a:t>
            </a:r>
          </a:p>
          <a:p>
            <a:pPr marL="0" indent="0">
              <a:buNone/>
            </a:pPr>
            <a:r>
              <a:rPr lang="en-IN" dirty="0"/>
              <a:t>        --type bug \</a:t>
            </a:r>
          </a:p>
          <a:p>
            <a:pPr marL="0" indent="0">
              <a:buNone/>
            </a:pPr>
            <a:r>
              <a:rPr lang="en-IN" dirty="0"/>
              <a:t>        --org $(</a:t>
            </a:r>
            <a:r>
              <a:rPr lang="en-IN" dirty="0" err="1"/>
              <a:t>System.TeamFoundationCollectionUri</a:t>
            </a:r>
            <a:r>
              <a:rPr lang="en-IN" dirty="0"/>
              <a:t>) \</a:t>
            </a:r>
          </a:p>
          <a:p>
            <a:pPr marL="0" indent="0">
              <a:buNone/>
            </a:pPr>
            <a:r>
              <a:rPr lang="en-IN" dirty="0"/>
              <a:t>        --project $(</a:t>
            </a:r>
            <a:r>
              <a:rPr lang="en-IN" dirty="0" err="1"/>
              <a:t>System.TeamProject</a:t>
            </a:r>
            <a:r>
              <a:rPr lang="en-IN" dirty="0"/>
              <a:t>)</a:t>
            </a:r>
          </a:p>
          <a:p>
            <a:pPr marL="0" indent="0">
              <a:buNone/>
            </a:pPr>
            <a:r>
              <a:rPr lang="en-IN" dirty="0"/>
              <a:t>    env: </a:t>
            </a:r>
          </a:p>
          <a:p>
            <a:pPr marL="0" indent="0">
              <a:buNone/>
            </a:pPr>
            <a:r>
              <a:rPr lang="en-IN" dirty="0"/>
              <a:t>      AZURE_DEVOPS_EXT_PAT: $(</a:t>
            </a:r>
            <a:r>
              <a:rPr lang="en-IN" dirty="0" err="1"/>
              <a:t>System.AccessToken</a:t>
            </a:r>
            <a:r>
              <a:rPr lang="en-IN" dirty="0"/>
              <a:t>)</a:t>
            </a:r>
          </a:p>
          <a:p>
            <a:pPr marL="0" indent="0">
              <a:buNone/>
            </a:pPr>
            <a:r>
              <a:rPr lang="en-IN" dirty="0"/>
              <a:t>    </a:t>
            </a:r>
            <a:r>
              <a:rPr lang="en-IN" dirty="0" err="1"/>
              <a:t>displayName</a:t>
            </a:r>
            <a:r>
              <a:rPr lang="en-IN" dirty="0"/>
              <a:t>: 'Create work item on failure'</a:t>
            </a:r>
          </a:p>
        </p:txBody>
      </p:sp>
    </p:spTree>
    <p:extLst>
      <p:ext uri="{BB962C8B-B14F-4D97-AF65-F5344CB8AC3E}">
        <p14:creationId xmlns:p14="http://schemas.microsoft.com/office/powerpoint/2010/main" val="312176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F3CA-DCC1-112F-4FF7-1E41DE31C9FC}"/>
              </a:ext>
            </a:extLst>
          </p:cNvPr>
          <p:cNvSpPr>
            <a:spLocks noGrp="1"/>
          </p:cNvSpPr>
          <p:nvPr>
            <p:ph type="title"/>
          </p:nvPr>
        </p:nvSpPr>
        <p:spPr/>
        <p:txBody>
          <a:bodyPr/>
          <a:lstStyle/>
          <a:p>
            <a:r>
              <a:rPr lang="en-US" dirty="0"/>
              <a:t>Intro</a:t>
            </a:r>
            <a:endParaRPr lang="en-IN" dirty="0"/>
          </a:p>
        </p:txBody>
      </p:sp>
      <p:sp>
        <p:nvSpPr>
          <p:cNvPr id="3" name="Content Placeholder 2">
            <a:extLst>
              <a:ext uri="{FF2B5EF4-FFF2-40B4-BE49-F238E27FC236}">
                <a16:creationId xmlns:a16="http://schemas.microsoft.com/office/drawing/2014/main" id="{4D95ADA5-31D0-24F4-4BB2-8DA9E27062D1}"/>
              </a:ext>
            </a:extLst>
          </p:cNvPr>
          <p:cNvSpPr>
            <a:spLocks noGrp="1"/>
          </p:cNvSpPr>
          <p:nvPr>
            <p:ph idx="1"/>
          </p:nvPr>
        </p:nvSpPr>
        <p:spPr/>
        <p:txBody>
          <a:bodyPr/>
          <a:lstStyle/>
          <a:p>
            <a:r>
              <a:rPr lang="en-US" dirty="0"/>
              <a:t>Azure Pipelines is like a handy </a:t>
            </a:r>
            <a:r>
              <a:rPr lang="en-US" dirty="0" err="1"/>
              <a:t>cicd</a:t>
            </a:r>
            <a:r>
              <a:rPr lang="en-US" dirty="0"/>
              <a:t> tool that takes care of building and testing your code projects for you. </a:t>
            </a:r>
          </a:p>
          <a:p>
            <a:r>
              <a:rPr lang="en-US" dirty="0"/>
              <a:t>It can handle different programming languages and project types, making sure everything works smoothly before sending it to where it needs to go.</a:t>
            </a:r>
            <a:endParaRPr lang="en-IN" dirty="0"/>
          </a:p>
        </p:txBody>
      </p:sp>
      <p:pic>
        <p:nvPicPr>
          <p:cNvPr id="5" name="Picture 4">
            <a:extLst>
              <a:ext uri="{FF2B5EF4-FFF2-40B4-BE49-F238E27FC236}">
                <a16:creationId xmlns:a16="http://schemas.microsoft.com/office/drawing/2014/main" id="{4A837034-1B37-8447-9FDF-F24304891F0D}"/>
              </a:ext>
            </a:extLst>
          </p:cNvPr>
          <p:cNvPicPr>
            <a:picLocks noChangeAspect="1"/>
          </p:cNvPicPr>
          <p:nvPr/>
        </p:nvPicPr>
        <p:blipFill>
          <a:blip r:embed="rId2"/>
          <a:stretch>
            <a:fillRect/>
          </a:stretch>
        </p:blipFill>
        <p:spPr>
          <a:xfrm>
            <a:off x="3860191" y="3650438"/>
            <a:ext cx="6039160" cy="2559182"/>
          </a:xfrm>
          <a:prstGeom prst="rect">
            <a:avLst/>
          </a:prstGeom>
        </p:spPr>
      </p:pic>
    </p:spTree>
    <p:extLst>
      <p:ext uri="{BB962C8B-B14F-4D97-AF65-F5344CB8AC3E}">
        <p14:creationId xmlns:p14="http://schemas.microsoft.com/office/powerpoint/2010/main" val="323978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447B-CB4F-4E30-92BF-6C69C2062EF6}"/>
              </a:ext>
            </a:extLst>
          </p:cNvPr>
          <p:cNvSpPr>
            <a:spLocks noGrp="1"/>
          </p:cNvSpPr>
          <p:nvPr>
            <p:ph type="title"/>
          </p:nvPr>
        </p:nvSpPr>
        <p:spPr/>
        <p:txBody>
          <a:bodyPr/>
          <a:lstStyle/>
          <a:p>
            <a:r>
              <a:rPr lang="en-US" dirty="0"/>
              <a:t>CI CD</a:t>
            </a:r>
            <a:endParaRPr lang="en-IN" dirty="0"/>
          </a:p>
        </p:txBody>
      </p:sp>
      <p:sp>
        <p:nvSpPr>
          <p:cNvPr id="3" name="Content Placeholder 2">
            <a:extLst>
              <a:ext uri="{FF2B5EF4-FFF2-40B4-BE49-F238E27FC236}">
                <a16:creationId xmlns:a16="http://schemas.microsoft.com/office/drawing/2014/main" id="{BACA5742-F0A4-A104-DDC8-47BED4526C5D}"/>
              </a:ext>
            </a:extLst>
          </p:cNvPr>
          <p:cNvSpPr>
            <a:spLocks noGrp="1"/>
          </p:cNvSpPr>
          <p:nvPr>
            <p:ph idx="1"/>
          </p:nvPr>
        </p:nvSpPr>
        <p:spPr/>
        <p:txBody>
          <a:bodyPr>
            <a:normAutofit fontScale="92500" lnSpcReduction="10000"/>
          </a:bodyPr>
          <a:lstStyle/>
          <a:p>
            <a:r>
              <a:rPr lang="en-US" dirty="0">
                <a:latin typeface="+mj-lt"/>
              </a:rPr>
              <a:t>Continuous Integration (CI) is the practice used by development teams of automating, merging, and testing code. CI helps to catch bugs early in the development cycle, which makes them less expensive to fix.</a:t>
            </a:r>
          </a:p>
          <a:p>
            <a:pPr marL="457200" lvl="1" indent="0">
              <a:buNone/>
            </a:pPr>
            <a:r>
              <a:rPr lang="en-US" b="0" i="0" dirty="0">
                <a:solidFill>
                  <a:srgbClr val="161616"/>
                </a:solidFill>
                <a:effectLst/>
                <a:highlight>
                  <a:srgbClr val="FFFFFF"/>
                </a:highlight>
                <a:latin typeface="Segoe UI" panose="020B0502040204020203" pitchFamily="34" charset="0"/>
              </a:rPr>
              <a:t>- Increase code coverage</a:t>
            </a:r>
            <a:br>
              <a:rPr lang="en-US" dirty="0"/>
            </a:br>
            <a:r>
              <a:rPr lang="en-US" b="0" i="0" dirty="0">
                <a:solidFill>
                  <a:srgbClr val="161616"/>
                </a:solidFill>
                <a:effectLst/>
                <a:highlight>
                  <a:srgbClr val="FFFFFF"/>
                </a:highlight>
                <a:latin typeface="Segoe UI" panose="020B0502040204020203" pitchFamily="34" charset="0"/>
              </a:rPr>
              <a:t>- Build faster by splitting test and build runs</a:t>
            </a:r>
            <a:br>
              <a:rPr lang="en-US" dirty="0"/>
            </a:br>
            <a:r>
              <a:rPr lang="en-US" b="0" i="0" dirty="0">
                <a:solidFill>
                  <a:srgbClr val="161616"/>
                </a:solidFill>
                <a:effectLst/>
                <a:highlight>
                  <a:srgbClr val="FFFFFF"/>
                </a:highlight>
                <a:latin typeface="Segoe UI" panose="020B0502040204020203" pitchFamily="34" charset="0"/>
              </a:rPr>
              <a:t>- Automatically ensure you don't ship broken code</a:t>
            </a:r>
            <a:br>
              <a:rPr lang="en-US" dirty="0"/>
            </a:br>
            <a:r>
              <a:rPr lang="en-US" b="0" i="0" dirty="0">
                <a:solidFill>
                  <a:srgbClr val="161616"/>
                </a:solidFill>
                <a:effectLst/>
                <a:highlight>
                  <a:srgbClr val="FFFFFF"/>
                </a:highlight>
                <a:latin typeface="Segoe UI" panose="020B0502040204020203" pitchFamily="34" charset="0"/>
              </a:rPr>
              <a:t>- Run tests continually</a:t>
            </a:r>
            <a:endParaRPr lang="en-US" dirty="0">
              <a:latin typeface="+mj-lt"/>
            </a:endParaRPr>
          </a:p>
          <a:p>
            <a:r>
              <a:rPr lang="en-US" dirty="0">
                <a:latin typeface="+mj-lt"/>
              </a:rPr>
              <a:t>Continuous Delivery (CD) is a process by which code is built, tested, and deployed to one or more test and production environments. Deploying and testing in multiple environments increases quality. </a:t>
            </a:r>
            <a:endParaRPr lang="en-IN" dirty="0">
              <a:latin typeface="+mj-lt"/>
            </a:endParaRPr>
          </a:p>
        </p:txBody>
      </p:sp>
    </p:spTree>
    <p:extLst>
      <p:ext uri="{BB962C8B-B14F-4D97-AF65-F5344CB8AC3E}">
        <p14:creationId xmlns:p14="http://schemas.microsoft.com/office/powerpoint/2010/main" val="399112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7644-E01A-6343-B8C9-B316EDD546A9}"/>
              </a:ext>
            </a:extLst>
          </p:cNvPr>
          <p:cNvSpPr>
            <a:spLocks noGrp="1"/>
          </p:cNvSpPr>
          <p:nvPr>
            <p:ph type="title"/>
          </p:nvPr>
        </p:nvSpPr>
        <p:spPr/>
        <p:txBody>
          <a:bodyPr/>
          <a:lstStyle/>
          <a:p>
            <a:r>
              <a:rPr lang="en-US" b="1" i="0" dirty="0">
                <a:solidFill>
                  <a:srgbClr val="161616"/>
                </a:solidFill>
                <a:effectLst/>
                <a:highlight>
                  <a:srgbClr val="FFFFFF"/>
                </a:highlight>
                <a:latin typeface="Segoe UI" panose="020B0502040204020203" pitchFamily="34" charset="0"/>
              </a:rPr>
              <a:t>Define pipelines using YAML syntax</a:t>
            </a:r>
            <a:endParaRPr lang="en-IN" dirty="0"/>
          </a:p>
        </p:txBody>
      </p:sp>
      <p:pic>
        <p:nvPicPr>
          <p:cNvPr id="5" name="Content Placeholder 4">
            <a:extLst>
              <a:ext uri="{FF2B5EF4-FFF2-40B4-BE49-F238E27FC236}">
                <a16:creationId xmlns:a16="http://schemas.microsoft.com/office/drawing/2014/main" id="{97AD238A-BA2F-7627-AB21-9F0824EDC61C}"/>
              </a:ext>
            </a:extLst>
          </p:cNvPr>
          <p:cNvPicPr>
            <a:picLocks noGrp="1" noChangeAspect="1"/>
          </p:cNvPicPr>
          <p:nvPr>
            <p:ph idx="1"/>
          </p:nvPr>
        </p:nvPicPr>
        <p:blipFill>
          <a:blip r:embed="rId2"/>
          <a:stretch>
            <a:fillRect/>
          </a:stretch>
        </p:blipFill>
        <p:spPr>
          <a:xfrm>
            <a:off x="1667630" y="1977880"/>
            <a:ext cx="9305169" cy="1238314"/>
          </a:xfrm>
        </p:spPr>
      </p:pic>
      <p:sp>
        <p:nvSpPr>
          <p:cNvPr id="7" name="TextBox 6">
            <a:extLst>
              <a:ext uri="{FF2B5EF4-FFF2-40B4-BE49-F238E27FC236}">
                <a16:creationId xmlns:a16="http://schemas.microsoft.com/office/drawing/2014/main" id="{53F58C4C-259D-77C8-E2B4-41CEF20EAFB8}"/>
              </a:ext>
            </a:extLst>
          </p:cNvPr>
          <p:cNvSpPr txBox="1"/>
          <p:nvPr/>
        </p:nvSpPr>
        <p:spPr>
          <a:xfrm>
            <a:off x="1077686" y="3880821"/>
            <a:ext cx="10711543" cy="2308324"/>
          </a:xfrm>
          <a:prstGeom prst="rect">
            <a:avLst/>
          </a:prstGeom>
          <a:noFill/>
        </p:spPr>
        <p:txBody>
          <a:bodyPr wrap="square">
            <a:spAutoFit/>
          </a:bodyPr>
          <a:lstStyle/>
          <a:p>
            <a:r>
              <a:rPr lang="en-US" sz="2400" b="0" i="0" dirty="0">
                <a:solidFill>
                  <a:srgbClr val="0D0D0D"/>
                </a:solidFill>
                <a:effectLst/>
                <a:highlight>
                  <a:srgbClr val="FFFFFF"/>
                </a:highlight>
                <a:latin typeface="+mj-lt"/>
              </a:rPr>
              <a:t>Azure Pipelines grows with your code, like a shadow. It copies how your code branches out for different tasks or versions. When you want to make changes, like adding new features or fixing bugs, these changes are checked by others in pull requests. There are also rules in place to make sure everything runs smoothly before it's put into action. This way, if anything goes wrong, you can track down the problem easily because everything is kept together, like pieces of a puzzle that fit perfectly.</a:t>
            </a:r>
            <a:endParaRPr lang="en-IN" sz="2400" dirty="0">
              <a:latin typeface="+mj-lt"/>
            </a:endParaRPr>
          </a:p>
        </p:txBody>
      </p:sp>
    </p:spTree>
    <p:extLst>
      <p:ext uri="{BB962C8B-B14F-4D97-AF65-F5344CB8AC3E}">
        <p14:creationId xmlns:p14="http://schemas.microsoft.com/office/powerpoint/2010/main" val="277920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213F-ECF3-FBA9-1F74-EF7E0DA2BB79}"/>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F0CC4B6D-F84D-549A-BC21-B9690F7EF562}"/>
              </a:ext>
            </a:extLst>
          </p:cNvPr>
          <p:cNvPicPr>
            <a:picLocks noGrp="1" noChangeAspect="1"/>
          </p:cNvPicPr>
          <p:nvPr>
            <p:ph idx="1"/>
          </p:nvPr>
        </p:nvPicPr>
        <p:blipFill>
          <a:blip r:embed="rId2"/>
          <a:stretch>
            <a:fillRect/>
          </a:stretch>
        </p:blipFill>
        <p:spPr>
          <a:xfrm>
            <a:off x="3220881" y="2540732"/>
            <a:ext cx="6064562" cy="2400423"/>
          </a:xfrm>
        </p:spPr>
      </p:pic>
    </p:spTree>
    <p:extLst>
      <p:ext uri="{BB962C8B-B14F-4D97-AF65-F5344CB8AC3E}">
        <p14:creationId xmlns:p14="http://schemas.microsoft.com/office/powerpoint/2010/main" val="179062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3ACF-0B3B-202C-DB4C-DF0ACD741F3B}"/>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FD201B3-370B-D574-51B9-AEB489038A94}"/>
              </a:ext>
            </a:extLst>
          </p:cNvPr>
          <p:cNvSpPr>
            <a:spLocks noGrp="1"/>
          </p:cNvSpPr>
          <p:nvPr>
            <p:ph idx="1"/>
          </p:nvPr>
        </p:nvSpPr>
        <p:spPr/>
        <p:txBody>
          <a:bodyPr/>
          <a:lstStyle/>
          <a:p>
            <a:r>
              <a:rPr lang="en-US" b="0" i="0" dirty="0">
                <a:solidFill>
                  <a:srgbClr val="161616"/>
                </a:solidFill>
                <a:effectLst/>
                <a:highlight>
                  <a:srgbClr val="FFFFFF"/>
                </a:highlight>
                <a:latin typeface="+mj-lt"/>
              </a:rPr>
              <a:t>A </a:t>
            </a:r>
            <a:r>
              <a:rPr lang="en-US" b="0" i="0" u="none" strike="noStrike" dirty="0">
                <a:solidFill>
                  <a:srgbClr val="161616"/>
                </a:solidFill>
                <a:effectLst/>
                <a:highlight>
                  <a:srgbClr val="FFFFFF"/>
                </a:highlight>
                <a:latin typeface="+mj-lt"/>
              </a:rPr>
              <a:t>trigger</a:t>
            </a:r>
            <a:r>
              <a:rPr lang="en-US" b="0" i="0" dirty="0">
                <a:solidFill>
                  <a:srgbClr val="161616"/>
                </a:solidFill>
                <a:effectLst/>
                <a:highlight>
                  <a:srgbClr val="FFFFFF"/>
                </a:highlight>
                <a:latin typeface="+mj-lt"/>
              </a:rPr>
              <a:t> tells a pipeline to run. A trigger is something that's set up to tell the pipeline when to run. You can configure a pipeline to run upon a push to a repository, at scheduled times, or upon the completion of another build</a:t>
            </a:r>
          </a:p>
          <a:p>
            <a:r>
              <a:rPr lang="en-US" dirty="0">
                <a:latin typeface="+mj-lt"/>
              </a:rPr>
              <a:t>A pipeline is made up of one or more stages. A pipeline can deploy to one or more environments. A pipeline defines the continuous integration and deployment process for your app. It's made up of one or more stages. It can be thought of as a workflow that defines how your test, build, and deployment steps are run.</a:t>
            </a:r>
            <a:endParaRPr lang="en-IN" dirty="0">
              <a:latin typeface="+mj-lt"/>
            </a:endParaRPr>
          </a:p>
        </p:txBody>
      </p:sp>
    </p:spTree>
    <p:extLst>
      <p:ext uri="{BB962C8B-B14F-4D97-AF65-F5344CB8AC3E}">
        <p14:creationId xmlns:p14="http://schemas.microsoft.com/office/powerpoint/2010/main" val="345187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8460-841B-B380-4502-6521FF7408AE}"/>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B62ADF89-B658-5898-5C35-CAF53B153C2D}"/>
              </a:ext>
            </a:extLst>
          </p:cNvPr>
          <p:cNvSpPr>
            <a:spLocks noGrp="1"/>
          </p:cNvSpPr>
          <p:nvPr>
            <p:ph idx="1"/>
          </p:nvPr>
        </p:nvSpPr>
        <p:spPr/>
        <p:txBody>
          <a:bodyPr/>
          <a:lstStyle/>
          <a:p>
            <a:r>
              <a:rPr lang="en-US" dirty="0">
                <a:latin typeface="+mj-lt"/>
              </a:rPr>
              <a:t>A stage is a logical boundary in the pipeline. It can be used to mark separation of concerns (for example, Build, QA, and production). Each stage contains one or more jobs. When you define multiple stages in a pipeline, by default, they run one after the other. You can specify the conditions for when a stage runs.</a:t>
            </a:r>
          </a:p>
          <a:p>
            <a:r>
              <a:rPr lang="en-US" dirty="0">
                <a:latin typeface="+mj-lt"/>
              </a:rPr>
              <a:t>A stage contains one or more jobs. Each job runs on an agent. A job represents an execution boundary of a set of steps. All of the steps run together on the same agent. Jobs are most useful when you want to run a series of steps in different environments</a:t>
            </a:r>
            <a:endParaRPr lang="en-IN" dirty="0">
              <a:latin typeface="+mj-lt"/>
            </a:endParaRPr>
          </a:p>
        </p:txBody>
      </p:sp>
    </p:spTree>
    <p:extLst>
      <p:ext uri="{BB962C8B-B14F-4D97-AF65-F5344CB8AC3E}">
        <p14:creationId xmlns:p14="http://schemas.microsoft.com/office/powerpoint/2010/main" val="130691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DE6C-A6D0-FB6E-F577-5DA50CCD63C0}"/>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76B7D91-7862-868A-D4BC-C2F4B7DD382C}"/>
              </a:ext>
            </a:extLst>
          </p:cNvPr>
          <p:cNvSpPr>
            <a:spLocks noGrp="1"/>
          </p:cNvSpPr>
          <p:nvPr>
            <p:ph idx="1"/>
          </p:nvPr>
        </p:nvSpPr>
        <p:spPr/>
        <p:txBody>
          <a:bodyPr/>
          <a:lstStyle/>
          <a:p>
            <a:r>
              <a:rPr lang="en-US" b="0" i="0" dirty="0">
                <a:solidFill>
                  <a:srgbClr val="161616"/>
                </a:solidFill>
                <a:effectLst/>
                <a:highlight>
                  <a:srgbClr val="FFFFFF"/>
                </a:highlight>
                <a:latin typeface="+mj-lt"/>
              </a:rPr>
              <a:t>A step is the smallest building block of a pipeline. For example, a pipeline might consist of build and test steps. A step can either be a script or a task. A task is simply a </a:t>
            </a:r>
            <a:r>
              <a:rPr lang="en-US" b="0" i="0" dirty="0" err="1">
                <a:solidFill>
                  <a:srgbClr val="161616"/>
                </a:solidFill>
                <a:effectLst/>
                <a:highlight>
                  <a:srgbClr val="FFFFFF"/>
                </a:highlight>
                <a:latin typeface="+mj-lt"/>
              </a:rPr>
              <a:t>precreated</a:t>
            </a:r>
            <a:r>
              <a:rPr lang="en-US" b="0" i="0" dirty="0">
                <a:solidFill>
                  <a:srgbClr val="161616"/>
                </a:solidFill>
                <a:effectLst/>
                <a:highlight>
                  <a:srgbClr val="FFFFFF"/>
                </a:highlight>
                <a:latin typeface="+mj-lt"/>
              </a:rPr>
              <a:t> script offered as a convenience to you.</a:t>
            </a:r>
          </a:p>
          <a:p>
            <a:r>
              <a:rPr lang="en-US" dirty="0">
                <a:latin typeface="+mj-lt"/>
              </a:rPr>
              <a:t>A trigger is something that's set up to tell the pipeline when to run. You can configure a pipeline to run upon a push to a repository, at scheduled times, or upon the completion of another build</a:t>
            </a:r>
            <a:endParaRPr lang="en-IN" dirty="0">
              <a:latin typeface="+mj-lt"/>
            </a:endParaRPr>
          </a:p>
        </p:txBody>
      </p:sp>
    </p:spTree>
    <p:extLst>
      <p:ext uri="{BB962C8B-B14F-4D97-AF65-F5344CB8AC3E}">
        <p14:creationId xmlns:p14="http://schemas.microsoft.com/office/powerpoint/2010/main" val="50358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429C-9097-5AD1-55C4-BDA11588F9DF}"/>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1BCDE89E-9230-8BD7-DB39-A4FCC490BDA0}"/>
              </a:ext>
            </a:extLst>
          </p:cNvPr>
          <p:cNvSpPr>
            <a:spLocks noGrp="1"/>
          </p:cNvSpPr>
          <p:nvPr>
            <p:ph idx="1"/>
          </p:nvPr>
        </p:nvSpPr>
        <p:spPr/>
        <p:txBody>
          <a:bodyPr/>
          <a:lstStyle/>
          <a:p>
            <a:r>
              <a:rPr lang="en-US" dirty="0">
                <a:latin typeface="+mj-lt"/>
              </a:rPr>
              <a:t>The Library includes secure files and variable groups. Secure files are a way to store files and share them across pipelines. </a:t>
            </a:r>
          </a:p>
          <a:p>
            <a:pPr lvl="1"/>
            <a:r>
              <a:rPr lang="en-US" dirty="0">
                <a:latin typeface="+mj-lt"/>
              </a:rPr>
              <a:t>For example, you may want to reference the same file for different pipelines. In that case, you can save the file within Library and use it when you need it. Variable groups store values and secrets that you might want to be passed into a YAML pipeline or make available across multiple pipelines.</a:t>
            </a:r>
            <a:endParaRPr lang="en-IN" dirty="0">
              <a:latin typeface="+mj-lt"/>
            </a:endParaRPr>
          </a:p>
        </p:txBody>
      </p:sp>
    </p:spTree>
    <p:extLst>
      <p:ext uri="{BB962C8B-B14F-4D97-AF65-F5344CB8AC3E}">
        <p14:creationId xmlns:p14="http://schemas.microsoft.com/office/powerpoint/2010/main" val="8258469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166</TotalTime>
  <Words>1052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Segoe UI</vt:lpstr>
      <vt:lpstr>Gallery</vt:lpstr>
      <vt:lpstr>Azure devops pipeline</vt:lpstr>
      <vt:lpstr>Intro</vt:lpstr>
      <vt:lpstr>CI CD</vt:lpstr>
      <vt:lpstr>Define pipelines using YAML syntax</vt:lpstr>
      <vt:lpstr>..</vt:lpstr>
      <vt:lpstr>..</vt:lpstr>
      <vt:lpstr>..</vt:lpstr>
      <vt:lpstr>..</vt:lpstr>
      <vt:lpstr>..</vt:lpstr>
      <vt:lpstr>..</vt:lpstr>
      <vt:lpstr>..</vt:lpstr>
      <vt:lpstr>..Multiple platform: Strategy and matrix</vt:lpstr>
      <vt:lpstr>Job</vt:lpstr>
      <vt:lpstr>Job handler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pipeline</dc:title>
  <dc:creator>john test</dc:creator>
  <cp:lastModifiedBy>john test</cp:lastModifiedBy>
  <cp:revision>20</cp:revision>
  <dcterms:created xsi:type="dcterms:W3CDTF">2024-04-13T13:27:14Z</dcterms:created>
  <dcterms:modified xsi:type="dcterms:W3CDTF">2025-01-29T13:59:07Z</dcterms:modified>
</cp:coreProperties>
</file>