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DAB8-107A-6577-808A-916C312BC104}"/>
              </a:ext>
            </a:extLst>
          </p:cNvPr>
          <p:cNvSpPr>
            <a:spLocks noGrp="1"/>
          </p:cNvSpPr>
          <p:nvPr>
            <p:ph type="ctrTitle"/>
          </p:nvPr>
        </p:nvSpPr>
        <p:spPr/>
        <p:txBody>
          <a:bodyPr/>
          <a:lstStyle/>
          <a:p>
            <a:r>
              <a:rPr lang="en-IN" dirty="0"/>
              <a:t>Azure </a:t>
            </a:r>
          </a:p>
        </p:txBody>
      </p:sp>
      <p:sp>
        <p:nvSpPr>
          <p:cNvPr id="3" name="Subtitle 2">
            <a:extLst>
              <a:ext uri="{FF2B5EF4-FFF2-40B4-BE49-F238E27FC236}">
                <a16:creationId xmlns:a16="http://schemas.microsoft.com/office/drawing/2014/main" id="{A942DEA4-9B82-E85F-B905-D55B53A8CCC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7710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F6ED-DE06-E129-19B3-E41CD7C97908}"/>
              </a:ext>
            </a:extLst>
          </p:cNvPr>
          <p:cNvSpPr>
            <a:spLocks noGrp="1"/>
          </p:cNvSpPr>
          <p:nvPr>
            <p:ph type="title"/>
          </p:nvPr>
        </p:nvSpPr>
        <p:spPr/>
        <p:txBody>
          <a:bodyPr/>
          <a:lstStyle/>
          <a:p>
            <a:r>
              <a:rPr lang="en-IN" dirty="0" err="1"/>
              <a:t>devsecops</a:t>
            </a:r>
            <a:endParaRPr lang="en-IN" dirty="0"/>
          </a:p>
        </p:txBody>
      </p:sp>
      <p:sp>
        <p:nvSpPr>
          <p:cNvPr id="3" name="Content Placeholder 2">
            <a:extLst>
              <a:ext uri="{FF2B5EF4-FFF2-40B4-BE49-F238E27FC236}">
                <a16:creationId xmlns:a16="http://schemas.microsoft.com/office/drawing/2014/main" id="{92856D61-DA18-CEFE-D065-87A31823DBED}"/>
              </a:ext>
            </a:extLst>
          </p:cNvPr>
          <p:cNvSpPr>
            <a:spLocks noGrp="1"/>
          </p:cNvSpPr>
          <p:nvPr>
            <p:ph idx="1"/>
          </p:nvPr>
        </p:nvSpPr>
        <p:spPr/>
        <p:txBody>
          <a:bodyPr/>
          <a:lstStyle/>
          <a:p>
            <a:pPr marL="0" indent="0">
              <a:buNone/>
            </a:pPr>
            <a:r>
              <a:rPr lang="en-US" b="0" i="0" dirty="0">
                <a:solidFill>
                  <a:srgbClr val="161616"/>
                </a:solidFill>
                <a:effectLst/>
                <a:latin typeface="Segoe UI" panose="020B0502040204020203" pitchFamily="34" charset="0"/>
              </a:rPr>
              <a:t>Cloud environments brought unprecedented infrastructure and scale to DevOps teams. They can be approached by some of the most nefarious actors on the internet, as they risk the security of their business with every application deployment.</a:t>
            </a:r>
            <a:endParaRPr lang="en-IN" dirty="0"/>
          </a:p>
        </p:txBody>
      </p:sp>
      <p:pic>
        <p:nvPicPr>
          <p:cNvPr id="5" name="Picture 4">
            <a:extLst>
              <a:ext uri="{FF2B5EF4-FFF2-40B4-BE49-F238E27FC236}">
                <a16:creationId xmlns:a16="http://schemas.microsoft.com/office/drawing/2014/main" id="{2B764FC0-2D9A-AA81-81CC-57ED44229CAC}"/>
              </a:ext>
            </a:extLst>
          </p:cNvPr>
          <p:cNvPicPr>
            <a:picLocks noChangeAspect="1"/>
          </p:cNvPicPr>
          <p:nvPr/>
        </p:nvPicPr>
        <p:blipFill>
          <a:blip r:embed="rId2"/>
          <a:stretch>
            <a:fillRect/>
          </a:stretch>
        </p:blipFill>
        <p:spPr>
          <a:xfrm>
            <a:off x="3205191" y="3222171"/>
            <a:ext cx="7741048" cy="2639890"/>
          </a:xfrm>
          <a:prstGeom prst="rect">
            <a:avLst/>
          </a:prstGeom>
        </p:spPr>
      </p:pic>
    </p:spTree>
    <p:extLst>
      <p:ext uri="{BB962C8B-B14F-4D97-AF65-F5344CB8AC3E}">
        <p14:creationId xmlns:p14="http://schemas.microsoft.com/office/powerpoint/2010/main" val="112830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31F5-4080-E40F-70C1-6DB50B6E2879}"/>
              </a:ext>
            </a:extLst>
          </p:cNvPr>
          <p:cNvSpPr>
            <a:spLocks noGrp="1"/>
          </p:cNvSpPr>
          <p:nvPr>
            <p:ph type="title"/>
          </p:nvPr>
        </p:nvSpPr>
        <p:spPr/>
        <p:txBody>
          <a:bodyPr/>
          <a:lstStyle/>
          <a:p>
            <a:r>
              <a:rPr lang="en-IN" dirty="0"/>
              <a:t>organization</a:t>
            </a:r>
          </a:p>
        </p:txBody>
      </p:sp>
      <p:sp>
        <p:nvSpPr>
          <p:cNvPr id="3" name="Content Placeholder 2">
            <a:extLst>
              <a:ext uri="{FF2B5EF4-FFF2-40B4-BE49-F238E27FC236}">
                <a16:creationId xmlns:a16="http://schemas.microsoft.com/office/drawing/2014/main" id="{7E1E5CE3-1B49-E5BA-B474-C98A2B3C38F6}"/>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Use an organization to connect groups of related projects and help scale up your enterprise. You can use a personal Microsoft account, GitHub account, or a work or school account.</a:t>
            </a:r>
            <a:endParaRPr lang="en-IN" dirty="0"/>
          </a:p>
        </p:txBody>
      </p:sp>
      <p:pic>
        <p:nvPicPr>
          <p:cNvPr id="5" name="Picture 4">
            <a:extLst>
              <a:ext uri="{FF2B5EF4-FFF2-40B4-BE49-F238E27FC236}">
                <a16:creationId xmlns:a16="http://schemas.microsoft.com/office/drawing/2014/main" id="{0144EFF9-6099-426C-938C-97E0E175D13C}"/>
              </a:ext>
            </a:extLst>
          </p:cNvPr>
          <p:cNvPicPr>
            <a:picLocks noChangeAspect="1"/>
          </p:cNvPicPr>
          <p:nvPr/>
        </p:nvPicPr>
        <p:blipFill>
          <a:blip r:embed="rId2"/>
          <a:stretch>
            <a:fillRect/>
          </a:stretch>
        </p:blipFill>
        <p:spPr>
          <a:xfrm>
            <a:off x="4770518" y="3058885"/>
            <a:ext cx="5677192" cy="2815425"/>
          </a:xfrm>
          <a:prstGeom prst="rect">
            <a:avLst/>
          </a:prstGeom>
        </p:spPr>
      </p:pic>
    </p:spTree>
    <p:extLst>
      <p:ext uri="{BB962C8B-B14F-4D97-AF65-F5344CB8AC3E}">
        <p14:creationId xmlns:p14="http://schemas.microsoft.com/office/powerpoint/2010/main" val="169915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2FBB-1C7C-AD32-036D-D2ABB5454EA8}"/>
              </a:ext>
            </a:extLst>
          </p:cNvPr>
          <p:cNvSpPr>
            <a:spLocks noGrp="1"/>
          </p:cNvSpPr>
          <p:nvPr>
            <p:ph type="title"/>
          </p:nvPr>
        </p:nvSpPr>
        <p:spPr/>
        <p:txBody>
          <a:bodyPr/>
          <a:lstStyle/>
          <a:p>
            <a:r>
              <a:rPr lang="en-IN" dirty="0"/>
              <a:t>projects</a:t>
            </a:r>
          </a:p>
        </p:txBody>
      </p:sp>
      <p:sp>
        <p:nvSpPr>
          <p:cNvPr id="3" name="Content Placeholder 2">
            <a:extLst>
              <a:ext uri="{FF2B5EF4-FFF2-40B4-BE49-F238E27FC236}">
                <a16:creationId xmlns:a16="http://schemas.microsoft.com/office/drawing/2014/main" id="{C79D310F-7A96-584C-6D53-6105AE31BB02}"/>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Create an Azure DevOps project to establish a repository for source code and to plan and track work. You can manage and structure your project to support your business needs. </a:t>
            </a:r>
            <a:endParaRPr lang="en-IN" dirty="0"/>
          </a:p>
        </p:txBody>
      </p:sp>
      <p:pic>
        <p:nvPicPr>
          <p:cNvPr id="5" name="Picture 4">
            <a:extLst>
              <a:ext uri="{FF2B5EF4-FFF2-40B4-BE49-F238E27FC236}">
                <a16:creationId xmlns:a16="http://schemas.microsoft.com/office/drawing/2014/main" id="{E5835E2D-11C2-DCC6-292F-3CF4669478FF}"/>
              </a:ext>
            </a:extLst>
          </p:cNvPr>
          <p:cNvPicPr>
            <a:picLocks noChangeAspect="1"/>
          </p:cNvPicPr>
          <p:nvPr/>
        </p:nvPicPr>
        <p:blipFill>
          <a:blip r:embed="rId2"/>
          <a:stretch>
            <a:fillRect/>
          </a:stretch>
        </p:blipFill>
        <p:spPr>
          <a:xfrm>
            <a:off x="4331915" y="2831568"/>
            <a:ext cx="5683542" cy="3067208"/>
          </a:xfrm>
          <a:prstGeom prst="rect">
            <a:avLst/>
          </a:prstGeom>
        </p:spPr>
      </p:pic>
    </p:spTree>
    <p:extLst>
      <p:ext uri="{BB962C8B-B14F-4D97-AF65-F5344CB8AC3E}">
        <p14:creationId xmlns:p14="http://schemas.microsoft.com/office/powerpoint/2010/main" val="73945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D9FE-ABED-ADD3-E291-174CB0D3A0F1}"/>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C7A0B93E-67BF-4725-4093-158AEA9D1195}"/>
              </a:ext>
            </a:extLst>
          </p:cNvPr>
          <p:cNvSpPr>
            <a:spLocks noGrp="1"/>
          </p:cNvSpPr>
          <p:nvPr>
            <p:ph idx="1"/>
          </p:nvPr>
        </p:nvSpPr>
        <p:spPr/>
        <p:txBody>
          <a:bodyPr/>
          <a:lstStyle/>
          <a:p>
            <a:r>
              <a:rPr lang="en-IN" dirty="0"/>
              <a:t>Create organization, project</a:t>
            </a:r>
          </a:p>
          <a:p>
            <a:r>
              <a:rPr lang="en-IN" dirty="0"/>
              <a:t>Map to visual studio</a:t>
            </a:r>
          </a:p>
          <a:p>
            <a:r>
              <a:rPr lang="en-IN" dirty="0"/>
              <a:t>Create git repos</a:t>
            </a:r>
          </a:p>
        </p:txBody>
      </p:sp>
    </p:spTree>
    <p:extLst>
      <p:ext uri="{BB962C8B-B14F-4D97-AF65-F5344CB8AC3E}">
        <p14:creationId xmlns:p14="http://schemas.microsoft.com/office/powerpoint/2010/main" val="190233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B198-F401-3D1B-ECAE-E2701E486606}"/>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Repository permissions</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CB8F489-01FD-05CE-B59B-255545397815}"/>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You can also grant or restrict access to repositories to lock down who can contribute to your source code and manage other features. You can set permissions across all Git repositories by making changes to the top-level </a:t>
            </a:r>
            <a:r>
              <a:rPr lang="en-US" b="1" i="0" dirty="0">
                <a:solidFill>
                  <a:srgbClr val="161616"/>
                </a:solidFill>
                <a:effectLst/>
                <a:latin typeface="Segoe UI" panose="020B0502040204020203" pitchFamily="34" charset="0"/>
              </a:rPr>
              <a:t>Git repositories</a:t>
            </a:r>
            <a:r>
              <a:rPr lang="en-US" b="0" i="0" dirty="0">
                <a:solidFill>
                  <a:srgbClr val="161616"/>
                </a:solidFill>
                <a:effectLst/>
                <a:latin typeface="Segoe UI" panose="020B0502040204020203" pitchFamily="34" charset="0"/>
              </a:rPr>
              <a:t> entry. Individual repositories inherit permissions from the top-level </a:t>
            </a:r>
            <a:r>
              <a:rPr lang="en-US" b="1" i="0" dirty="0">
                <a:solidFill>
                  <a:srgbClr val="161616"/>
                </a:solidFill>
                <a:effectLst/>
                <a:latin typeface="Segoe UI" panose="020B0502040204020203" pitchFamily="34" charset="0"/>
              </a:rPr>
              <a:t>Git Repositories</a:t>
            </a:r>
            <a:r>
              <a:rPr lang="en-US" b="0" i="0" dirty="0">
                <a:solidFill>
                  <a:srgbClr val="161616"/>
                </a:solidFill>
                <a:effectLst/>
                <a:latin typeface="Segoe UI" panose="020B0502040204020203" pitchFamily="34" charset="0"/>
              </a:rPr>
              <a:t> entry.</a:t>
            </a:r>
          </a:p>
          <a:p>
            <a:pPr algn="l"/>
            <a:r>
              <a:rPr lang="en-US" b="0" i="0" dirty="0">
                <a:solidFill>
                  <a:srgbClr val="161616"/>
                </a:solidFill>
                <a:effectLst/>
                <a:latin typeface="Segoe UI" panose="020B0502040204020203" pitchFamily="34" charset="0"/>
              </a:rPr>
              <a:t>As with project permissions, you must be a member of the </a:t>
            </a:r>
            <a:r>
              <a:rPr lang="en-US" b="1" i="0" dirty="0">
                <a:solidFill>
                  <a:srgbClr val="161616"/>
                </a:solidFill>
                <a:effectLst/>
                <a:latin typeface="Segoe UI" panose="020B0502040204020203" pitchFamily="34" charset="0"/>
              </a:rPr>
              <a:t>Project Administrators</a:t>
            </a:r>
            <a:r>
              <a:rPr lang="en-US" b="0" i="0" dirty="0">
                <a:solidFill>
                  <a:srgbClr val="161616"/>
                </a:solidFill>
                <a:effectLst/>
                <a:latin typeface="Segoe UI" panose="020B0502040204020203" pitchFamily="34" charset="0"/>
              </a:rPr>
              <a:t> Group or have your </a:t>
            </a:r>
            <a:r>
              <a:rPr lang="en-US" b="1" i="0" dirty="0">
                <a:solidFill>
                  <a:srgbClr val="161616"/>
                </a:solidFill>
                <a:effectLst/>
                <a:latin typeface="Segoe UI" panose="020B0502040204020203" pitchFamily="34" charset="0"/>
              </a:rPr>
              <a:t>Manage permissions</a:t>
            </a:r>
            <a:r>
              <a:rPr lang="en-US" b="0" i="0" dirty="0">
                <a:solidFill>
                  <a:srgbClr val="161616"/>
                </a:solidFill>
                <a:effectLst/>
                <a:latin typeface="Segoe UI" panose="020B0502040204020203" pitchFamily="34" charset="0"/>
              </a:rPr>
              <a:t> set to </a:t>
            </a:r>
            <a:r>
              <a:rPr lang="en-US" b="1" i="0" dirty="0">
                <a:solidFill>
                  <a:srgbClr val="161616"/>
                </a:solidFill>
                <a:effectLst/>
                <a:latin typeface="Segoe UI" panose="020B0502040204020203" pitchFamily="34" charset="0"/>
              </a:rPr>
              <a:t>Allow</a:t>
            </a:r>
            <a:r>
              <a:rPr lang="en-US" b="0" i="0" dirty="0">
                <a:solidFill>
                  <a:srgbClr val="161616"/>
                </a:solidFill>
                <a:effectLst/>
                <a:latin typeface="Segoe UI" panose="020B0502040204020203" pitchFamily="34" charset="0"/>
              </a:rPr>
              <a:t> for Git repositories.</a:t>
            </a:r>
          </a:p>
          <a:p>
            <a:endParaRPr lang="en-IN" dirty="0"/>
          </a:p>
        </p:txBody>
      </p:sp>
    </p:spTree>
    <p:extLst>
      <p:ext uri="{BB962C8B-B14F-4D97-AF65-F5344CB8AC3E}">
        <p14:creationId xmlns:p14="http://schemas.microsoft.com/office/powerpoint/2010/main" val="381595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C86D-2A76-7842-009E-117FD68F7ED1}"/>
              </a:ext>
            </a:extLst>
          </p:cNvPr>
          <p:cNvSpPr>
            <a:spLocks noGrp="1"/>
          </p:cNvSpPr>
          <p:nvPr>
            <p:ph type="title"/>
          </p:nvPr>
        </p:nvSpPr>
        <p:spPr/>
        <p:txBody>
          <a:bodyPr/>
          <a:lstStyle/>
          <a:p>
            <a:r>
              <a:rPr lang="en-IN"/>
              <a:t>Lab 4</a:t>
            </a:r>
          </a:p>
        </p:txBody>
      </p:sp>
      <p:sp>
        <p:nvSpPr>
          <p:cNvPr id="3" name="Content Placeholder 2">
            <a:extLst>
              <a:ext uri="{FF2B5EF4-FFF2-40B4-BE49-F238E27FC236}">
                <a16:creationId xmlns:a16="http://schemas.microsoft.com/office/drawing/2014/main" id="{7992CCBA-E130-67BA-B9C1-06F1E2248B5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7980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100</TotalTime>
  <Words>206</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Segoe UI</vt:lpstr>
      <vt:lpstr>Gallery</vt:lpstr>
      <vt:lpstr>Azure </vt:lpstr>
      <vt:lpstr>devsecops</vt:lpstr>
      <vt:lpstr>organization</vt:lpstr>
      <vt:lpstr>projects</vt:lpstr>
      <vt:lpstr>lab</vt:lpstr>
      <vt:lpstr>Repository permissions </vt:lpstr>
      <vt:lpstr>Lab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4</cp:revision>
  <dcterms:created xsi:type="dcterms:W3CDTF">2025-01-28T16:02:20Z</dcterms:created>
  <dcterms:modified xsi:type="dcterms:W3CDTF">2025-01-28T17:42:20Z</dcterms:modified>
</cp:coreProperties>
</file>