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EDD4B-9FA5-B269-615E-672EEE6CD5EC}"/>
              </a:ext>
            </a:extLst>
          </p:cNvPr>
          <p:cNvSpPr>
            <a:spLocks noGrp="1"/>
          </p:cNvSpPr>
          <p:nvPr>
            <p:ph type="ctrTitle"/>
          </p:nvPr>
        </p:nvSpPr>
        <p:spPr/>
        <p:txBody>
          <a:bodyPr/>
          <a:lstStyle/>
          <a:p>
            <a:r>
              <a:rPr lang="en-US" dirty="0"/>
              <a:t>SAST</a:t>
            </a:r>
            <a:endParaRPr lang="en-IN" dirty="0"/>
          </a:p>
        </p:txBody>
      </p:sp>
      <p:sp>
        <p:nvSpPr>
          <p:cNvPr id="3" name="Subtitle 2">
            <a:extLst>
              <a:ext uri="{FF2B5EF4-FFF2-40B4-BE49-F238E27FC236}">
                <a16:creationId xmlns:a16="http://schemas.microsoft.com/office/drawing/2014/main" id="{6F48B731-11A3-28DB-27D7-58E2A879EBA8}"/>
              </a:ext>
            </a:extLst>
          </p:cNvPr>
          <p:cNvSpPr>
            <a:spLocks noGrp="1"/>
          </p:cNvSpPr>
          <p:nvPr>
            <p:ph type="subTitle" idx="1"/>
          </p:nvPr>
        </p:nvSpPr>
        <p:spPr/>
        <p:txBody>
          <a:bodyPr/>
          <a:lstStyle/>
          <a:p>
            <a:r>
              <a:rPr lang="en-US" dirty="0"/>
              <a:t>ow</a:t>
            </a:r>
            <a:endParaRPr lang="en-IN" dirty="0"/>
          </a:p>
        </p:txBody>
      </p:sp>
    </p:spTree>
    <p:extLst>
      <p:ext uri="{BB962C8B-B14F-4D97-AF65-F5344CB8AC3E}">
        <p14:creationId xmlns:p14="http://schemas.microsoft.com/office/powerpoint/2010/main" val="314709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0C2E4-1237-B34B-BF20-A6C0E75FC144}"/>
              </a:ext>
            </a:extLst>
          </p:cNvPr>
          <p:cNvSpPr>
            <a:spLocks noGrp="1"/>
          </p:cNvSpPr>
          <p:nvPr>
            <p:ph type="title"/>
          </p:nvPr>
        </p:nvSpPr>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C6B98BA9-61FF-0587-5604-87B6E25C3C2D}"/>
              </a:ext>
            </a:extLst>
          </p:cNvPr>
          <p:cNvSpPr>
            <a:spLocks noGrp="1"/>
          </p:cNvSpPr>
          <p:nvPr>
            <p:ph idx="1"/>
          </p:nvPr>
        </p:nvSpPr>
        <p:spPr/>
        <p:txBody>
          <a:bodyPr/>
          <a:lstStyle/>
          <a:p>
            <a:pPr algn="l">
              <a:lnSpc>
                <a:spcPts val="2400"/>
              </a:lnSpc>
            </a:pPr>
            <a:r>
              <a:rPr lang="en-US" b="0" i="0" dirty="0">
                <a:solidFill>
                  <a:srgbClr val="242424"/>
                </a:solidFill>
                <a:effectLst/>
                <a:latin typeface="source-serif-pro"/>
              </a:rPr>
              <a:t>Static code analysis, a debugging method that inspects source code, is performed in a non-runtime environment, meaning it examines the code without executing the program. This practice is also known as Source Code Analysis. Source code analysis gives developers the advantage of catching any mistakes early.</a:t>
            </a:r>
          </a:p>
          <a:p>
            <a:pPr algn="l">
              <a:lnSpc>
                <a:spcPts val="2400"/>
              </a:lnSpc>
            </a:pPr>
            <a:r>
              <a:rPr lang="en-US" b="0" i="0" dirty="0">
                <a:solidFill>
                  <a:srgbClr val="242424"/>
                </a:solidFill>
                <a:effectLst/>
                <a:latin typeface="source-serif-pro"/>
              </a:rPr>
              <a:t>Source code analysis tools, also known as </a:t>
            </a:r>
            <a:r>
              <a:rPr lang="en-US" b="1" i="0" dirty="0">
                <a:solidFill>
                  <a:srgbClr val="242424"/>
                </a:solidFill>
                <a:effectLst/>
                <a:latin typeface="source-serif-pro"/>
              </a:rPr>
              <a:t>Static Application Security Testing</a:t>
            </a:r>
            <a:r>
              <a:rPr lang="en-US" b="0" i="0" dirty="0">
                <a:solidFill>
                  <a:srgbClr val="242424"/>
                </a:solidFill>
                <a:effectLst/>
                <a:latin typeface="source-serif-pro"/>
              </a:rPr>
              <a:t> (</a:t>
            </a:r>
            <a:r>
              <a:rPr lang="en-US" b="1" i="0" dirty="0">
                <a:solidFill>
                  <a:srgbClr val="242424"/>
                </a:solidFill>
                <a:effectLst/>
                <a:latin typeface="source-serif-pro"/>
              </a:rPr>
              <a:t>SAST</a:t>
            </a:r>
            <a:r>
              <a:rPr lang="en-US" b="0" i="0" dirty="0">
                <a:solidFill>
                  <a:srgbClr val="242424"/>
                </a:solidFill>
                <a:effectLst/>
                <a:latin typeface="source-serif-pro"/>
              </a:rPr>
              <a:t>) tools, analyze your source code to find security flaws. They can help you detect issues during software development and can save time and effort, especially when compared to finding vulnerabilities later in the development cycle.</a:t>
            </a:r>
          </a:p>
          <a:p>
            <a:endParaRPr lang="en-IN" dirty="0"/>
          </a:p>
        </p:txBody>
      </p:sp>
    </p:spTree>
    <p:extLst>
      <p:ext uri="{BB962C8B-B14F-4D97-AF65-F5344CB8AC3E}">
        <p14:creationId xmlns:p14="http://schemas.microsoft.com/office/powerpoint/2010/main" val="3977965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BF5AF-83DA-993B-B6EB-9444A50DF3D2}"/>
              </a:ext>
            </a:extLst>
          </p:cNvPr>
          <p:cNvSpPr>
            <a:spLocks noGrp="1"/>
          </p:cNvSpPr>
          <p:nvPr>
            <p:ph type="title"/>
          </p:nvPr>
        </p:nvSpPr>
        <p:spPr/>
        <p:txBody>
          <a:bodyPr/>
          <a:lstStyle/>
          <a:p>
            <a:r>
              <a:rPr lang="en-IN" b="1" i="0" dirty="0">
                <a:solidFill>
                  <a:srgbClr val="242424"/>
                </a:solidFill>
                <a:effectLst/>
                <a:latin typeface="sohne"/>
              </a:rPr>
              <a:t>What is SonarQube?</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8D7ABD8F-88C5-8481-EF24-2908C6263456}"/>
              </a:ext>
            </a:extLst>
          </p:cNvPr>
          <p:cNvSpPr>
            <a:spLocks noGrp="1"/>
          </p:cNvSpPr>
          <p:nvPr>
            <p:ph idx="1"/>
          </p:nvPr>
        </p:nvSpPr>
        <p:spPr/>
        <p:txBody>
          <a:bodyPr>
            <a:normAutofit fontScale="92500"/>
          </a:bodyPr>
          <a:lstStyle/>
          <a:p>
            <a:pPr algn="l">
              <a:lnSpc>
                <a:spcPts val="2400"/>
              </a:lnSpc>
              <a:buFont typeface="Arial" panose="020B0604020202020204" pitchFamily="34" charset="0"/>
              <a:buChar char="•"/>
            </a:pPr>
            <a:r>
              <a:rPr lang="en-US" b="0" i="0" dirty="0">
                <a:solidFill>
                  <a:srgbClr val="242424"/>
                </a:solidFill>
                <a:effectLst/>
                <a:latin typeface="source-serif-pro"/>
              </a:rPr>
              <a:t>SonarQube is a powerful tool for improving code quality in software development.</a:t>
            </a:r>
          </a:p>
          <a:p>
            <a:pPr algn="l">
              <a:lnSpc>
                <a:spcPts val="2400"/>
              </a:lnSpc>
              <a:buFont typeface="Arial" panose="020B0604020202020204" pitchFamily="34" charset="0"/>
              <a:buChar char="•"/>
            </a:pPr>
            <a:r>
              <a:rPr lang="en-US" b="0" i="0" dirty="0">
                <a:solidFill>
                  <a:srgbClr val="242424"/>
                </a:solidFill>
                <a:effectLst/>
                <a:latin typeface="source-serif-pro"/>
              </a:rPr>
              <a:t>SonarQube is an open-source platform developed by </a:t>
            </a:r>
            <a:r>
              <a:rPr lang="en-US" b="0" i="0" dirty="0" err="1">
                <a:solidFill>
                  <a:srgbClr val="242424"/>
                </a:solidFill>
                <a:effectLst/>
                <a:latin typeface="source-serif-pro"/>
              </a:rPr>
              <a:t>SonarSource</a:t>
            </a:r>
            <a:r>
              <a:rPr lang="en-US" b="0" i="0" dirty="0">
                <a:solidFill>
                  <a:srgbClr val="242424"/>
                </a:solidFill>
                <a:effectLst/>
                <a:latin typeface="source-serif-pro"/>
              </a:rPr>
              <a:t> for continuously inspecting code quality.</a:t>
            </a:r>
          </a:p>
          <a:p>
            <a:pPr algn="l">
              <a:lnSpc>
                <a:spcPts val="2400"/>
              </a:lnSpc>
              <a:buFont typeface="Arial" panose="020B0604020202020204" pitchFamily="34" charset="0"/>
              <a:buChar char="•"/>
            </a:pPr>
            <a:r>
              <a:rPr lang="en-US" b="0" i="0" dirty="0">
                <a:solidFill>
                  <a:srgbClr val="242424"/>
                </a:solidFill>
                <a:effectLst/>
                <a:latin typeface="source-serif-pro"/>
              </a:rPr>
              <a:t>It supports 30 major programming languages with various plugins.</a:t>
            </a:r>
          </a:p>
          <a:p>
            <a:pPr algn="l">
              <a:lnSpc>
                <a:spcPts val="2400"/>
              </a:lnSpc>
              <a:buFont typeface="Arial" panose="020B0604020202020204" pitchFamily="34" charset="0"/>
              <a:buChar char="•"/>
            </a:pPr>
            <a:r>
              <a:rPr lang="en-US" b="0" i="0" dirty="0">
                <a:solidFill>
                  <a:srgbClr val="242424"/>
                </a:solidFill>
                <a:effectLst/>
                <a:latin typeface="source-serif-pro"/>
              </a:rPr>
              <a:t>It acts as a code inspector, analyzing code to identify errors, bugs, issues, mistakes, duplication, and security vulnerabilities.</a:t>
            </a:r>
          </a:p>
          <a:p>
            <a:pPr algn="l">
              <a:lnSpc>
                <a:spcPts val="2400"/>
              </a:lnSpc>
              <a:buFont typeface="Arial" panose="020B0604020202020204" pitchFamily="34" charset="0"/>
              <a:buChar char="•"/>
            </a:pPr>
            <a:r>
              <a:rPr lang="en-US" b="0" i="0" dirty="0">
                <a:solidFill>
                  <a:srgbClr val="242424"/>
                </a:solidFill>
                <a:effectLst/>
                <a:latin typeface="source-serif-pro"/>
              </a:rPr>
              <a:t>SonarQube is developed using the Java programming language.</a:t>
            </a:r>
          </a:p>
          <a:p>
            <a:pPr algn="l">
              <a:lnSpc>
                <a:spcPts val="2400"/>
              </a:lnSpc>
              <a:buFont typeface="Arial" panose="020B0604020202020204" pitchFamily="34" charset="0"/>
              <a:buChar char="•"/>
            </a:pPr>
            <a:r>
              <a:rPr lang="en-US" b="0" i="0" dirty="0">
                <a:solidFill>
                  <a:srgbClr val="242424"/>
                </a:solidFill>
                <a:effectLst/>
                <a:latin typeface="source-serif-pro"/>
              </a:rPr>
              <a:t>Think of it as a digital assistant that helps programmers create reliable and secure software.</a:t>
            </a:r>
          </a:p>
          <a:p>
            <a:endParaRPr lang="en-IN" dirty="0"/>
          </a:p>
        </p:txBody>
      </p:sp>
    </p:spTree>
    <p:extLst>
      <p:ext uri="{BB962C8B-B14F-4D97-AF65-F5344CB8AC3E}">
        <p14:creationId xmlns:p14="http://schemas.microsoft.com/office/powerpoint/2010/main" val="150560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CB907-A64A-D492-4F62-4DD607766CAC}"/>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F6B32D5E-5088-4905-D685-DC35A52D0EAA}"/>
              </a:ext>
            </a:extLst>
          </p:cNvPr>
          <p:cNvSpPr>
            <a:spLocks noGrp="1"/>
          </p:cNvSpPr>
          <p:nvPr>
            <p:ph idx="1"/>
          </p:nvPr>
        </p:nvSpPr>
        <p:spPr/>
        <p:txBody>
          <a:bodyPr/>
          <a:lstStyle/>
          <a:p>
            <a:r>
              <a:rPr lang="en-IN" b="0" i="0" dirty="0">
                <a:solidFill>
                  <a:srgbClr val="242424"/>
                </a:solidFill>
                <a:effectLst/>
                <a:latin typeface="source-serif-pro"/>
              </a:rPr>
              <a:t>SonarQube provides integration with different build tools like Maven, Ant, Gradle, </a:t>
            </a:r>
            <a:r>
              <a:rPr lang="en-IN" b="0" i="0" dirty="0" err="1">
                <a:solidFill>
                  <a:srgbClr val="242424"/>
                </a:solidFill>
                <a:effectLst/>
                <a:latin typeface="source-serif-pro"/>
              </a:rPr>
              <a:t>MSBuild</a:t>
            </a:r>
            <a:r>
              <a:rPr lang="en-IN" b="0" i="0" dirty="0">
                <a:solidFill>
                  <a:srgbClr val="242424"/>
                </a:solidFill>
                <a:effectLst/>
                <a:latin typeface="source-serif-pro"/>
              </a:rPr>
              <a:t>, and continuous integration (Azure DevOps, Atlassian Bamboo, Jenkins, Hudson, etc.).</a:t>
            </a:r>
          </a:p>
          <a:p>
            <a:endParaRPr lang="en-IN" dirty="0"/>
          </a:p>
        </p:txBody>
      </p:sp>
    </p:spTree>
    <p:extLst>
      <p:ext uri="{BB962C8B-B14F-4D97-AF65-F5344CB8AC3E}">
        <p14:creationId xmlns:p14="http://schemas.microsoft.com/office/powerpoint/2010/main" val="2497840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57CCC-1F49-7377-1DBE-5EE9E9406919}"/>
              </a:ext>
            </a:extLst>
          </p:cNvPr>
          <p:cNvSpPr>
            <a:spLocks noGrp="1"/>
          </p:cNvSpPr>
          <p:nvPr>
            <p:ph type="title"/>
          </p:nvPr>
        </p:nvSpPr>
        <p:spPr/>
        <p:txBody>
          <a:bodyPr/>
          <a:lstStyle/>
          <a:p>
            <a:r>
              <a:rPr lang="en-US" dirty="0"/>
              <a:t>features</a:t>
            </a:r>
            <a:endParaRPr lang="en-IN" dirty="0"/>
          </a:p>
        </p:txBody>
      </p:sp>
      <p:sp>
        <p:nvSpPr>
          <p:cNvPr id="3" name="Content Placeholder 2">
            <a:extLst>
              <a:ext uri="{FF2B5EF4-FFF2-40B4-BE49-F238E27FC236}">
                <a16:creationId xmlns:a16="http://schemas.microsoft.com/office/drawing/2014/main" id="{46F70612-E116-DDB7-AEC9-8D160DDC5E45}"/>
              </a:ext>
            </a:extLst>
          </p:cNvPr>
          <p:cNvSpPr>
            <a:spLocks noGrp="1"/>
          </p:cNvSpPr>
          <p:nvPr>
            <p:ph idx="1"/>
          </p:nvPr>
        </p:nvSpPr>
        <p:spPr/>
        <p:txBody>
          <a:bodyPr/>
          <a:lstStyle/>
          <a:p>
            <a:r>
              <a:rPr lang="en-US" b="1" i="0" dirty="0">
                <a:solidFill>
                  <a:srgbClr val="242424"/>
                </a:solidFill>
                <a:effectLst/>
                <a:latin typeface="source-serif-pro"/>
              </a:rPr>
              <a:t>Multi-Language Support: </a:t>
            </a:r>
            <a:r>
              <a:rPr lang="en-US" b="0" i="0" dirty="0">
                <a:solidFill>
                  <a:srgbClr val="242424"/>
                </a:solidFill>
                <a:effectLst/>
                <a:latin typeface="source-serif-pro"/>
              </a:rPr>
              <a:t>It Offers analysis for more than 30 programming languages.</a:t>
            </a:r>
          </a:p>
          <a:p>
            <a:r>
              <a:rPr lang="en-US" b="1" i="0" dirty="0">
                <a:solidFill>
                  <a:srgbClr val="242424"/>
                </a:solidFill>
                <a:effectLst/>
                <a:latin typeface="source-serif-pro"/>
              </a:rPr>
              <a:t>Bugs:</a:t>
            </a:r>
            <a:r>
              <a:rPr lang="en-US" b="0" i="0" dirty="0">
                <a:solidFill>
                  <a:srgbClr val="242424"/>
                </a:solidFill>
                <a:effectLst/>
                <a:latin typeface="source-serif-pro"/>
              </a:rPr>
              <a:t> A bug is a tiny mistake or problem in the code that can cause the software to behave unexpectedly or even crash.</a:t>
            </a:r>
            <a:endParaRPr lang="en-US" dirty="0">
              <a:solidFill>
                <a:srgbClr val="242424"/>
              </a:solidFill>
              <a:latin typeface="source-serif-pro"/>
            </a:endParaRPr>
          </a:p>
          <a:p>
            <a:pPr algn="l">
              <a:lnSpc>
                <a:spcPts val="2400"/>
              </a:lnSpc>
            </a:pPr>
            <a:r>
              <a:rPr lang="en-US" b="1" i="0" dirty="0">
                <a:solidFill>
                  <a:srgbClr val="242424"/>
                </a:solidFill>
                <a:effectLst/>
                <a:latin typeface="source-serif-pro"/>
              </a:rPr>
              <a:t>Vulnerability:</a:t>
            </a:r>
            <a:endParaRPr lang="en-US" b="0" i="0" dirty="0">
              <a:solidFill>
                <a:srgbClr val="242424"/>
              </a:solidFill>
              <a:effectLst/>
              <a:latin typeface="source-serif-pro"/>
            </a:endParaRPr>
          </a:p>
          <a:p>
            <a:pPr algn="l">
              <a:lnSpc>
                <a:spcPts val="2400"/>
              </a:lnSpc>
              <a:buFont typeface="Arial" panose="020B0604020202020204" pitchFamily="34" charset="0"/>
              <a:buChar char="•"/>
            </a:pPr>
            <a:r>
              <a:rPr lang="en-US" b="0" i="0" dirty="0">
                <a:solidFill>
                  <a:srgbClr val="242424"/>
                </a:solidFill>
                <a:effectLst/>
                <a:latin typeface="source-serif-pro"/>
              </a:rPr>
              <a:t>A vulnerability refers to a weakness or flaw in the code.</a:t>
            </a:r>
          </a:p>
          <a:p>
            <a:pPr algn="l">
              <a:lnSpc>
                <a:spcPts val="2400"/>
              </a:lnSpc>
              <a:buFont typeface="Arial" panose="020B0604020202020204" pitchFamily="34" charset="0"/>
              <a:buChar char="•"/>
            </a:pPr>
            <a:r>
              <a:rPr lang="en-US" b="0" i="0" dirty="0">
                <a:solidFill>
                  <a:srgbClr val="242424"/>
                </a:solidFill>
                <a:effectLst/>
                <a:latin typeface="source-serif-pro"/>
              </a:rPr>
              <a:t>A security-related issue that represents a backdoor for attackers</a:t>
            </a:r>
          </a:p>
          <a:p>
            <a:endParaRPr lang="en-US" b="0" i="0" dirty="0">
              <a:solidFill>
                <a:srgbClr val="242424"/>
              </a:solidFill>
              <a:effectLst/>
              <a:latin typeface="source-serif-pro"/>
            </a:endParaRPr>
          </a:p>
          <a:p>
            <a:endParaRPr lang="en-IN" dirty="0"/>
          </a:p>
        </p:txBody>
      </p:sp>
    </p:spTree>
    <p:extLst>
      <p:ext uri="{BB962C8B-B14F-4D97-AF65-F5344CB8AC3E}">
        <p14:creationId xmlns:p14="http://schemas.microsoft.com/office/powerpoint/2010/main" val="198392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4EA2E-D2D5-12AB-4AA3-412F10EE75D9}"/>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3DAC7210-E45E-912A-80F7-D65BFDCAD27B}"/>
              </a:ext>
            </a:extLst>
          </p:cNvPr>
          <p:cNvSpPr>
            <a:spLocks noGrp="1"/>
          </p:cNvSpPr>
          <p:nvPr>
            <p:ph idx="1"/>
          </p:nvPr>
        </p:nvSpPr>
        <p:spPr/>
        <p:txBody>
          <a:bodyPr/>
          <a:lstStyle/>
          <a:p>
            <a:pPr algn="l">
              <a:lnSpc>
                <a:spcPts val="2400"/>
              </a:lnSpc>
            </a:pPr>
            <a:r>
              <a:rPr lang="en-US" b="1" i="0" dirty="0">
                <a:solidFill>
                  <a:srgbClr val="242424"/>
                </a:solidFill>
                <a:effectLst/>
                <a:latin typeface="source-serif-pro"/>
              </a:rPr>
              <a:t>Code smell:</a:t>
            </a:r>
            <a:endParaRPr lang="en-US" b="0" i="0" dirty="0">
              <a:solidFill>
                <a:srgbClr val="242424"/>
              </a:solidFill>
              <a:effectLst/>
              <a:latin typeface="source-serif-pro"/>
            </a:endParaRPr>
          </a:p>
          <a:p>
            <a:pPr algn="l">
              <a:lnSpc>
                <a:spcPts val="2400"/>
              </a:lnSpc>
              <a:buFont typeface="Arial" panose="020B0604020202020204" pitchFamily="34" charset="0"/>
              <a:buChar char="•"/>
            </a:pPr>
            <a:r>
              <a:rPr lang="en-US" b="0" i="0" dirty="0">
                <a:solidFill>
                  <a:srgbClr val="242424"/>
                </a:solidFill>
                <a:effectLst/>
                <a:latin typeface="source-serif-pro"/>
              </a:rPr>
              <a:t>Code smells are characteristics of code that indicate the possibility of a problem caused by code in the future.</a:t>
            </a:r>
          </a:p>
          <a:p>
            <a:pPr algn="l">
              <a:lnSpc>
                <a:spcPts val="2400"/>
              </a:lnSpc>
              <a:buFont typeface="Arial" panose="020B0604020202020204" pitchFamily="34" charset="0"/>
              <a:buChar char="•"/>
            </a:pPr>
            <a:r>
              <a:rPr lang="en-US" b="0" i="0" dirty="0">
                <a:solidFill>
                  <a:srgbClr val="242424"/>
                </a:solidFill>
                <a:effectLst/>
                <a:latin typeface="source-serif-pro"/>
              </a:rPr>
              <a:t>A maintainability-related issue in the code.</a:t>
            </a:r>
          </a:p>
          <a:p>
            <a:pPr algn="l">
              <a:lnSpc>
                <a:spcPts val="2400"/>
              </a:lnSpc>
              <a:buFont typeface="Arial" panose="020B0604020202020204" pitchFamily="34" charset="0"/>
              <a:buChar char="•"/>
            </a:pPr>
            <a:r>
              <a:rPr lang="en-US" b="0" i="0" dirty="0">
                <a:solidFill>
                  <a:srgbClr val="242424"/>
                </a:solidFill>
                <a:effectLst/>
                <a:latin typeface="source-serif-pro"/>
              </a:rPr>
              <a:t>A typical example of a code smell is duplicated code, a long method, or a long class.</a:t>
            </a:r>
          </a:p>
          <a:p>
            <a:pPr algn="l">
              <a:lnSpc>
                <a:spcPts val="2400"/>
              </a:lnSpc>
              <a:buFont typeface="Arial" panose="020B0604020202020204" pitchFamily="34" charset="0"/>
              <a:buChar char="•"/>
            </a:pPr>
            <a:endParaRPr lang="en-US" b="0" i="0" dirty="0">
              <a:solidFill>
                <a:srgbClr val="242424"/>
              </a:solidFill>
              <a:effectLst/>
              <a:latin typeface="source-serif-pro"/>
            </a:endParaRPr>
          </a:p>
          <a:p>
            <a:endParaRPr lang="en-IN" dirty="0"/>
          </a:p>
        </p:txBody>
      </p:sp>
    </p:spTree>
    <p:extLst>
      <p:ext uri="{BB962C8B-B14F-4D97-AF65-F5344CB8AC3E}">
        <p14:creationId xmlns:p14="http://schemas.microsoft.com/office/powerpoint/2010/main" val="1806135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2BC92-558C-F245-CBD5-422EA6492985}"/>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856490C2-C178-75D1-A49D-7923315C6BC6}"/>
              </a:ext>
            </a:extLst>
          </p:cNvPr>
          <p:cNvSpPr>
            <a:spLocks noGrp="1"/>
          </p:cNvSpPr>
          <p:nvPr>
            <p:ph idx="1"/>
          </p:nvPr>
        </p:nvSpPr>
        <p:spPr/>
        <p:txBody>
          <a:bodyPr/>
          <a:lstStyle/>
          <a:p>
            <a:pPr algn="l">
              <a:lnSpc>
                <a:spcPts val="2400"/>
              </a:lnSpc>
            </a:pPr>
            <a:r>
              <a:rPr lang="en-US" b="1" i="0" dirty="0">
                <a:solidFill>
                  <a:srgbClr val="242424"/>
                </a:solidFill>
                <a:effectLst/>
                <a:latin typeface="source-serif-pro"/>
              </a:rPr>
              <a:t>Code duplications:</a:t>
            </a:r>
            <a:r>
              <a:rPr lang="en-US" b="0" i="0" dirty="0">
                <a:solidFill>
                  <a:srgbClr val="242424"/>
                </a:solidFill>
                <a:effectLst/>
                <a:latin typeface="source-serif-pro"/>
              </a:rPr>
              <a:t> Code duplication in SonarQube means having the same or very similar pieces of code repeated in different parts of your program. It’s like copying and pasting the same instructions in multiple places.</a:t>
            </a:r>
          </a:p>
          <a:p>
            <a:pPr algn="l">
              <a:lnSpc>
                <a:spcPts val="2400"/>
              </a:lnSpc>
            </a:pPr>
            <a:r>
              <a:rPr lang="en-US" b="0" i="0" dirty="0">
                <a:solidFill>
                  <a:srgbClr val="242424"/>
                </a:solidFill>
                <a:effectLst/>
                <a:latin typeface="source-serif-pro"/>
              </a:rPr>
              <a:t>For example, Suppose you’re working on a Python program that converts temperatures from Celsius to Fahrenheit and vice versa. Here’s an example of code duplication:</a:t>
            </a:r>
          </a:p>
          <a:p>
            <a:br>
              <a:rPr lang="en-US" dirty="0">
                <a:effectLst/>
              </a:rPr>
            </a:br>
            <a:endParaRPr lang="en-IN" dirty="0"/>
          </a:p>
        </p:txBody>
      </p:sp>
    </p:spTree>
    <p:extLst>
      <p:ext uri="{BB962C8B-B14F-4D97-AF65-F5344CB8AC3E}">
        <p14:creationId xmlns:p14="http://schemas.microsoft.com/office/powerpoint/2010/main" val="1892645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B6EC6-BF3A-5493-15BE-5E0D2BAEA932}"/>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C1DDF868-B4B7-D07C-F83D-C48F37926576}"/>
              </a:ext>
            </a:extLst>
          </p:cNvPr>
          <p:cNvSpPr>
            <a:spLocks noGrp="1"/>
          </p:cNvSpPr>
          <p:nvPr>
            <p:ph idx="1"/>
          </p:nvPr>
        </p:nvSpPr>
        <p:spPr/>
        <p:txBody>
          <a:bodyPr/>
          <a:lstStyle/>
          <a:p>
            <a:pPr algn="l">
              <a:lnSpc>
                <a:spcPts val="2400"/>
              </a:lnSpc>
            </a:pPr>
            <a:r>
              <a:rPr lang="en-US" b="1" i="0" dirty="0">
                <a:solidFill>
                  <a:srgbClr val="242424"/>
                </a:solidFill>
                <a:effectLst/>
                <a:latin typeface="source-serif-pro"/>
              </a:rPr>
              <a:t>Security hotspots</a:t>
            </a:r>
            <a:r>
              <a:rPr lang="en-US" b="0" i="0" dirty="0">
                <a:solidFill>
                  <a:srgbClr val="242424"/>
                </a:solidFill>
                <a:effectLst/>
                <a:latin typeface="source-serif-pro"/>
              </a:rPr>
              <a:t> are security-sensitive pieces of code that need to be manually reviewed. Upon review, you’ll either find that there is no threat or that there is vulnerable code that needs to be fixed.</a:t>
            </a:r>
          </a:p>
          <a:p>
            <a:pPr algn="l">
              <a:lnSpc>
                <a:spcPts val="2400"/>
              </a:lnSpc>
            </a:pPr>
            <a:r>
              <a:rPr lang="en-US" b="1" i="0" dirty="0">
                <a:solidFill>
                  <a:srgbClr val="242424"/>
                </a:solidFill>
                <a:effectLst/>
                <a:latin typeface="source-serif-pro"/>
              </a:rPr>
              <a:t>Code Coverage:</a:t>
            </a:r>
            <a:r>
              <a:rPr lang="en-US" b="0" i="0" dirty="0">
                <a:solidFill>
                  <a:srgbClr val="242424"/>
                </a:solidFill>
                <a:effectLst/>
                <a:latin typeface="source-serif-pro"/>
              </a:rPr>
              <a:t> It is a measure of how much of your code is tested by your automated tests. It shows the percentage of your code that gets exercised by your tests.</a:t>
            </a:r>
          </a:p>
          <a:p>
            <a:endParaRPr lang="en-IN" dirty="0"/>
          </a:p>
        </p:txBody>
      </p:sp>
    </p:spTree>
    <p:extLst>
      <p:ext uri="{BB962C8B-B14F-4D97-AF65-F5344CB8AC3E}">
        <p14:creationId xmlns:p14="http://schemas.microsoft.com/office/powerpoint/2010/main" val="2087189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48E10-EFBE-E268-54DE-B963498008C5}"/>
              </a:ext>
            </a:extLst>
          </p:cNvPr>
          <p:cNvSpPr>
            <a:spLocks noGrp="1"/>
          </p:cNvSpPr>
          <p:nvPr>
            <p:ph type="title"/>
          </p:nvPr>
        </p:nvSpPr>
        <p:spPr/>
        <p:txBody>
          <a:bodyPr/>
          <a:lstStyle/>
          <a:p>
            <a:r>
              <a:rPr lang="en-US"/>
              <a:t>..</a:t>
            </a:r>
            <a:endParaRPr lang="en-IN"/>
          </a:p>
        </p:txBody>
      </p:sp>
      <p:sp>
        <p:nvSpPr>
          <p:cNvPr id="3" name="Content Placeholder 2">
            <a:extLst>
              <a:ext uri="{FF2B5EF4-FFF2-40B4-BE49-F238E27FC236}">
                <a16:creationId xmlns:a16="http://schemas.microsoft.com/office/drawing/2014/main" id="{AAC26A71-E911-D095-8655-BBEA5DA8A8AA}"/>
              </a:ext>
            </a:extLst>
          </p:cNvPr>
          <p:cNvSpPr>
            <a:spLocks noGrp="1"/>
          </p:cNvSpPr>
          <p:nvPr>
            <p:ph idx="1"/>
          </p:nvPr>
        </p:nvSpPr>
        <p:spPr/>
        <p:txBody>
          <a:bodyPr/>
          <a:lstStyle/>
          <a:p>
            <a:r>
              <a:rPr lang="en-US" dirty="0"/>
              <a:t>Integration with CI/CD:</a:t>
            </a:r>
          </a:p>
          <a:p>
            <a:r>
              <a:rPr lang="en-US" dirty="0"/>
              <a:t>Integrating SonarQube with your Continuous Integration and Continuous Deployment (CI/CD) pipeline enhances code quality and security checks throughout your software development lifecycle.</a:t>
            </a:r>
            <a:endParaRPr lang="en-IN" dirty="0"/>
          </a:p>
        </p:txBody>
      </p:sp>
    </p:spTree>
    <p:extLst>
      <p:ext uri="{BB962C8B-B14F-4D97-AF65-F5344CB8AC3E}">
        <p14:creationId xmlns:p14="http://schemas.microsoft.com/office/powerpoint/2010/main" val="406620821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9</TotalTime>
  <Words>520</Words>
  <Application>Microsoft Office PowerPoint</Application>
  <PresentationFormat>Widescreen</PresentationFormat>
  <Paragraphs>35</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Gill Sans MT</vt:lpstr>
      <vt:lpstr>sohne</vt:lpstr>
      <vt:lpstr>source-serif-pro</vt:lpstr>
      <vt:lpstr>Gallery</vt:lpstr>
      <vt:lpstr>SAST</vt:lpstr>
      <vt:lpstr>overview</vt:lpstr>
      <vt:lpstr>What is SonarQube? </vt:lpstr>
      <vt:lpstr>..</vt:lpstr>
      <vt:lpstr>features</vt:lpstr>
      <vt:lpstr>..</vt:lpstr>
      <vt:lpstr>..</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2</cp:revision>
  <dcterms:created xsi:type="dcterms:W3CDTF">2025-02-01T10:43:11Z</dcterms:created>
  <dcterms:modified xsi:type="dcterms:W3CDTF">2025-02-01T10:52:14Z</dcterms:modified>
</cp:coreProperties>
</file>