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8" r:id="rId7"/>
    <p:sldId id="261" r:id="rId8"/>
    <p:sldId id="262" r:id="rId9"/>
    <p:sldId id="263" r:id="rId10"/>
    <p:sldId id="265" r:id="rId11"/>
    <p:sldId id="264"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aws.amazon.com/inspector/latest/user/getting_started_tutorial.html#tutorial_activate_sca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aws.amazon.com/inspector/latest/user/sbom-generator.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1C7C6-6484-BE0F-D5CB-08C4DAD363F5}"/>
              </a:ext>
            </a:extLst>
          </p:cNvPr>
          <p:cNvSpPr>
            <a:spLocks noGrp="1"/>
          </p:cNvSpPr>
          <p:nvPr>
            <p:ph type="ctrTitle"/>
          </p:nvPr>
        </p:nvSpPr>
        <p:spPr/>
        <p:txBody>
          <a:bodyPr/>
          <a:lstStyle/>
          <a:p>
            <a:r>
              <a:rPr lang="en-IN" dirty="0"/>
              <a:t>Scanning tool</a:t>
            </a:r>
          </a:p>
        </p:txBody>
      </p:sp>
      <p:sp>
        <p:nvSpPr>
          <p:cNvPr id="3" name="Subtitle 2">
            <a:extLst>
              <a:ext uri="{FF2B5EF4-FFF2-40B4-BE49-F238E27FC236}">
                <a16:creationId xmlns:a16="http://schemas.microsoft.com/office/drawing/2014/main" id="{5F36D4AF-F3FC-E5EE-02BB-0A3E5734FEF6}"/>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6450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3CF5D-0DF1-038E-3FDD-99DCD7C13505}"/>
              </a:ext>
            </a:extLst>
          </p:cNvPr>
          <p:cNvSpPr>
            <a:spLocks noGrp="1"/>
          </p:cNvSpPr>
          <p:nvPr>
            <p:ph type="title"/>
          </p:nvPr>
        </p:nvSpPr>
        <p:spPr/>
        <p:txBody>
          <a:bodyPr/>
          <a:lstStyle/>
          <a:p>
            <a:r>
              <a:rPr lang="en-IN" dirty="0"/>
              <a:t>observation</a:t>
            </a:r>
          </a:p>
        </p:txBody>
      </p:sp>
      <p:sp>
        <p:nvSpPr>
          <p:cNvPr id="3" name="Content Placeholder 2">
            <a:extLst>
              <a:ext uri="{FF2B5EF4-FFF2-40B4-BE49-F238E27FC236}">
                <a16:creationId xmlns:a16="http://schemas.microsoft.com/office/drawing/2014/main" id="{D0FDD427-CFD6-BCB3-8BE4-F6268CF71B6D}"/>
              </a:ext>
            </a:extLst>
          </p:cNvPr>
          <p:cNvSpPr>
            <a:spLocks noGrp="1"/>
          </p:cNvSpPr>
          <p:nvPr>
            <p:ph idx="1"/>
          </p:nvPr>
        </p:nvSpPr>
        <p:spPr/>
        <p:txBody>
          <a:bodyPr/>
          <a:lstStyle/>
          <a:p>
            <a:pPr algn="l">
              <a:lnSpc>
                <a:spcPts val="2400"/>
              </a:lnSpc>
            </a:pPr>
            <a:r>
              <a:rPr lang="en-US" b="0" i="0" dirty="0" err="1">
                <a:solidFill>
                  <a:srgbClr val="242424"/>
                </a:solidFill>
                <a:effectLst/>
                <a:latin typeface="source-serif-pro"/>
              </a:rPr>
              <a:t>Sbomgen</a:t>
            </a:r>
            <a:r>
              <a:rPr lang="en-US" b="0" i="0" dirty="0">
                <a:solidFill>
                  <a:srgbClr val="242424"/>
                </a:solidFill>
                <a:effectLst/>
                <a:latin typeface="source-serif-pro"/>
              </a:rPr>
              <a:t> is compatible exclusively with Linux operating systems.</a:t>
            </a:r>
          </a:p>
          <a:p>
            <a:pPr algn="l">
              <a:lnSpc>
                <a:spcPts val="2400"/>
              </a:lnSpc>
            </a:pPr>
            <a:r>
              <a:rPr lang="en-US" b="0" i="0" dirty="0">
                <a:solidFill>
                  <a:srgbClr val="242424"/>
                </a:solidFill>
                <a:effectLst/>
                <a:latin typeface="source-serif-pro"/>
              </a:rPr>
              <a:t>To enable </a:t>
            </a:r>
            <a:r>
              <a:rPr lang="en-US" b="0" i="0" dirty="0" err="1">
                <a:solidFill>
                  <a:srgbClr val="242424"/>
                </a:solidFill>
                <a:effectLst/>
                <a:latin typeface="source-serif-pro"/>
              </a:rPr>
              <a:t>Sbomgen</a:t>
            </a:r>
            <a:r>
              <a:rPr lang="en-US" b="0" i="0" dirty="0">
                <a:solidFill>
                  <a:srgbClr val="242424"/>
                </a:solidFill>
                <a:effectLst/>
                <a:latin typeface="source-serif-pro"/>
              </a:rPr>
              <a:t> to examine locally stored images, Docker needs to be installed on your system. However, Docker installation is not necessary for analyzing images exported as .tar files or by those stored in remote container registries.</a:t>
            </a:r>
          </a:p>
          <a:p>
            <a:r>
              <a:rPr lang="en-US" b="0" i="0" dirty="0" err="1">
                <a:solidFill>
                  <a:srgbClr val="242424"/>
                </a:solidFill>
                <a:effectLst/>
                <a:latin typeface="source-serif-pro"/>
              </a:rPr>
              <a:t>Sbomgen</a:t>
            </a:r>
            <a:r>
              <a:rPr lang="en-US" b="0" i="0" dirty="0">
                <a:solidFill>
                  <a:srgbClr val="242424"/>
                </a:solidFill>
                <a:effectLst/>
                <a:latin typeface="source-serif-pro"/>
              </a:rPr>
              <a:t> offers flexibility in its use; it can function independently to produce a </a:t>
            </a:r>
            <a:r>
              <a:rPr lang="en-US" b="0" i="0" dirty="0" err="1">
                <a:solidFill>
                  <a:srgbClr val="242424"/>
                </a:solidFill>
                <a:effectLst/>
                <a:latin typeface="source-serif-pro"/>
              </a:rPr>
              <a:t>CycloneDX</a:t>
            </a:r>
            <a:r>
              <a:rPr lang="en-US" b="0" i="0" dirty="0">
                <a:solidFill>
                  <a:srgbClr val="242424"/>
                </a:solidFill>
                <a:effectLst/>
                <a:latin typeface="source-serif-pro"/>
              </a:rPr>
              <a:t>-formatted SBOM as a file or output directly to STDOUT. Additionally, it can transmit SBOMs to Amazon Inspector to facilitate the process of vulnerability detection.</a:t>
            </a:r>
            <a:endParaRPr lang="en-IN" dirty="0"/>
          </a:p>
        </p:txBody>
      </p:sp>
    </p:spTree>
    <p:extLst>
      <p:ext uri="{BB962C8B-B14F-4D97-AF65-F5344CB8AC3E}">
        <p14:creationId xmlns:p14="http://schemas.microsoft.com/office/powerpoint/2010/main" val="2827934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11A0-7961-9348-D5AA-036707D9AA25}"/>
              </a:ext>
            </a:extLst>
          </p:cNvPr>
          <p:cNvSpPr>
            <a:spLocks noGrp="1"/>
          </p:cNvSpPr>
          <p:nvPr>
            <p:ph type="title"/>
          </p:nvPr>
        </p:nvSpPr>
        <p:spPr/>
        <p:txBody>
          <a:bodyPr/>
          <a:lstStyle/>
          <a:p>
            <a:r>
              <a:rPr lang="en-IN" b="1" i="0" dirty="0">
                <a:solidFill>
                  <a:srgbClr val="242424"/>
                </a:solidFill>
                <a:effectLst/>
                <a:latin typeface="sohne"/>
              </a:rPr>
              <a:t>Vulnerable Python Script</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8F5D0485-4D51-D8A8-3D6D-AF1EC917E78F}"/>
              </a:ext>
            </a:extLst>
          </p:cNvPr>
          <p:cNvSpPr>
            <a:spLocks noGrp="1"/>
          </p:cNvSpPr>
          <p:nvPr>
            <p:ph idx="1"/>
          </p:nvPr>
        </p:nvSpPr>
        <p:spPr/>
        <p:txBody>
          <a:bodyPr>
            <a:normAutofit fontScale="77500" lnSpcReduction="20000"/>
          </a:bodyPr>
          <a:lstStyle/>
          <a:p>
            <a:pPr algn="l">
              <a:lnSpc>
                <a:spcPts val="2400"/>
              </a:lnSpc>
              <a:buFont typeface="Arial" panose="020B0604020202020204" pitchFamily="34" charset="0"/>
              <a:buChar char="•"/>
            </a:pPr>
            <a:r>
              <a:rPr lang="en-US" b="1" i="0" dirty="0">
                <a:solidFill>
                  <a:srgbClr val="242424"/>
                </a:solidFill>
                <a:effectLst/>
                <a:latin typeface="source-serif-pro"/>
              </a:rPr>
              <a:t>Accurate Dependency Tracking</a:t>
            </a:r>
            <a:r>
              <a:rPr lang="en-US" b="0" i="0" dirty="0">
                <a:solidFill>
                  <a:srgbClr val="242424"/>
                </a:solidFill>
                <a:effectLst/>
                <a:latin typeface="source-serif-pro"/>
              </a:rPr>
              <a:t>: It enables swift and precise pinpointing of each dependency’s location, which is particularly beneficial for finding deeply nested dependencies that are typically challenging to track.</a:t>
            </a:r>
          </a:p>
          <a:p>
            <a:pPr algn="l">
              <a:lnSpc>
                <a:spcPts val="2400"/>
              </a:lnSpc>
              <a:buFont typeface="Arial" panose="020B0604020202020204" pitchFamily="34" charset="0"/>
              <a:buChar char="•"/>
            </a:pPr>
            <a:r>
              <a:rPr lang="en-US" b="1" i="0" dirty="0">
                <a:solidFill>
                  <a:srgbClr val="242424"/>
                </a:solidFill>
                <a:effectLst/>
                <a:latin typeface="source-serif-pro"/>
              </a:rPr>
              <a:t>Improved Risk Assessment</a:t>
            </a:r>
            <a:r>
              <a:rPr lang="en-US" b="0" i="0" dirty="0">
                <a:solidFill>
                  <a:srgbClr val="242424"/>
                </a:solidFill>
                <a:effectLst/>
                <a:latin typeface="source-serif-pro"/>
              </a:rPr>
              <a:t>: Knowing the exact routes of dependencies allows for a more effective evaluation and mitigation of security threats linked to those dependencies.</a:t>
            </a:r>
          </a:p>
          <a:p>
            <a:pPr algn="l">
              <a:lnSpc>
                <a:spcPts val="2400"/>
              </a:lnSpc>
              <a:buFont typeface="Arial" panose="020B0604020202020204" pitchFamily="34" charset="0"/>
              <a:buChar char="•"/>
            </a:pPr>
            <a:r>
              <a:rPr lang="en-US" b="1" i="0" dirty="0">
                <a:solidFill>
                  <a:srgbClr val="242424"/>
                </a:solidFill>
                <a:effectLst/>
                <a:latin typeface="source-serif-pro"/>
              </a:rPr>
              <a:t>Efficiency in Time and Resources</a:t>
            </a:r>
            <a:r>
              <a:rPr lang="en-US" b="0" i="0" dirty="0">
                <a:solidFill>
                  <a:srgbClr val="242424"/>
                </a:solidFill>
                <a:effectLst/>
                <a:latin typeface="source-serif-pro"/>
              </a:rPr>
              <a:t>_ This level of detail cuts down on the effort and resources required for manually tracing and analyzing dependencies, making the process of managing vulnerabilities more efficient.</a:t>
            </a:r>
          </a:p>
          <a:p>
            <a:pPr algn="l">
              <a:lnSpc>
                <a:spcPts val="2400"/>
              </a:lnSpc>
              <a:buFont typeface="Arial" panose="020B0604020202020204" pitchFamily="34" charset="0"/>
              <a:buChar char="•"/>
            </a:pPr>
            <a:r>
              <a:rPr lang="en-US" b="1" i="0" dirty="0">
                <a:solidFill>
                  <a:srgbClr val="242424"/>
                </a:solidFill>
                <a:effectLst/>
                <a:latin typeface="source-serif-pro"/>
              </a:rPr>
              <a:t>Greater Clarity and Openness</a:t>
            </a:r>
            <a:r>
              <a:rPr lang="en-US" b="0" i="0" dirty="0">
                <a:solidFill>
                  <a:srgbClr val="242424"/>
                </a:solidFill>
                <a:effectLst/>
                <a:latin typeface="source-serif-pro"/>
              </a:rPr>
              <a:t>: It offers a more transparent view of the application’s dependency framework, leading to enhanced management and upkeep.</a:t>
            </a:r>
          </a:p>
          <a:p>
            <a:pPr algn="l">
              <a:lnSpc>
                <a:spcPts val="2400"/>
              </a:lnSpc>
              <a:buFont typeface="Arial" panose="020B0604020202020204" pitchFamily="34" charset="0"/>
              <a:buChar char="•"/>
            </a:pPr>
            <a:endParaRPr lang="en-US" b="0" i="0" dirty="0">
              <a:solidFill>
                <a:srgbClr val="242424"/>
              </a:solidFill>
              <a:effectLst/>
              <a:latin typeface="source-serif-pro"/>
            </a:endParaRPr>
          </a:p>
        </p:txBody>
      </p:sp>
    </p:spTree>
    <p:extLst>
      <p:ext uri="{BB962C8B-B14F-4D97-AF65-F5344CB8AC3E}">
        <p14:creationId xmlns:p14="http://schemas.microsoft.com/office/powerpoint/2010/main" val="153753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CAD6-A54B-023D-52D4-19C306CAF7C6}"/>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F2D77602-58E8-871E-6F98-CA395829AC0D}"/>
              </a:ext>
            </a:extLst>
          </p:cNvPr>
          <p:cNvSpPr>
            <a:spLocks noGrp="1"/>
          </p:cNvSpPr>
          <p:nvPr>
            <p:ph idx="1"/>
          </p:nvPr>
        </p:nvSpPr>
        <p:spPr/>
        <p:txBody>
          <a:bodyPr/>
          <a:lstStyle/>
          <a:p>
            <a:r>
              <a:rPr lang="en-IN" dirty="0"/>
              <a:t>Scan sample code from python</a:t>
            </a:r>
          </a:p>
          <a:p>
            <a:endParaRPr lang="en-IN" dirty="0"/>
          </a:p>
        </p:txBody>
      </p:sp>
      <p:pic>
        <p:nvPicPr>
          <p:cNvPr id="5" name="Picture 4">
            <a:extLst>
              <a:ext uri="{FF2B5EF4-FFF2-40B4-BE49-F238E27FC236}">
                <a16:creationId xmlns:a16="http://schemas.microsoft.com/office/drawing/2014/main" id="{9D0797C3-E7EC-AE69-91F0-EC922481F649}"/>
              </a:ext>
            </a:extLst>
          </p:cNvPr>
          <p:cNvPicPr>
            <a:picLocks noChangeAspect="1"/>
          </p:cNvPicPr>
          <p:nvPr/>
        </p:nvPicPr>
        <p:blipFill>
          <a:blip r:embed="rId2"/>
          <a:stretch>
            <a:fillRect/>
          </a:stretch>
        </p:blipFill>
        <p:spPr>
          <a:xfrm>
            <a:off x="1853982" y="2373086"/>
            <a:ext cx="8484036" cy="3326155"/>
          </a:xfrm>
          <a:prstGeom prst="rect">
            <a:avLst/>
          </a:prstGeom>
        </p:spPr>
      </p:pic>
    </p:spTree>
    <p:extLst>
      <p:ext uri="{BB962C8B-B14F-4D97-AF65-F5344CB8AC3E}">
        <p14:creationId xmlns:p14="http://schemas.microsoft.com/office/powerpoint/2010/main" val="1266620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C9D8-7353-3318-54F9-FEDBC5C4388C}"/>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3D140F55-B19F-E696-9BC8-5656D748B43F}"/>
              </a:ext>
            </a:extLst>
          </p:cNvPr>
          <p:cNvPicPr>
            <a:picLocks noGrp="1" noChangeAspect="1"/>
          </p:cNvPicPr>
          <p:nvPr>
            <p:ph idx="1"/>
          </p:nvPr>
        </p:nvPicPr>
        <p:blipFill>
          <a:blip r:embed="rId2"/>
          <a:stretch>
            <a:fillRect/>
          </a:stretch>
        </p:blipFill>
        <p:spPr>
          <a:xfrm>
            <a:off x="2090057" y="2016125"/>
            <a:ext cx="7849129" cy="3449638"/>
          </a:xfrm>
        </p:spPr>
      </p:pic>
    </p:spTree>
    <p:extLst>
      <p:ext uri="{BB962C8B-B14F-4D97-AF65-F5344CB8AC3E}">
        <p14:creationId xmlns:p14="http://schemas.microsoft.com/office/powerpoint/2010/main" val="218093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2EFD-2535-450F-7F9B-754532A1B2F5}"/>
              </a:ext>
            </a:extLst>
          </p:cNvPr>
          <p:cNvSpPr>
            <a:spLocks noGrp="1"/>
          </p:cNvSpPr>
          <p:nvPr>
            <p:ph type="title"/>
          </p:nvPr>
        </p:nvSpPr>
        <p:spPr/>
        <p:txBody>
          <a:bodyPr/>
          <a:lstStyle/>
          <a:p>
            <a:r>
              <a:rPr lang="en-IN" dirty="0" err="1"/>
              <a:t>sbom</a:t>
            </a:r>
            <a:endParaRPr lang="en-IN" dirty="0"/>
          </a:p>
        </p:txBody>
      </p:sp>
      <p:sp>
        <p:nvSpPr>
          <p:cNvPr id="3" name="Content Placeholder 2">
            <a:extLst>
              <a:ext uri="{FF2B5EF4-FFF2-40B4-BE49-F238E27FC236}">
                <a16:creationId xmlns:a16="http://schemas.microsoft.com/office/drawing/2014/main" id="{DFB9A7EE-FBA1-4A14-E4A9-6BC2DEB47282}"/>
              </a:ext>
            </a:extLst>
          </p:cNvPr>
          <p:cNvSpPr>
            <a:spLocks noGrp="1"/>
          </p:cNvSpPr>
          <p:nvPr>
            <p:ph idx="1"/>
          </p:nvPr>
        </p:nvSpPr>
        <p:spPr/>
        <p:txBody>
          <a:bodyPr/>
          <a:lstStyle/>
          <a:p>
            <a:r>
              <a:rPr lang="en-US" b="0" i="0" dirty="0">
                <a:solidFill>
                  <a:srgbClr val="242424"/>
                </a:solidFill>
                <a:effectLst/>
                <a:latin typeface="source-serif-pro"/>
              </a:rPr>
              <a:t>In today’s digital age, every piece of software we use is like a puzzle made of different smaller parts from various sources. A Software Bill of Materials (SBOM) is a list that tells exactly what these parts are.</a:t>
            </a:r>
          </a:p>
          <a:p>
            <a:r>
              <a:rPr lang="en-US" b="0" i="0" dirty="0">
                <a:solidFill>
                  <a:srgbClr val="242424"/>
                </a:solidFill>
                <a:effectLst/>
                <a:latin typeface="source-serif-pro"/>
              </a:rPr>
              <a:t>If there’s something bad in the software, like a security weakness, the SBOM helps us find and fix it quickly, keeping our computers and information safe</a:t>
            </a:r>
            <a:r>
              <a:rPr lang="en-US" dirty="0">
                <a:solidFill>
                  <a:srgbClr val="242424"/>
                </a:solidFill>
                <a:latin typeface="source-serif-pro"/>
              </a:rPr>
              <a:t>.</a:t>
            </a:r>
          </a:p>
          <a:p>
            <a:r>
              <a:rPr lang="en-US" b="0" i="0" dirty="0">
                <a:solidFill>
                  <a:srgbClr val="242424"/>
                </a:solidFill>
                <a:effectLst/>
                <a:latin typeface="source-serif-pro"/>
              </a:rPr>
              <a:t>An SBOM can help us find out where the bad part is in the software so we can fix it before it causes problems.</a:t>
            </a:r>
          </a:p>
          <a:p>
            <a:endParaRPr lang="en-IN" dirty="0"/>
          </a:p>
        </p:txBody>
      </p:sp>
    </p:spTree>
    <p:extLst>
      <p:ext uri="{BB962C8B-B14F-4D97-AF65-F5344CB8AC3E}">
        <p14:creationId xmlns:p14="http://schemas.microsoft.com/office/powerpoint/2010/main" val="278944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C211-B24A-BB55-6CD6-CC925A501C87}"/>
              </a:ext>
            </a:extLst>
          </p:cNvPr>
          <p:cNvSpPr>
            <a:spLocks noGrp="1"/>
          </p:cNvSpPr>
          <p:nvPr>
            <p:ph type="title"/>
          </p:nvPr>
        </p:nvSpPr>
        <p:spPr/>
        <p:txBody>
          <a:bodyPr/>
          <a:lstStyle/>
          <a:p>
            <a:r>
              <a:rPr lang="en-IN" dirty="0"/>
              <a:t>setup</a:t>
            </a:r>
          </a:p>
        </p:txBody>
      </p:sp>
      <p:sp>
        <p:nvSpPr>
          <p:cNvPr id="3" name="Content Placeholder 2">
            <a:extLst>
              <a:ext uri="{FF2B5EF4-FFF2-40B4-BE49-F238E27FC236}">
                <a16:creationId xmlns:a16="http://schemas.microsoft.com/office/drawing/2014/main" id="{90763B11-31B5-DAC7-B008-2ECA2B0AAAD9}"/>
              </a:ext>
            </a:extLst>
          </p:cNvPr>
          <p:cNvSpPr>
            <a:spLocks noGrp="1"/>
          </p:cNvSpPr>
          <p:nvPr>
            <p:ph idx="1"/>
          </p:nvPr>
        </p:nvSpPr>
        <p:spPr/>
        <p:txBody>
          <a:bodyPr/>
          <a:lstStyle/>
          <a:p>
            <a:pPr algn="l">
              <a:lnSpc>
                <a:spcPts val="2250"/>
              </a:lnSpc>
            </a:pPr>
            <a:r>
              <a:rPr lang="en-US" b="1" i="0" dirty="0">
                <a:solidFill>
                  <a:srgbClr val="242424"/>
                </a:solidFill>
                <a:effectLst/>
                <a:latin typeface="sohne"/>
              </a:rPr>
              <a:t>Prerequisites</a:t>
            </a:r>
          </a:p>
          <a:p>
            <a:pPr algn="l">
              <a:lnSpc>
                <a:spcPts val="2400"/>
              </a:lnSpc>
              <a:buFont typeface="Arial" panose="020B0604020202020204" pitchFamily="34" charset="0"/>
              <a:buChar char="•"/>
            </a:pPr>
            <a:r>
              <a:rPr lang="en-US" b="0" i="0" dirty="0">
                <a:solidFill>
                  <a:srgbClr val="242424"/>
                </a:solidFill>
                <a:effectLst/>
                <a:latin typeface="source-serif-pro"/>
              </a:rPr>
              <a:t>An AWS account.</a:t>
            </a:r>
          </a:p>
          <a:p>
            <a:pPr algn="l">
              <a:lnSpc>
                <a:spcPts val="2400"/>
              </a:lnSpc>
              <a:buFont typeface="Arial" panose="020B0604020202020204" pitchFamily="34" charset="0"/>
              <a:buChar char="•"/>
            </a:pPr>
            <a:r>
              <a:rPr lang="en-US" b="0" i="0" dirty="0">
                <a:solidFill>
                  <a:srgbClr val="242424"/>
                </a:solidFill>
                <a:effectLst/>
                <a:latin typeface="source-serif-pro"/>
              </a:rPr>
              <a:t>Activate </a:t>
            </a:r>
            <a:r>
              <a:rPr lang="en-US" b="0" i="0" u="sng" dirty="0">
                <a:solidFill>
                  <a:srgbClr val="242424"/>
                </a:solidFill>
                <a:effectLst/>
                <a:latin typeface="source-serif-pro"/>
                <a:hlinkClick r:id="rId2"/>
              </a:rPr>
              <a:t>Amazon Inspector</a:t>
            </a:r>
            <a:r>
              <a:rPr lang="en-US" b="0" i="0" dirty="0">
                <a:solidFill>
                  <a:srgbClr val="242424"/>
                </a:solidFill>
                <a:effectLst/>
                <a:latin typeface="source-serif-pro"/>
              </a:rPr>
              <a:t>.</a:t>
            </a:r>
          </a:p>
          <a:p>
            <a:pPr algn="l">
              <a:lnSpc>
                <a:spcPts val="2400"/>
              </a:lnSpc>
              <a:buFont typeface="Arial" panose="020B0604020202020204" pitchFamily="34" charset="0"/>
              <a:buChar char="•"/>
            </a:pPr>
            <a:r>
              <a:rPr lang="en-US" b="0" i="0" dirty="0">
                <a:solidFill>
                  <a:srgbClr val="242424"/>
                </a:solidFill>
                <a:effectLst/>
                <a:latin typeface="source-serif-pro"/>
              </a:rPr>
              <a:t>An EC2 instance (</a:t>
            </a:r>
            <a:r>
              <a:rPr lang="en-US" b="0" i="0" dirty="0" err="1">
                <a:solidFill>
                  <a:srgbClr val="242424"/>
                </a:solidFill>
                <a:effectLst/>
                <a:latin typeface="source-serif-pro"/>
              </a:rPr>
              <a:t>aws</a:t>
            </a:r>
            <a:r>
              <a:rPr lang="en-US" b="0" i="0" dirty="0">
                <a:solidFill>
                  <a:srgbClr val="242424"/>
                </a:solidFill>
                <a:effectLst/>
                <a:latin typeface="source-serif-pro"/>
              </a:rPr>
              <a:t> </a:t>
            </a:r>
            <a:r>
              <a:rPr lang="en-US" b="0" i="0" dirty="0" err="1">
                <a:solidFill>
                  <a:srgbClr val="242424"/>
                </a:solidFill>
                <a:effectLst/>
                <a:latin typeface="source-serif-pro"/>
              </a:rPr>
              <a:t>linux</a:t>
            </a:r>
            <a:r>
              <a:rPr lang="en-US" b="0" i="0" dirty="0">
                <a:solidFill>
                  <a:srgbClr val="242424"/>
                </a:solidFill>
                <a:effectLst/>
                <a:latin typeface="source-serif-pro"/>
              </a:rPr>
              <a:t>)</a:t>
            </a:r>
          </a:p>
          <a:p>
            <a:endParaRPr lang="en-IN" dirty="0"/>
          </a:p>
        </p:txBody>
      </p:sp>
    </p:spTree>
    <p:extLst>
      <p:ext uri="{BB962C8B-B14F-4D97-AF65-F5344CB8AC3E}">
        <p14:creationId xmlns:p14="http://schemas.microsoft.com/office/powerpoint/2010/main" val="221294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F0DD-224D-56C2-9D9D-FDEB65D4835C}"/>
              </a:ext>
            </a:extLst>
          </p:cNvPr>
          <p:cNvSpPr>
            <a:spLocks noGrp="1"/>
          </p:cNvSpPr>
          <p:nvPr>
            <p:ph type="title"/>
          </p:nvPr>
        </p:nvSpPr>
        <p:spPr/>
        <p:txBody>
          <a:bodyPr/>
          <a:lstStyle/>
          <a:p>
            <a:r>
              <a:rPr lang="en-IN" dirty="0"/>
              <a:t>definition</a:t>
            </a:r>
          </a:p>
        </p:txBody>
      </p:sp>
      <p:sp>
        <p:nvSpPr>
          <p:cNvPr id="3" name="Content Placeholder 2">
            <a:extLst>
              <a:ext uri="{FF2B5EF4-FFF2-40B4-BE49-F238E27FC236}">
                <a16:creationId xmlns:a16="http://schemas.microsoft.com/office/drawing/2014/main" id="{14D94432-8B26-5873-5ED2-777581D700B2}"/>
              </a:ext>
            </a:extLst>
          </p:cNvPr>
          <p:cNvSpPr>
            <a:spLocks noGrp="1"/>
          </p:cNvSpPr>
          <p:nvPr>
            <p:ph idx="1"/>
          </p:nvPr>
        </p:nvSpPr>
        <p:spPr/>
        <p:txBody>
          <a:bodyPr>
            <a:normAutofit fontScale="92500" lnSpcReduction="10000"/>
          </a:bodyPr>
          <a:lstStyle/>
          <a:p>
            <a:r>
              <a:rPr lang="en-US" b="0" i="1" dirty="0">
                <a:solidFill>
                  <a:srgbClr val="242424"/>
                </a:solidFill>
                <a:effectLst/>
                <a:latin typeface="source-serif-pro"/>
              </a:rPr>
              <a:t>A Software Bill of Materials (SBOM) is a complete, formally structured list of components, libraries, and modules that are required to build (i.e. compile and link) a given piece of software and the supply chain relationships between them. These components can be open source or proprietary, free or paid, and widely available or restricted access.</a:t>
            </a:r>
          </a:p>
          <a:p>
            <a:r>
              <a:rPr lang="en-US" dirty="0"/>
              <a:t>Software producers use SBOMs to help create and maintain the software they deliver.</a:t>
            </a:r>
            <a:br>
              <a:rPr lang="en-US" dirty="0"/>
            </a:br>
            <a:r>
              <a:rPr lang="en-US" dirty="0"/>
              <a:t>Software buyers use SBOMs to evaluate software before purchasing, negotiate discounts, or plan how to deploy it.</a:t>
            </a:r>
            <a:br>
              <a:rPr lang="en-US" dirty="0"/>
            </a:br>
            <a:r>
              <a:rPr lang="en-US" dirty="0"/>
              <a:t>Software operators use SBOMs to manage vulnerabilities, track assets, handle licensing and compliance, and quickly identify dependencies and supply chain risks in the software and its </a:t>
            </a:r>
            <a:r>
              <a:rPr lang="en-US" dirty="0" err="1"/>
              <a:t>components.a</a:t>
            </a:r>
            <a:endParaRPr lang="en-IN" dirty="0"/>
          </a:p>
        </p:txBody>
      </p:sp>
    </p:spTree>
    <p:extLst>
      <p:ext uri="{BB962C8B-B14F-4D97-AF65-F5344CB8AC3E}">
        <p14:creationId xmlns:p14="http://schemas.microsoft.com/office/powerpoint/2010/main" val="1035215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46739-4569-4317-3093-C03377440295}"/>
              </a:ext>
            </a:extLst>
          </p:cNvPr>
          <p:cNvSpPr>
            <a:spLocks noGrp="1"/>
          </p:cNvSpPr>
          <p:nvPr>
            <p:ph type="title"/>
          </p:nvPr>
        </p:nvSpPr>
        <p:spPr/>
        <p:txBody>
          <a:bodyPr/>
          <a:lstStyle/>
          <a:p>
            <a:r>
              <a:rPr lang="en-IN" dirty="0"/>
              <a:t>Fields of </a:t>
            </a:r>
            <a:r>
              <a:rPr lang="en-IN" dirty="0" err="1"/>
              <a:t>sbom</a:t>
            </a:r>
            <a:endParaRPr lang="en-IN" dirty="0"/>
          </a:p>
        </p:txBody>
      </p:sp>
      <p:pic>
        <p:nvPicPr>
          <p:cNvPr id="5" name="Content Placeholder 4">
            <a:extLst>
              <a:ext uri="{FF2B5EF4-FFF2-40B4-BE49-F238E27FC236}">
                <a16:creationId xmlns:a16="http://schemas.microsoft.com/office/drawing/2014/main" id="{11CDD9D9-EF9C-F544-394D-5DDC3E809DE9}"/>
              </a:ext>
            </a:extLst>
          </p:cNvPr>
          <p:cNvPicPr>
            <a:picLocks noGrp="1" noChangeAspect="1"/>
          </p:cNvPicPr>
          <p:nvPr>
            <p:ph idx="1"/>
          </p:nvPr>
        </p:nvPicPr>
        <p:blipFill>
          <a:blip r:embed="rId2"/>
          <a:stretch>
            <a:fillRect/>
          </a:stretch>
        </p:blipFill>
        <p:spPr>
          <a:xfrm>
            <a:off x="1451579" y="2016125"/>
            <a:ext cx="9227307" cy="3829504"/>
          </a:xfrm>
        </p:spPr>
      </p:pic>
    </p:spTree>
    <p:extLst>
      <p:ext uri="{BB962C8B-B14F-4D97-AF65-F5344CB8AC3E}">
        <p14:creationId xmlns:p14="http://schemas.microsoft.com/office/powerpoint/2010/main" val="385043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78E9-D21F-2C02-5254-6FAE2ABB8016}"/>
              </a:ext>
            </a:extLst>
          </p:cNvPr>
          <p:cNvSpPr>
            <a:spLocks noGrp="1"/>
          </p:cNvSpPr>
          <p:nvPr>
            <p:ph type="title"/>
          </p:nvPr>
        </p:nvSpPr>
        <p:spPr/>
        <p:txBody>
          <a:bodyPr/>
          <a:lstStyle/>
          <a:p>
            <a:r>
              <a:rPr lang="en-IN" dirty="0"/>
              <a:t>Lab for </a:t>
            </a:r>
            <a:r>
              <a:rPr lang="en-IN" dirty="0" err="1"/>
              <a:t>sbom</a:t>
            </a:r>
            <a:endParaRPr lang="en-IN" dirty="0"/>
          </a:p>
        </p:txBody>
      </p:sp>
      <p:sp>
        <p:nvSpPr>
          <p:cNvPr id="3" name="Content Placeholder 2">
            <a:extLst>
              <a:ext uri="{FF2B5EF4-FFF2-40B4-BE49-F238E27FC236}">
                <a16:creationId xmlns:a16="http://schemas.microsoft.com/office/drawing/2014/main" id="{6F0A60B4-28F7-0EC6-87B6-AE969804EFA5}"/>
              </a:ext>
            </a:extLst>
          </p:cNvPr>
          <p:cNvSpPr>
            <a:spLocks noGrp="1"/>
          </p:cNvSpPr>
          <p:nvPr>
            <p:ph idx="1"/>
          </p:nvPr>
        </p:nvSpPr>
        <p:spPr/>
        <p:txBody>
          <a:bodyPr/>
          <a:lstStyle/>
          <a:p>
            <a:r>
              <a:rPr lang="en-IN" dirty="0"/>
              <a:t>Setup env</a:t>
            </a:r>
          </a:p>
          <a:p>
            <a:r>
              <a:rPr lang="en-IN"/>
              <a:t>Run test</a:t>
            </a:r>
          </a:p>
        </p:txBody>
      </p:sp>
    </p:spTree>
    <p:extLst>
      <p:ext uri="{BB962C8B-B14F-4D97-AF65-F5344CB8AC3E}">
        <p14:creationId xmlns:p14="http://schemas.microsoft.com/office/powerpoint/2010/main" val="857429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5D217-8CFA-05E8-0590-35192E63ADDF}"/>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57266C6B-6CB3-7819-E337-A3AB4209EAEB}"/>
              </a:ext>
            </a:extLst>
          </p:cNvPr>
          <p:cNvSpPr>
            <a:spLocks noGrp="1"/>
          </p:cNvSpPr>
          <p:nvPr>
            <p:ph idx="1"/>
          </p:nvPr>
        </p:nvSpPr>
        <p:spPr/>
        <p:txBody>
          <a:bodyPr/>
          <a:lstStyle/>
          <a:p>
            <a:r>
              <a:rPr lang="en-US" dirty="0"/>
              <a:t>System Package Data Exchange (SPDX®) :An open standard capable of representing systems with software components in as SBOMs (Software Bill of Materials) and other AI, data and security references supporting a range of risk management use cases.</a:t>
            </a:r>
          </a:p>
          <a:p>
            <a:r>
              <a:rPr lang="en-US" dirty="0" err="1"/>
              <a:t>CycloneDX</a:t>
            </a:r>
            <a:r>
              <a:rPr lang="en-US" dirty="0"/>
              <a:t> is designed to provide advanced supply chain capabilities for cyber risk </a:t>
            </a:r>
            <a:r>
              <a:rPr lang="en-US" dirty="0" err="1"/>
              <a:t>reduction.Compatible</a:t>
            </a:r>
            <a:r>
              <a:rPr lang="en-US" dirty="0"/>
              <a:t> with over 200 tools across 20+ programming languages, </a:t>
            </a:r>
            <a:r>
              <a:rPr lang="en-US" dirty="0" err="1"/>
              <a:t>CycloneDX</a:t>
            </a:r>
            <a:r>
              <a:rPr lang="en-US" dirty="0"/>
              <a:t> is trusted by Lockheed Martin, ServiceNow, IBM, Contrast Security, </a:t>
            </a:r>
            <a:r>
              <a:rPr lang="en-US" dirty="0" err="1"/>
              <a:t>Sonatype</a:t>
            </a:r>
            <a:r>
              <a:rPr lang="en-US" dirty="0"/>
              <a:t>, and many others.</a:t>
            </a:r>
            <a:endParaRPr lang="en-IN" dirty="0"/>
          </a:p>
        </p:txBody>
      </p:sp>
    </p:spTree>
    <p:extLst>
      <p:ext uri="{BB962C8B-B14F-4D97-AF65-F5344CB8AC3E}">
        <p14:creationId xmlns:p14="http://schemas.microsoft.com/office/powerpoint/2010/main" val="1652358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628EE-A0AB-6666-78E0-2820666E39E2}"/>
              </a:ext>
            </a:extLst>
          </p:cNvPr>
          <p:cNvSpPr>
            <a:spLocks noGrp="1"/>
          </p:cNvSpPr>
          <p:nvPr>
            <p:ph type="title"/>
          </p:nvPr>
        </p:nvSpPr>
        <p:spPr/>
        <p:txBody>
          <a:bodyPr/>
          <a:lstStyle/>
          <a:p>
            <a:r>
              <a:rPr lang="en-IN" dirty="0" err="1"/>
              <a:t>sbomgen</a:t>
            </a:r>
            <a:endParaRPr lang="en-IN" dirty="0"/>
          </a:p>
        </p:txBody>
      </p:sp>
      <p:sp>
        <p:nvSpPr>
          <p:cNvPr id="3" name="Content Placeholder 2">
            <a:extLst>
              <a:ext uri="{FF2B5EF4-FFF2-40B4-BE49-F238E27FC236}">
                <a16:creationId xmlns:a16="http://schemas.microsoft.com/office/drawing/2014/main" id="{8EC5C908-6EF5-D704-AD39-9F16AC96FFFF}"/>
              </a:ext>
            </a:extLst>
          </p:cNvPr>
          <p:cNvSpPr>
            <a:spLocks noGrp="1"/>
          </p:cNvSpPr>
          <p:nvPr>
            <p:ph idx="1"/>
          </p:nvPr>
        </p:nvSpPr>
        <p:spPr/>
        <p:txBody>
          <a:bodyPr/>
          <a:lstStyle/>
          <a:p>
            <a:pPr algn="l">
              <a:lnSpc>
                <a:spcPts val="2400"/>
              </a:lnSpc>
            </a:pPr>
            <a:r>
              <a:rPr lang="en-US" b="0" i="0" dirty="0">
                <a:solidFill>
                  <a:srgbClr val="242424"/>
                </a:solidFill>
                <a:effectLst/>
                <a:latin typeface="source-serif-pro"/>
              </a:rPr>
              <a:t>Besides the capability of Inspector that can generate SBOMs of EC2, Lambdas, container images, and repositories, it also provides a tool to generate them manually. The Amazon Inspector SBOM Generator (</a:t>
            </a:r>
            <a:r>
              <a:rPr lang="en-US" b="0" i="0" dirty="0" err="1">
                <a:solidFill>
                  <a:srgbClr val="242424"/>
                </a:solidFill>
                <a:effectLst/>
                <a:latin typeface="source-serif-pro"/>
              </a:rPr>
              <a:t>refered</a:t>
            </a:r>
            <a:r>
              <a:rPr lang="en-US" b="0" i="0" dirty="0">
                <a:solidFill>
                  <a:srgbClr val="242424"/>
                </a:solidFill>
                <a:effectLst/>
                <a:latin typeface="source-serif-pro"/>
              </a:rPr>
              <a:t> as </a:t>
            </a:r>
            <a:r>
              <a:rPr lang="en-US" b="0" i="0" u="sng" dirty="0" err="1">
                <a:solidFill>
                  <a:srgbClr val="242424"/>
                </a:solidFill>
                <a:effectLst/>
                <a:latin typeface="source-serif-pro"/>
                <a:hlinkClick r:id="rId2"/>
              </a:rPr>
              <a:t>Sbomgen</a:t>
            </a:r>
            <a:r>
              <a:rPr lang="en-US" b="0" i="0" dirty="0">
                <a:solidFill>
                  <a:srgbClr val="242424"/>
                </a:solidFill>
                <a:effectLst/>
                <a:latin typeface="source-serif-pro"/>
              </a:rPr>
              <a:t> from now on) tool is designed to create an SBOM for various entities such as archives, container images, directories, local systems, and compiled binaries.</a:t>
            </a:r>
          </a:p>
          <a:p>
            <a:pPr algn="l">
              <a:lnSpc>
                <a:spcPts val="2400"/>
              </a:lnSpc>
            </a:pPr>
            <a:r>
              <a:rPr lang="en-US" b="0" i="0" dirty="0">
                <a:solidFill>
                  <a:srgbClr val="242424"/>
                </a:solidFill>
                <a:effectLst/>
                <a:latin typeface="source-serif-pro"/>
              </a:rPr>
              <a:t>This tool operates by identifying files that detail the installed packages. </a:t>
            </a:r>
            <a:r>
              <a:rPr lang="en-US" b="0" i="0" dirty="0" err="1">
                <a:solidFill>
                  <a:srgbClr val="242424"/>
                </a:solidFill>
                <a:effectLst/>
                <a:latin typeface="source-serif-pro"/>
              </a:rPr>
              <a:t>Sbomgen</a:t>
            </a:r>
            <a:r>
              <a:rPr lang="en-US" b="0" i="0" dirty="0">
                <a:solidFill>
                  <a:srgbClr val="242424"/>
                </a:solidFill>
                <a:effectLst/>
                <a:latin typeface="source-serif-pro"/>
              </a:rPr>
              <a:t> extracts essential data like package names, versions, and additional metadata upon locating such files. It then converts this package information into an SBOM formatted in </a:t>
            </a:r>
            <a:r>
              <a:rPr lang="en-US" b="0" i="0" dirty="0" err="1">
                <a:solidFill>
                  <a:srgbClr val="242424"/>
                </a:solidFill>
                <a:effectLst/>
                <a:latin typeface="source-serif-pro"/>
              </a:rPr>
              <a:t>CycloneDX</a:t>
            </a:r>
            <a:r>
              <a:rPr lang="en-US" b="0" i="0" dirty="0">
                <a:solidFill>
                  <a:srgbClr val="242424"/>
                </a:solidFill>
                <a:effectLst/>
                <a:latin typeface="source-serif-pro"/>
              </a:rPr>
              <a:t>.</a:t>
            </a:r>
          </a:p>
          <a:p>
            <a:endParaRPr lang="en-IN" dirty="0"/>
          </a:p>
        </p:txBody>
      </p:sp>
    </p:spTree>
    <p:extLst>
      <p:ext uri="{BB962C8B-B14F-4D97-AF65-F5344CB8AC3E}">
        <p14:creationId xmlns:p14="http://schemas.microsoft.com/office/powerpoint/2010/main" val="325308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8721-B8E4-8D55-501D-7FD7F7534AD8}"/>
              </a:ext>
            </a:extLst>
          </p:cNvPr>
          <p:cNvSpPr>
            <a:spLocks noGrp="1"/>
          </p:cNvSpPr>
          <p:nvPr>
            <p:ph type="title"/>
          </p:nvPr>
        </p:nvSpPr>
        <p:spPr/>
        <p:txBody>
          <a:bodyPr/>
          <a:lstStyle/>
          <a:p>
            <a:r>
              <a:rPr lang="en-IN" dirty="0"/>
              <a:t>Lab for </a:t>
            </a:r>
            <a:r>
              <a:rPr lang="en-IN" dirty="0" err="1"/>
              <a:t>sbom</a:t>
            </a:r>
            <a:endParaRPr lang="en-IN" dirty="0"/>
          </a:p>
        </p:txBody>
      </p:sp>
      <p:sp>
        <p:nvSpPr>
          <p:cNvPr id="3" name="Content Placeholder 2">
            <a:extLst>
              <a:ext uri="{FF2B5EF4-FFF2-40B4-BE49-F238E27FC236}">
                <a16:creationId xmlns:a16="http://schemas.microsoft.com/office/drawing/2014/main" id="{E8505EE9-AE49-4CCE-5DE2-B8E80A990875}"/>
              </a:ext>
            </a:extLst>
          </p:cNvPr>
          <p:cNvSpPr>
            <a:spLocks noGrp="1"/>
          </p:cNvSpPr>
          <p:nvPr>
            <p:ph idx="1"/>
          </p:nvPr>
        </p:nvSpPr>
        <p:spPr/>
        <p:txBody>
          <a:bodyPr/>
          <a:lstStyle/>
          <a:p>
            <a:r>
              <a:rPr lang="en-IN" dirty="0"/>
              <a:t>Ubuntu ec2 </a:t>
            </a:r>
            <a:r>
              <a:rPr lang="en-IN" dirty="0" err="1"/>
              <a:t>vm</a:t>
            </a:r>
            <a:endParaRPr lang="en-IN" dirty="0"/>
          </a:p>
          <a:p>
            <a:r>
              <a:rPr lang="en-IN" dirty="0"/>
              <a:t>Setup tools</a:t>
            </a:r>
          </a:p>
          <a:p>
            <a:r>
              <a:rPr lang="en-IN" dirty="0"/>
              <a:t>Scan tools</a:t>
            </a:r>
          </a:p>
        </p:txBody>
      </p:sp>
    </p:spTree>
    <p:extLst>
      <p:ext uri="{BB962C8B-B14F-4D97-AF65-F5344CB8AC3E}">
        <p14:creationId xmlns:p14="http://schemas.microsoft.com/office/powerpoint/2010/main" val="202093713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{35906BC6-6FB0-451E-BC5D-DBF5CBA85083}tf10001114</Template>
  <TotalTime>78</TotalTime>
  <Words>700</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Gill Sans MT</vt:lpstr>
      <vt:lpstr>sohne</vt:lpstr>
      <vt:lpstr>source-serif-pro</vt:lpstr>
      <vt:lpstr>Gallery</vt:lpstr>
      <vt:lpstr>Scanning tool</vt:lpstr>
      <vt:lpstr>sbom</vt:lpstr>
      <vt:lpstr>setup</vt:lpstr>
      <vt:lpstr>definition</vt:lpstr>
      <vt:lpstr>Fields of sbom</vt:lpstr>
      <vt:lpstr>Lab for sbom</vt:lpstr>
      <vt:lpstr>..</vt:lpstr>
      <vt:lpstr>sbomgen</vt:lpstr>
      <vt:lpstr>Lab for sbom</vt:lpstr>
      <vt:lpstr>observation</vt:lpstr>
      <vt:lpstr>Vulnerable Python Script </vt:lpstr>
      <vt:lpstr>lab</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12</cp:revision>
  <dcterms:created xsi:type="dcterms:W3CDTF">2025-01-22T04:30:34Z</dcterms:created>
  <dcterms:modified xsi:type="dcterms:W3CDTF">2025-02-02T03:27:20Z</dcterms:modified>
</cp:coreProperties>
</file>