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70" r:id="rId10"/>
    <p:sldId id="264" r:id="rId11"/>
    <p:sldId id="265" r:id="rId12"/>
    <p:sldId id="266" r:id="rId13"/>
    <p:sldId id="267"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427F-00AE-57CE-837B-190B549E6D4E}"/>
              </a:ext>
            </a:extLst>
          </p:cNvPr>
          <p:cNvSpPr>
            <a:spLocks noGrp="1"/>
          </p:cNvSpPr>
          <p:nvPr>
            <p:ph type="ctrTitle"/>
          </p:nvPr>
        </p:nvSpPr>
        <p:spPr/>
        <p:txBody>
          <a:bodyPr/>
          <a:lstStyle/>
          <a:p>
            <a:r>
              <a:rPr lang="en-IN" dirty="0" err="1"/>
              <a:t>Scm</a:t>
            </a:r>
            <a:r>
              <a:rPr lang="en-IN" dirty="0"/>
              <a:t> and branching</a:t>
            </a:r>
          </a:p>
        </p:txBody>
      </p:sp>
      <p:sp>
        <p:nvSpPr>
          <p:cNvPr id="3" name="Subtitle 2">
            <a:extLst>
              <a:ext uri="{FF2B5EF4-FFF2-40B4-BE49-F238E27FC236}">
                <a16:creationId xmlns:a16="http://schemas.microsoft.com/office/drawing/2014/main" id="{6B23C527-799D-81D0-8992-B4E207E79F4F}"/>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12139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4FDA-2D24-9769-D7E2-9E6CC0F0B459}"/>
              </a:ext>
            </a:extLst>
          </p:cNvPr>
          <p:cNvSpPr>
            <a:spLocks noGrp="1"/>
          </p:cNvSpPr>
          <p:nvPr>
            <p:ph type="title"/>
          </p:nvPr>
        </p:nvSpPr>
        <p:spPr/>
        <p:txBody>
          <a:bodyPr/>
          <a:lstStyle/>
          <a:p>
            <a:r>
              <a:rPr lang="en-US" b="1" i="0" dirty="0">
                <a:solidFill>
                  <a:srgbClr val="242424"/>
                </a:solidFill>
                <a:effectLst/>
                <a:latin typeface="source-serif-pro"/>
              </a:rPr>
              <a:t>Summary of Git Flow strategy</a:t>
            </a:r>
            <a:endParaRPr lang="en-IN" dirty="0"/>
          </a:p>
        </p:txBody>
      </p:sp>
      <p:sp>
        <p:nvSpPr>
          <p:cNvPr id="3" name="Content Placeholder 2">
            <a:extLst>
              <a:ext uri="{FF2B5EF4-FFF2-40B4-BE49-F238E27FC236}">
                <a16:creationId xmlns:a16="http://schemas.microsoft.com/office/drawing/2014/main" id="{55746B94-E810-2157-B637-D8F816487E17}"/>
              </a:ext>
            </a:extLst>
          </p:cNvPr>
          <p:cNvSpPr>
            <a:spLocks noGrp="1"/>
          </p:cNvSpPr>
          <p:nvPr>
            <p:ph idx="1"/>
          </p:nvPr>
        </p:nvSpPr>
        <p:spPr/>
        <p:txBody>
          <a:bodyPr>
            <a:normAutofit/>
          </a:bodyPr>
          <a:lstStyle/>
          <a:p>
            <a:pPr marL="0" indent="0">
              <a:buNone/>
            </a:pPr>
            <a:r>
              <a:rPr lang="en-US" dirty="0"/>
              <a:t>1. A develop branch is created from main</a:t>
            </a:r>
          </a:p>
          <a:p>
            <a:pPr marL="0" indent="0">
              <a:buNone/>
            </a:pPr>
            <a:r>
              <a:rPr lang="en-US" dirty="0"/>
              <a:t>2. A release branch is created from develop</a:t>
            </a:r>
          </a:p>
          <a:p>
            <a:pPr marL="0" indent="0">
              <a:buNone/>
            </a:pPr>
            <a:r>
              <a:rPr lang="en-US" dirty="0"/>
              <a:t>3. Feature branches are created from develop</a:t>
            </a:r>
          </a:p>
          <a:p>
            <a:pPr marL="0" indent="0">
              <a:buNone/>
            </a:pPr>
            <a:r>
              <a:rPr lang="en-US" dirty="0"/>
              <a:t>4. When a feature is complete it is merged into the develop branch</a:t>
            </a:r>
          </a:p>
          <a:p>
            <a:pPr marL="0" indent="0">
              <a:buNone/>
            </a:pPr>
            <a:r>
              <a:rPr lang="en-US" dirty="0"/>
              <a:t>5. When the release branch is done it is merged into develop and main</a:t>
            </a:r>
          </a:p>
          <a:p>
            <a:pPr marL="0" indent="0">
              <a:buNone/>
            </a:pPr>
            <a:r>
              <a:rPr lang="en-US" dirty="0"/>
              <a:t>6. If an issue in main is detected a hotfix branch is created from </a:t>
            </a:r>
            <a:r>
              <a:rPr lang="en-US" dirty="0" err="1"/>
              <a:t>mai</a:t>
            </a:r>
            <a:endParaRPr lang="en-US" dirty="0"/>
          </a:p>
          <a:p>
            <a:pPr marL="0" indent="0">
              <a:buNone/>
            </a:pPr>
            <a:r>
              <a:rPr lang="en-US" dirty="0"/>
              <a:t>7. Once the hotfix is complete it is merged to both develop and main</a:t>
            </a:r>
            <a:endParaRPr lang="en-IN" dirty="0"/>
          </a:p>
        </p:txBody>
      </p:sp>
    </p:spTree>
    <p:extLst>
      <p:ext uri="{BB962C8B-B14F-4D97-AF65-F5344CB8AC3E}">
        <p14:creationId xmlns:p14="http://schemas.microsoft.com/office/powerpoint/2010/main" val="132717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AF61-F9CD-8FA6-D80E-B92ADE5FFB61}"/>
              </a:ext>
            </a:extLst>
          </p:cNvPr>
          <p:cNvSpPr>
            <a:spLocks noGrp="1"/>
          </p:cNvSpPr>
          <p:nvPr>
            <p:ph type="title"/>
          </p:nvPr>
        </p:nvSpPr>
        <p:spPr/>
        <p:txBody>
          <a:bodyPr/>
          <a:lstStyle/>
          <a:p>
            <a:r>
              <a:rPr lang="en-IN" dirty="0"/>
              <a:t>Branch protection</a:t>
            </a:r>
          </a:p>
        </p:txBody>
      </p:sp>
      <p:sp>
        <p:nvSpPr>
          <p:cNvPr id="3" name="Content Placeholder 2">
            <a:extLst>
              <a:ext uri="{FF2B5EF4-FFF2-40B4-BE49-F238E27FC236}">
                <a16:creationId xmlns:a16="http://schemas.microsoft.com/office/drawing/2014/main" id="{DD4A00F4-DB32-FC88-2564-886E65D2BE9B}"/>
              </a:ext>
            </a:extLst>
          </p:cNvPr>
          <p:cNvSpPr>
            <a:spLocks noGrp="1"/>
          </p:cNvSpPr>
          <p:nvPr>
            <p:ph idx="1"/>
          </p:nvPr>
        </p:nvSpPr>
        <p:spPr/>
        <p:txBody>
          <a:bodyPr>
            <a:normAutofit lnSpcReduction="10000"/>
          </a:bodyPr>
          <a:lstStyle/>
          <a:p>
            <a:r>
              <a:rPr lang="en-US" dirty="0"/>
              <a:t>Require a pull request before merging: Enforces a workflow where developers cannot directly push changes to the main branches, ensuring all modifications go through a review process.</a:t>
            </a:r>
          </a:p>
          <a:p>
            <a:r>
              <a:rPr lang="en-US" dirty="0"/>
              <a:t>Require status checks to pass before merging: Configures specific status checks (e.g., unit tests, linting) that must successfully pass before a pull request can be merged.</a:t>
            </a:r>
          </a:p>
          <a:p>
            <a:r>
              <a:rPr lang="en-US" dirty="0"/>
              <a:t>Allow auto-merge: Enables automation for merging pull requests once all required checks and CI processes are complete. This feature allows developers to focus on other tasks while CI runs, streamlining workflows. Additionally, it is useful for automatically merging updates, such as dependency changes, when branch protection rules are enforced.</a:t>
            </a:r>
            <a:endParaRPr lang="en-IN" dirty="0"/>
          </a:p>
        </p:txBody>
      </p:sp>
    </p:spTree>
    <p:extLst>
      <p:ext uri="{BB962C8B-B14F-4D97-AF65-F5344CB8AC3E}">
        <p14:creationId xmlns:p14="http://schemas.microsoft.com/office/powerpoint/2010/main" val="413880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C221-B5A7-BD93-24E7-48D579E3951F}"/>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DC2231B2-D71C-6791-A03C-C98B1802F73C}"/>
              </a:ext>
            </a:extLst>
          </p:cNvPr>
          <p:cNvPicPr>
            <a:picLocks noGrp="1" noChangeAspect="1"/>
          </p:cNvPicPr>
          <p:nvPr>
            <p:ph idx="1"/>
          </p:nvPr>
        </p:nvPicPr>
        <p:blipFill>
          <a:blip r:embed="rId2"/>
          <a:stretch>
            <a:fillRect/>
          </a:stretch>
        </p:blipFill>
        <p:spPr>
          <a:xfrm>
            <a:off x="2122714" y="2321840"/>
            <a:ext cx="8164286" cy="3449638"/>
          </a:xfrm>
        </p:spPr>
      </p:pic>
    </p:spTree>
    <p:extLst>
      <p:ext uri="{BB962C8B-B14F-4D97-AF65-F5344CB8AC3E}">
        <p14:creationId xmlns:p14="http://schemas.microsoft.com/office/powerpoint/2010/main" val="991958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2B4D-8429-CDC3-8374-D04EADB7FEE4}"/>
              </a:ext>
            </a:extLst>
          </p:cNvPr>
          <p:cNvSpPr>
            <a:spLocks noGrp="1"/>
          </p:cNvSpPr>
          <p:nvPr>
            <p:ph type="title"/>
          </p:nvPr>
        </p:nvSpPr>
        <p:spPr/>
        <p:txBody>
          <a:bodyPr/>
          <a:lstStyle/>
          <a:p>
            <a:r>
              <a:rPr lang="en-IN" dirty="0"/>
              <a:t>ruleset</a:t>
            </a:r>
          </a:p>
        </p:txBody>
      </p:sp>
      <p:sp>
        <p:nvSpPr>
          <p:cNvPr id="3" name="Content Placeholder 2">
            <a:extLst>
              <a:ext uri="{FF2B5EF4-FFF2-40B4-BE49-F238E27FC236}">
                <a16:creationId xmlns:a16="http://schemas.microsoft.com/office/drawing/2014/main" id="{EF83B3B3-0B65-75A3-A229-397E8FB001B0}"/>
              </a:ext>
            </a:extLst>
          </p:cNvPr>
          <p:cNvSpPr>
            <a:spLocks noGrp="1"/>
          </p:cNvSpPr>
          <p:nvPr>
            <p:ph idx="1"/>
          </p:nvPr>
        </p:nvSpPr>
        <p:spPr/>
        <p:txBody>
          <a:bodyPr/>
          <a:lstStyle/>
          <a:p>
            <a:pPr algn="l">
              <a:spcAft>
                <a:spcPts val="1200"/>
              </a:spcAft>
            </a:pPr>
            <a:r>
              <a:rPr lang="en-US" b="0" i="0" dirty="0">
                <a:solidFill>
                  <a:srgbClr val="1F2328"/>
                </a:solidFill>
                <a:effectLst/>
                <a:latin typeface="-apple-system"/>
              </a:rPr>
              <a:t>A ruleset is a named list of rules that applies to a repository. You can have up to 75 rulesets per repository.</a:t>
            </a:r>
          </a:p>
          <a:p>
            <a:pPr algn="l">
              <a:spcAft>
                <a:spcPts val="1200"/>
              </a:spcAft>
            </a:pPr>
            <a:r>
              <a:rPr lang="en-US" b="0" i="0" dirty="0">
                <a:solidFill>
                  <a:srgbClr val="1F2328"/>
                </a:solidFill>
                <a:effectLst/>
                <a:latin typeface="-apple-system"/>
              </a:rPr>
              <a:t>When you create a ruleset, you can allow certain users to bypass the rules in the ruleset. This can be users with a certain role, such as repository administrator, or it can be specific teams or GitHub Apps.</a:t>
            </a:r>
          </a:p>
          <a:p>
            <a:endParaRPr lang="en-IN" dirty="0"/>
          </a:p>
        </p:txBody>
      </p:sp>
    </p:spTree>
    <p:extLst>
      <p:ext uri="{BB962C8B-B14F-4D97-AF65-F5344CB8AC3E}">
        <p14:creationId xmlns:p14="http://schemas.microsoft.com/office/powerpoint/2010/main" val="1295199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A82-DA85-4810-E799-A737FA61A244}"/>
              </a:ext>
            </a:extLst>
          </p:cNvPr>
          <p:cNvSpPr>
            <a:spLocks noGrp="1"/>
          </p:cNvSpPr>
          <p:nvPr>
            <p:ph type="title"/>
          </p:nvPr>
        </p:nvSpPr>
        <p:spPr/>
        <p:txBody>
          <a:bodyPr/>
          <a:lstStyle/>
          <a:p>
            <a:r>
              <a:rPr lang="en-IN" dirty="0"/>
              <a:t>Lab –Ruleset </a:t>
            </a:r>
          </a:p>
        </p:txBody>
      </p:sp>
      <p:sp>
        <p:nvSpPr>
          <p:cNvPr id="3" name="Content Placeholder 2">
            <a:extLst>
              <a:ext uri="{FF2B5EF4-FFF2-40B4-BE49-F238E27FC236}">
                <a16:creationId xmlns:a16="http://schemas.microsoft.com/office/drawing/2014/main" id="{93C44738-7561-C9C2-10E9-37CE5114AD55}"/>
              </a:ext>
            </a:extLst>
          </p:cNvPr>
          <p:cNvSpPr>
            <a:spLocks noGrp="1"/>
          </p:cNvSpPr>
          <p:nvPr>
            <p:ph idx="1"/>
          </p:nvPr>
        </p:nvSpPr>
        <p:spPr/>
        <p:txBody>
          <a:bodyPr/>
          <a:lstStyle/>
          <a:p>
            <a:r>
              <a:rPr lang="en-IN" dirty="0"/>
              <a:t>Create ruleset</a:t>
            </a:r>
          </a:p>
        </p:txBody>
      </p:sp>
    </p:spTree>
    <p:extLst>
      <p:ext uri="{BB962C8B-B14F-4D97-AF65-F5344CB8AC3E}">
        <p14:creationId xmlns:p14="http://schemas.microsoft.com/office/powerpoint/2010/main" val="271305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3C8E-1759-6C15-37AE-4D490C397BB4}"/>
              </a:ext>
            </a:extLst>
          </p:cNvPr>
          <p:cNvSpPr>
            <a:spLocks noGrp="1"/>
          </p:cNvSpPr>
          <p:nvPr>
            <p:ph type="title"/>
          </p:nvPr>
        </p:nvSpPr>
        <p:spPr/>
        <p:txBody>
          <a:bodyPr/>
          <a:lstStyle/>
          <a:p>
            <a:r>
              <a:rPr lang="en-IN" dirty="0"/>
              <a:t>Branch and tag ruleset</a:t>
            </a:r>
          </a:p>
        </p:txBody>
      </p:sp>
      <p:sp>
        <p:nvSpPr>
          <p:cNvPr id="3" name="Content Placeholder 2">
            <a:extLst>
              <a:ext uri="{FF2B5EF4-FFF2-40B4-BE49-F238E27FC236}">
                <a16:creationId xmlns:a16="http://schemas.microsoft.com/office/drawing/2014/main" id="{55CAA9BE-A460-20D4-6237-AAC5CFFDCAD6}"/>
              </a:ext>
            </a:extLst>
          </p:cNvPr>
          <p:cNvSpPr>
            <a:spLocks noGrp="1"/>
          </p:cNvSpPr>
          <p:nvPr>
            <p:ph idx="1"/>
          </p:nvPr>
        </p:nvSpPr>
        <p:spPr/>
        <p:txBody>
          <a:bodyPr/>
          <a:lstStyle/>
          <a:p>
            <a:r>
              <a:rPr lang="en-US" dirty="0"/>
              <a:t>You can create rulesets to control how people can interact with selected branches and tags in a repository. You can control things like who can push commits to a certain branch, or who can delete or rename a tag. </a:t>
            </a:r>
          </a:p>
          <a:p>
            <a:r>
              <a:rPr lang="en-US" dirty="0"/>
              <a:t>For example, you could set up a ruleset for your repository's feature branch that requires signed commits and blocks force pushes for all users except repository administrators.</a:t>
            </a:r>
            <a:endParaRPr lang="en-IN" dirty="0"/>
          </a:p>
        </p:txBody>
      </p:sp>
    </p:spTree>
    <p:extLst>
      <p:ext uri="{BB962C8B-B14F-4D97-AF65-F5344CB8AC3E}">
        <p14:creationId xmlns:p14="http://schemas.microsoft.com/office/powerpoint/2010/main" val="316803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6F12-D556-50BA-C924-E7F0E4827565}"/>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D77743F3-5896-EB20-39F5-D66259A68E0A}"/>
              </a:ext>
            </a:extLst>
          </p:cNvPr>
          <p:cNvSpPr>
            <a:spLocks noGrp="1"/>
          </p:cNvSpPr>
          <p:nvPr>
            <p:ph idx="1"/>
          </p:nvPr>
        </p:nvSpPr>
        <p:spPr/>
        <p:txBody>
          <a:bodyPr/>
          <a:lstStyle/>
          <a:p>
            <a:r>
              <a:rPr lang="en-IN" dirty="0" err="1"/>
              <a:t>Scm</a:t>
            </a:r>
            <a:endParaRPr lang="en-IN" dirty="0"/>
          </a:p>
          <a:p>
            <a:r>
              <a:rPr lang="en-IN" dirty="0"/>
              <a:t>Git and </a:t>
            </a:r>
            <a:r>
              <a:rPr lang="en-IN" dirty="0" err="1"/>
              <a:t>github</a:t>
            </a:r>
            <a:endParaRPr lang="en-IN" dirty="0"/>
          </a:p>
          <a:p>
            <a:r>
              <a:rPr lang="en-IN" dirty="0"/>
              <a:t>Branch overview</a:t>
            </a:r>
          </a:p>
        </p:txBody>
      </p:sp>
    </p:spTree>
    <p:extLst>
      <p:ext uri="{BB962C8B-B14F-4D97-AF65-F5344CB8AC3E}">
        <p14:creationId xmlns:p14="http://schemas.microsoft.com/office/powerpoint/2010/main" val="148165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1E90-BC74-EBD1-6A94-E8619C37077B}"/>
              </a:ext>
            </a:extLst>
          </p:cNvPr>
          <p:cNvSpPr>
            <a:spLocks noGrp="1"/>
          </p:cNvSpPr>
          <p:nvPr>
            <p:ph type="title"/>
          </p:nvPr>
        </p:nvSpPr>
        <p:spPr/>
        <p:txBody>
          <a:bodyPr/>
          <a:lstStyle/>
          <a:p>
            <a:r>
              <a:rPr lang="en-IN" dirty="0"/>
              <a:t>Types</a:t>
            </a:r>
          </a:p>
        </p:txBody>
      </p:sp>
      <p:sp>
        <p:nvSpPr>
          <p:cNvPr id="3" name="Content Placeholder 2">
            <a:extLst>
              <a:ext uri="{FF2B5EF4-FFF2-40B4-BE49-F238E27FC236}">
                <a16:creationId xmlns:a16="http://schemas.microsoft.com/office/drawing/2014/main" id="{44746516-0DD9-AA03-A6CA-EC17A15C927C}"/>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Version control systems helps developers to track, manage, and organize their code. In particular, it helps developers collaborate on code with teammates; combining features like commits and branches with specific principles and strategies. </a:t>
            </a:r>
          </a:p>
          <a:p>
            <a:pPr algn="l">
              <a:lnSpc>
                <a:spcPts val="2400"/>
              </a:lnSpc>
            </a:pPr>
            <a:r>
              <a:rPr lang="en-US" b="0" i="0" dirty="0">
                <a:solidFill>
                  <a:srgbClr val="242424"/>
                </a:solidFill>
                <a:effectLst/>
                <a:latin typeface="source-serif-pro"/>
              </a:rPr>
              <a:t>That helps teams organize code and reduce the time needed to manage versioning.</a:t>
            </a:r>
          </a:p>
          <a:p>
            <a:pPr algn="l">
              <a:lnSpc>
                <a:spcPts val="2400"/>
              </a:lnSpc>
            </a:pPr>
            <a:r>
              <a:rPr lang="en-US" b="0" i="0" dirty="0">
                <a:solidFill>
                  <a:srgbClr val="242424"/>
                </a:solidFill>
                <a:effectLst/>
                <a:latin typeface="source-serif-pro"/>
              </a:rPr>
              <a:t>Branching strategy determines how team approaches code branching. There are 2 different branching patterns: </a:t>
            </a:r>
            <a:r>
              <a:rPr lang="en-US" b="1" i="0" dirty="0">
                <a:solidFill>
                  <a:srgbClr val="242424"/>
                </a:solidFill>
                <a:effectLst/>
                <a:latin typeface="source-serif-pro"/>
              </a:rPr>
              <a:t>long-lived</a:t>
            </a:r>
            <a:r>
              <a:rPr lang="en-US" b="0" i="0" dirty="0">
                <a:solidFill>
                  <a:srgbClr val="242424"/>
                </a:solidFill>
                <a:effectLst/>
                <a:latin typeface="source-serif-pro"/>
              </a:rPr>
              <a:t> and </a:t>
            </a:r>
            <a:r>
              <a:rPr lang="en-US" b="1" i="0" dirty="0">
                <a:solidFill>
                  <a:srgbClr val="242424"/>
                </a:solidFill>
                <a:effectLst/>
                <a:latin typeface="source-serif-pro"/>
              </a:rPr>
              <a:t>short-lived</a:t>
            </a:r>
            <a:r>
              <a:rPr lang="en-US" b="0" i="0" dirty="0">
                <a:solidFill>
                  <a:srgbClr val="242424"/>
                </a:solidFill>
                <a:effectLst/>
                <a:latin typeface="source-serif-pro"/>
              </a:rPr>
              <a:t>.</a:t>
            </a:r>
          </a:p>
          <a:p>
            <a:endParaRPr lang="en-IN" dirty="0"/>
          </a:p>
        </p:txBody>
      </p:sp>
    </p:spTree>
    <p:extLst>
      <p:ext uri="{BB962C8B-B14F-4D97-AF65-F5344CB8AC3E}">
        <p14:creationId xmlns:p14="http://schemas.microsoft.com/office/powerpoint/2010/main" val="307733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8603-0BA3-CC6F-E950-A86618809F4B}"/>
              </a:ext>
            </a:extLst>
          </p:cNvPr>
          <p:cNvSpPr>
            <a:spLocks noGrp="1"/>
          </p:cNvSpPr>
          <p:nvPr>
            <p:ph type="title"/>
          </p:nvPr>
        </p:nvSpPr>
        <p:spPr/>
        <p:txBody>
          <a:bodyPr/>
          <a:lstStyle/>
          <a:p>
            <a:r>
              <a:rPr lang="en-IN" b="1" i="0" dirty="0">
                <a:solidFill>
                  <a:srgbClr val="242424"/>
                </a:solidFill>
                <a:effectLst/>
                <a:latin typeface="source-serif-pro"/>
              </a:rPr>
              <a:t>Main branch</a:t>
            </a:r>
            <a:endParaRPr lang="en-IN" dirty="0"/>
          </a:p>
        </p:txBody>
      </p:sp>
      <p:sp>
        <p:nvSpPr>
          <p:cNvPr id="3" name="Content Placeholder 2">
            <a:extLst>
              <a:ext uri="{FF2B5EF4-FFF2-40B4-BE49-F238E27FC236}">
                <a16:creationId xmlns:a16="http://schemas.microsoft.com/office/drawing/2014/main" id="{9F31FCED-6DC7-1DA9-9944-CFBBB5EABB50}"/>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source-serif-pro"/>
              </a:rPr>
              <a:t>The purpose of the main branch in the Git flow workflow is to contain production-ready code that can be released.</a:t>
            </a:r>
          </a:p>
          <a:p>
            <a:pPr algn="l">
              <a:lnSpc>
                <a:spcPts val="2400"/>
              </a:lnSpc>
              <a:buFont typeface="Arial" panose="020B0604020202020204" pitchFamily="34" charset="0"/>
              <a:buChar char="•"/>
            </a:pPr>
            <a:r>
              <a:rPr lang="en-US" b="0" i="0" dirty="0">
                <a:solidFill>
                  <a:srgbClr val="242424"/>
                </a:solidFill>
                <a:effectLst/>
                <a:latin typeface="source-serif-pro"/>
              </a:rPr>
              <a:t>The main branch is created at the start of a project and is maintained throughout the development process. The branch can be tagged at various commits in order to signify different versions or releases of the code, and other branches will be merged into the main branch after they have been sufficiently vetted and tested.</a:t>
            </a:r>
          </a:p>
          <a:p>
            <a:endParaRPr lang="en-IN" dirty="0"/>
          </a:p>
        </p:txBody>
      </p:sp>
    </p:spTree>
    <p:extLst>
      <p:ext uri="{BB962C8B-B14F-4D97-AF65-F5344CB8AC3E}">
        <p14:creationId xmlns:p14="http://schemas.microsoft.com/office/powerpoint/2010/main" val="399507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0A54-073D-AB4B-44A2-A47407F1F118}"/>
              </a:ext>
            </a:extLst>
          </p:cNvPr>
          <p:cNvSpPr>
            <a:spLocks noGrp="1"/>
          </p:cNvSpPr>
          <p:nvPr>
            <p:ph type="title"/>
          </p:nvPr>
        </p:nvSpPr>
        <p:spPr/>
        <p:txBody>
          <a:bodyPr/>
          <a:lstStyle/>
          <a:p>
            <a:r>
              <a:rPr lang="en-IN" b="1" i="0">
                <a:solidFill>
                  <a:srgbClr val="242424"/>
                </a:solidFill>
                <a:effectLst/>
                <a:latin typeface="source-serif-pro"/>
              </a:rPr>
              <a:t>Develop branch</a:t>
            </a:r>
            <a:endParaRPr lang="en-IN"/>
          </a:p>
        </p:txBody>
      </p:sp>
      <p:sp>
        <p:nvSpPr>
          <p:cNvPr id="3" name="Content Placeholder 2">
            <a:extLst>
              <a:ext uri="{FF2B5EF4-FFF2-40B4-BE49-F238E27FC236}">
                <a16:creationId xmlns:a16="http://schemas.microsoft.com/office/drawing/2014/main" id="{05AAEC3D-C4F5-F964-D811-B0BF30E2A362}"/>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source-serif-pro"/>
              </a:rPr>
              <a:t>The develop branch is created at the start of a project and is maintained throughout the development process, and contains pre-production code with newly developed features that are in the process of being tested.</a:t>
            </a:r>
          </a:p>
          <a:p>
            <a:pPr algn="l">
              <a:lnSpc>
                <a:spcPts val="2400"/>
              </a:lnSpc>
              <a:buFont typeface="Arial" panose="020B0604020202020204" pitchFamily="34" charset="0"/>
              <a:buChar char="•"/>
            </a:pPr>
            <a:r>
              <a:rPr lang="en-US" b="0" i="0" dirty="0">
                <a:solidFill>
                  <a:srgbClr val="242424"/>
                </a:solidFill>
                <a:effectLst/>
                <a:latin typeface="source-serif-pro"/>
              </a:rPr>
              <a:t>Newly created features should be based off the develop branch, and then merged back in when ready for testing.</a:t>
            </a:r>
          </a:p>
          <a:p>
            <a:endParaRPr lang="en-IN" dirty="0"/>
          </a:p>
        </p:txBody>
      </p:sp>
    </p:spTree>
    <p:extLst>
      <p:ext uri="{BB962C8B-B14F-4D97-AF65-F5344CB8AC3E}">
        <p14:creationId xmlns:p14="http://schemas.microsoft.com/office/powerpoint/2010/main" val="60428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A166-3313-49C9-6057-F0457F0C1241}"/>
              </a:ext>
            </a:extLst>
          </p:cNvPr>
          <p:cNvSpPr>
            <a:spLocks noGrp="1"/>
          </p:cNvSpPr>
          <p:nvPr>
            <p:ph type="title"/>
          </p:nvPr>
        </p:nvSpPr>
        <p:spPr/>
        <p:txBody>
          <a:bodyPr/>
          <a:lstStyle/>
          <a:p>
            <a:r>
              <a:rPr lang="en-IN" b="1" i="0" dirty="0">
                <a:solidFill>
                  <a:srgbClr val="242424"/>
                </a:solidFill>
                <a:effectLst/>
                <a:latin typeface="source-serif-pro"/>
              </a:rPr>
              <a:t>Feature branch</a:t>
            </a:r>
            <a:endParaRPr lang="en-IN" dirty="0"/>
          </a:p>
        </p:txBody>
      </p:sp>
      <p:sp>
        <p:nvSpPr>
          <p:cNvPr id="3" name="Content Placeholder 2">
            <a:extLst>
              <a:ext uri="{FF2B5EF4-FFF2-40B4-BE49-F238E27FC236}">
                <a16:creationId xmlns:a16="http://schemas.microsoft.com/office/drawing/2014/main" id="{EB3C358B-3026-489E-D836-91484A19114E}"/>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source-serif-pro"/>
              </a:rPr>
              <a:t>The feature branch is the most common type of branch in the Git flow workflow. It is used when adding new features to your code.</a:t>
            </a:r>
          </a:p>
          <a:p>
            <a:pPr algn="l">
              <a:lnSpc>
                <a:spcPts val="2400"/>
              </a:lnSpc>
              <a:buFont typeface="Arial" panose="020B0604020202020204" pitchFamily="34" charset="0"/>
              <a:buChar char="•"/>
            </a:pPr>
            <a:r>
              <a:rPr lang="en-US" b="0" i="0" dirty="0">
                <a:solidFill>
                  <a:srgbClr val="242424"/>
                </a:solidFill>
                <a:effectLst/>
                <a:latin typeface="source-serif-pro"/>
              </a:rPr>
              <a:t>When working on a new feature, you will start a feature branch off the develop branch, and then merge your changes back into the develop branch when the feature is completed and properly reviewed.</a:t>
            </a:r>
          </a:p>
          <a:p>
            <a:endParaRPr lang="en-IN" dirty="0"/>
          </a:p>
        </p:txBody>
      </p:sp>
    </p:spTree>
    <p:extLst>
      <p:ext uri="{BB962C8B-B14F-4D97-AF65-F5344CB8AC3E}">
        <p14:creationId xmlns:p14="http://schemas.microsoft.com/office/powerpoint/2010/main" val="159417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589D-9BB5-6727-C1D3-917F2EAA95F3}"/>
              </a:ext>
            </a:extLst>
          </p:cNvPr>
          <p:cNvSpPr>
            <a:spLocks noGrp="1"/>
          </p:cNvSpPr>
          <p:nvPr>
            <p:ph type="title"/>
          </p:nvPr>
        </p:nvSpPr>
        <p:spPr/>
        <p:txBody>
          <a:bodyPr/>
          <a:lstStyle/>
          <a:p>
            <a:r>
              <a:rPr lang="en-IN" b="1" i="0" dirty="0">
                <a:solidFill>
                  <a:srgbClr val="242424"/>
                </a:solidFill>
                <a:effectLst/>
                <a:latin typeface="source-serif-pro"/>
              </a:rPr>
              <a:t>Release branch</a:t>
            </a:r>
            <a:endParaRPr lang="en-IN" dirty="0"/>
          </a:p>
        </p:txBody>
      </p:sp>
      <p:sp>
        <p:nvSpPr>
          <p:cNvPr id="3" name="Content Placeholder 2">
            <a:extLst>
              <a:ext uri="{FF2B5EF4-FFF2-40B4-BE49-F238E27FC236}">
                <a16:creationId xmlns:a16="http://schemas.microsoft.com/office/drawing/2014/main" id="{1E12D471-D212-0A5D-B130-0FA0A9290E9B}"/>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source-serif-pro"/>
              </a:rPr>
              <a:t>The release branch should be used when preparing new production releases.</a:t>
            </a:r>
          </a:p>
          <a:p>
            <a:pPr algn="l">
              <a:lnSpc>
                <a:spcPts val="2400"/>
              </a:lnSpc>
              <a:buFont typeface="Arial" panose="020B0604020202020204" pitchFamily="34" charset="0"/>
              <a:buChar char="•"/>
            </a:pPr>
            <a:r>
              <a:rPr lang="en-US" b="0" i="0" dirty="0">
                <a:solidFill>
                  <a:srgbClr val="242424"/>
                </a:solidFill>
                <a:effectLst/>
                <a:latin typeface="source-serif-pro"/>
              </a:rPr>
              <a:t>Typically, the work being performed on release branches concerns finishing touches and minor bugs specific to releasing new code, with code that should be addressed separately from the main develop branch.</a:t>
            </a:r>
          </a:p>
          <a:p>
            <a:endParaRPr lang="en-IN" dirty="0"/>
          </a:p>
        </p:txBody>
      </p:sp>
    </p:spTree>
    <p:extLst>
      <p:ext uri="{BB962C8B-B14F-4D97-AF65-F5344CB8AC3E}">
        <p14:creationId xmlns:p14="http://schemas.microsoft.com/office/powerpoint/2010/main" val="374590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99F6-DB50-8059-4B76-622A508158D1}"/>
              </a:ext>
            </a:extLst>
          </p:cNvPr>
          <p:cNvSpPr>
            <a:spLocks noGrp="1"/>
          </p:cNvSpPr>
          <p:nvPr>
            <p:ph type="title"/>
          </p:nvPr>
        </p:nvSpPr>
        <p:spPr/>
        <p:txBody>
          <a:bodyPr/>
          <a:lstStyle/>
          <a:p>
            <a:r>
              <a:rPr lang="en-IN" b="1" i="0" dirty="0">
                <a:solidFill>
                  <a:srgbClr val="242424"/>
                </a:solidFill>
                <a:effectLst/>
                <a:latin typeface="source-serif-pro"/>
              </a:rPr>
              <a:t>Hotfix branch</a:t>
            </a:r>
            <a:endParaRPr lang="en-IN" dirty="0"/>
          </a:p>
        </p:txBody>
      </p:sp>
      <p:sp>
        <p:nvSpPr>
          <p:cNvPr id="3" name="Content Placeholder 2">
            <a:extLst>
              <a:ext uri="{FF2B5EF4-FFF2-40B4-BE49-F238E27FC236}">
                <a16:creationId xmlns:a16="http://schemas.microsoft.com/office/drawing/2014/main" id="{CFFE8A69-2432-7750-8F6F-82B2899DF62A}"/>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source-serif-pro"/>
              </a:rPr>
              <a:t>The hotfix branch is used to quickly address necessary changes in your main branch.</a:t>
            </a:r>
          </a:p>
          <a:p>
            <a:pPr algn="l">
              <a:lnSpc>
                <a:spcPts val="2400"/>
              </a:lnSpc>
              <a:buFont typeface="Arial" panose="020B0604020202020204" pitchFamily="34" charset="0"/>
              <a:buChar char="•"/>
            </a:pPr>
            <a:r>
              <a:rPr lang="en-US" b="0" i="0" dirty="0">
                <a:solidFill>
                  <a:srgbClr val="242424"/>
                </a:solidFill>
                <a:effectLst/>
                <a:latin typeface="source-serif-pro"/>
              </a:rPr>
              <a:t>The base of the hotfix branch should be your main branch and should be merged back into both the main and develop branches.</a:t>
            </a:r>
          </a:p>
          <a:p>
            <a:pPr algn="l">
              <a:lnSpc>
                <a:spcPts val="2400"/>
              </a:lnSpc>
              <a:buFont typeface="Arial" panose="020B0604020202020204" pitchFamily="34" charset="0"/>
              <a:buChar char="•"/>
            </a:pPr>
            <a:r>
              <a:rPr lang="en-US" b="0" i="0" dirty="0">
                <a:solidFill>
                  <a:srgbClr val="242424"/>
                </a:solidFill>
                <a:effectLst/>
                <a:latin typeface="source-serif-pro"/>
              </a:rPr>
              <a:t>Merging the changes from your hotfix branch back into the develop branch is critical to ensure the fix persists the next time the main branch is released.</a:t>
            </a:r>
          </a:p>
          <a:p>
            <a:endParaRPr lang="en-IN" dirty="0"/>
          </a:p>
        </p:txBody>
      </p:sp>
    </p:spTree>
    <p:extLst>
      <p:ext uri="{BB962C8B-B14F-4D97-AF65-F5344CB8AC3E}">
        <p14:creationId xmlns:p14="http://schemas.microsoft.com/office/powerpoint/2010/main" val="371321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68DE-302A-7A98-3750-9F0056DF11D0}"/>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19988D00-4924-4C60-882A-C0DAC2A0BA11}"/>
              </a:ext>
            </a:extLst>
          </p:cNvPr>
          <p:cNvSpPr>
            <a:spLocks noGrp="1"/>
          </p:cNvSpPr>
          <p:nvPr>
            <p:ph idx="1"/>
          </p:nvPr>
        </p:nvSpPr>
        <p:spPr/>
        <p:txBody>
          <a:bodyPr/>
          <a:lstStyle/>
          <a:p>
            <a:r>
              <a:rPr lang="en-IN" dirty="0"/>
              <a:t>Branch, merge</a:t>
            </a:r>
          </a:p>
        </p:txBody>
      </p:sp>
    </p:spTree>
    <p:extLst>
      <p:ext uri="{BB962C8B-B14F-4D97-AF65-F5344CB8AC3E}">
        <p14:creationId xmlns:p14="http://schemas.microsoft.com/office/powerpoint/2010/main" val="22500488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41</TotalTime>
  <Words>775</Words>
  <Application>Microsoft Office PowerPoint</Application>
  <PresentationFormat>Widescreen</PresentationFormat>
  <Paragraphs>49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-apple-system</vt:lpstr>
      <vt:lpstr>Arial</vt:lpstr>
      <vt:lpstr>Gill Sans MT</vt:lpstr>
      <vt:lpstr>source-serif-pro</vt:lpstr>
      <vt:lpstr>Gallery</vt:lpstr>
      <vt:lpstr>Scm and branching</vt:lpstr>
      <vt:lpstr>overview</vt:lpstr>
      <vt:lpstr>Types</vt:lpstr>
      <vt:lpstr>Main branch</vt:lpstr>
      <vt:lpstr>Develop branch</vt:lpstr>
      <vt:lpstr>Feature branch</vt:lpstr>
      <vt:lpstr>Release branch</vt:lpstr>
      <vt:lpstr>Hotfix branch</vt:lpstr>
      <vt:lpstr>lab</vt:lpstr>
      <vt:lpstr>Summary of Git Flow strategy</vt:lpstr>
      <vt:lpstr>Branch protection</vt:lpstr>
      <vt:lpstr>..</vt:lpstr>
      <vt:lpstr>ruleset</vt:lpstr>
      <vt:lpstr>Lab –Ruleset </vt:lpstr>
      <vt:lpstr>Branch and tag ruleset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8</cp:revision>
  <dcterms:created xsi:type="dcterms:W3CDTF">2025-01-28T13:18:16Z</dcterms:created>
  <dcterms:modified xsi:type="dcterms:W3CDTF">2025-01-28T18:06:11Z</dcterms:modified>
</cp:coreProperties>
</file>