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62CE-EEB0-EEF4-45EA-A5B806F0743E}"/>
              </a:ext>
            </a:extLst>
          </p:cNvPr>
          <p:cNvSpPr>
            <a:spLocks noGrp="1"/>
          </p:cNvSpPr>
          <p:nvPr>
            <p:ph type="ctrTitle"/>
          </p:nvPr>
        </p:nvSpPr>
        <p:spPr/>
        <p:txBody>
          <a:bodyPr/>
          <a:lstStyle/>
          <a:p>
            <a:r>
              <a:rPr lang="en-IN" dirty="0" err="1"/>
              <a:t>aI</a:t>
            </a:r>
            <a:r>
              <a:rPr lang="en-IN" dirty="0"/>
              <a:t> for </a:t>
            </a:r>
            <a:r>
              <a:rPr lang="en-IN" dirty="0" err="1"/>
              <a:t>devops</a:t>
            </a:r>
            <a:endParaRPr lang="en-IN" dirty="0"/>
          </a:p>
        </p:txBody>
      </p:sp>
      <p:sp>
        <p:nvSpPr>
          <p:cNvPr id="3" name="Subtitle 2">
            <a:extLst>
              <a:ext uri="{FF2B5EF4-FFF2-40B4-BE49-F238E27FC236}">
                <a16:creationId xmlns:a16="http://schemas.microsoft.com/office/drawing/2014/main" id="{F0AE6689-2818-0997-2B6E-140B8DA83762}"/>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1717175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B120-9220-DE13-B764-E907814CB60C}"/>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B18E2D79-8675-1083-900D-500B4DD3E953}"/>
              </a:ext>
            </a:extLst>
          </p:cNvPr>
          <p:cNvPicPr>
            <a:picLocks noGrp="1" noChangeAspect="1"/>
          </p:cNvPicPr>
          <p:nvPr>
            <p:ph idx="1"/>
          </p:nvPr>
        </p:nvPicPr>
        <p:blipFill>
          <a:blip r:embed="rId2"/>
          <a:stretch>
            <a:fillRect/>
          </a:stretch>
        </p:blipFill>
        <p:spPr>
          <a:xfrm>
            <a:off x="1349829" y="2023180"/>
            <a:ext cx="10036628" cy="3435527"/>
          </a:xfrm>
        </p:spPr>
      </p:pic>
    </p:spTree>
    <p:extLst>
      <p:ext uri="{BB962C8B-B14F-4D97-AF65-F5344CB8AC3E}">
        <p14:creationId xmlns:p14="http://schemas.microsoft.com/office/powerpoint/2010/main" val="109080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CB2C-6000-0F40-034F-17BB7FC402A4}"/>
              </a:ext>
            </a:extLst>
          </p:cNvPr>
          <p:cNvSpPr>
            <a:spLocks noGrp="1"/>
          </p:cNvSpPr>
          <p:nvPr>
            <p:ph type="title"/>
          </p:nvPr>
        </p:nvSpPr>
        <p:spPr/>
        <p:txBody>
          <a:bodyPr/>
          <a:lstStyle/>
          <a:p>
            <a:r>
              <a:rPr lang="en-IN" dirty="0"/>
              <a:t>adv</a:t>
            </a:r>
          </a:p>
        </p:txBody>
      </p:sp>
      <p:sp>
        <p:nvSpPr>
          <p:cNvPr id="3" name="Content Placeholder 2">
            <a:extLst>
              <a:ext uri="{FF2B5EF4-FFF2-40B4-BE49-F238E27FC236}">
                <a16:creationId xmlns:a16="http://schemas.microsoft.com/office/drawing/2014/main" id="{EB6301E8-6E30-1FB0-78BC-F91C035413BC}"/>
              </a:ext>
            </a:extLst>
          </p:cNvPr>
          <p:cNvSpPr>
            <a:spLocks noGrp="1"/>
          </p:cNvSpPr>
          <p:nvPr>
            <p:ph idx="1"/>
          </p:nvPr>
        </p:nvSpPr>
        <p:spPr/>
        <p:txBody>
          <a:bodyPr>
            <a:normAutofit fontScale="77500" lnSpcReduction="20000"/>
          </a:bodyPr>
          <a:lstStyle/>
          <a:p>
            <a:pPr algn="l">
              <a:spcAft>
                <a:spcPts val="2100"/>
              </a:spcAft>
              <a:buFont typeface="+mj-lt"/>
              <a:buAutoNum type="arabicPeriod"/>
            </a:pPr>
            <a:r>
              <a:rPr lang="en-US" b="1" i="0" dirty="0">
                <a:solidFill>
                  <a:srgbClr val="000000"/>
                </a:solidFill>
                <a:effectLst/>
                <a:latin typeface="OpenSans"/>
              </a:rPr>
              <a:t>Enhanced Code Quality</a:t>
            </a:r>
            <a:r>
              <a:rPr lang="en-US" b="0" i="0" dirty="0">
                <a:solidFill>
                  <a:srgbClr val="000000"/>
                </a:solidFill>
                <a:effectLst/>
                <a:latin typeface="OpenSans"/>
              </a:rPr>
              <a:t>: By leveraging machine learning, it identifies issues and suggests improvements, leading to higher-quality code. It helps catch potential bugs, security vulnerabilities, and performance bottlenecks before they impact end-users.</a:t>
            </a:r>
          </a:p>
          <a:p>
            <a:pPr algn="l">
              <a:spcAft>
                <a:spcPts val="2100"/>
              </a:spcAft>
              <a:buFont typeface="+mj-lt"/>
              <a:buAutoNum type="arabicPeriod"/>
            </a:pPr>
            <a:r>
              <a:rPr lang="en-US" b="1" i="0" dirty="0">
                <a:solidFill>
                  <a:srgbClr val="000000"/>
                </a:solidFill>
                <a:effectLst/>
                <a:latin typeface="OpenSans"/>
              </a:rPr>
              <a:t>Faster Code Reviews</a:t>
            </a:r>
            <a:r>
              <a:rPr lang="en-US" b="0" i="0" dirty="0">
                <a:solidFill>
                  <a:srgbClr val="000000"/>
                </a:solidFill>
                <a:effectLst/>
                <a:latin typeface="OpenSans"/>
              </a:rPr>
              <a:t>: </a:t>
            </a:r>
            <a:r>
              <a:rPr lang="en-US" b="0" i="0" dirty="0" err="1">
                <a:solidFill>
                  <a:srgbClr val="000000"/>
                </a:solidFill>
                <a:effectLst/>
                <a:latin typeface="OpenSans"/>
              </a:rPr>
              <a:t>CodeGuru</a:t>
            </a:r>
            <a:r>
              <a:rPr lang="en-US" b="0" i="0" dirty="0">
                <a:solidFill>
                  <a:srgbClr val="000000"/>
                </a:solidFill>
                <a:effectLst/>
                <a:latin typeface="OpenSans"/>
              </a:rPr>
              <a:t> Reviewer automates the code review process, significantly reducing the time required for manual inspections. This allows developers to focus more on critical tasks and accelerates the overall development cycle.</a:t>
            </a:r>
          </a:p>
          <a:p>
            <a:pPr algn="l">
              <a:spcAft>
                <a:spcPts val="2100"/>
              </a:spcAft>
              <a:buFont typeface="+mj-lt"/>
              <a:buAutoNum type="arabicPeriod"/>
            </a:pPr>
            <a:r>
              <a:rPr lang="en-US" b="1" i="0" dirty="0">
                <a:solidFill>
                  <a:srgbClr val="000000"/>
                </a:solidFill>
                <a:effectLst/>
                <a:latin typeface="OpenSans"/>
              </a:rPr>
              <a:t>Performance Optimization</a:t>
            </a:r>
            <a:r>
              <a:rPr lang="en-US" b="0" i="0" dirty="0">
                <a:solidFill>
                  <a:srgbClr val="000000"/>
                </a:solidFill>
                <a:effectLst/>
                <a:latin typeface="OpenSans"/>
              </a:rPr>
              <a:t>: </a:t>
            </a:r>
            <a:r>
              <a:rPr lang="en-US" b="0" i="0" dirty="0" err="1">
                <a:solidFill>
                  <a:srgbClr val="000000"/>
                </a:solidFill>
                <a:effectLst/>
                <a:latin typeface="OpenSans"/>
              </a:rPr>
              <a:t>CodeGuru</a:t>
            </a:r>
            <a:r>
              <a:rPr lang="en-US" b="0" i="0" dirty="0">
                <a:solidFill>
                  <a:srgbClr val="000000"/>
                </a:solidFill>
                <a:effectLst/>
                <a:latin typeface="OpenSans"/>
              </a:rPr>
              <a:t> Profiler identifies performance bottlenecks, enabling developers to optimize critical sections of code. This results in improved application performance, reduced latency, and better resource utilization.</a:t>
            </a:r>
          </a:p>
          <a:p>
            <a:endParaRPr lang="en-IN" dirty="0"/>
          </a:p>
        </p:txBody>
      </p:sp>
    </p:spTree>
    <p:extLst>
      <p:ext uri="{BB962C8B-B14F-4D97-AF65-F5344CB8AC3E}">
        <p14:creationId xmlns:p14="http://schemas.microsoft.com/office/powerpoint/2010/main" val="2941687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F3D03-37DF-5231-FF38-E2251AE4434A}"/>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083D8ABB-8E33-E6B3-0D18-EAA396649D1F}"/>
              </a:ext>
            </a:extLst>
          </p:cNvPr>
          <p:cNvPicPr>
            <a:picLocks noGrp="1" noChangeAspect="1"/>
          </p:cNvPicPr>
          <p:nvPr>
            <p:ph idx="1"/>
          </p:nvPr>
        </p:nvPicPr>
        <p:blipFill>
          <a:blip r:embed="rId2"/>
          <a:stretch>
            <a:fillRect/>
          </a:stretch>
        </p:blipFill>
        <p:spPr>
          <a:xfrm>
            <a:off x="2757308" y="2042231"/>
            <a:ext cx="6991709" cy="3397425"/>
          </a:xfrm>
        </p:spPr>
      </p:pic>
    </p:spTree>
    <p:extLst>
      <p:ext uri="{BB962C8B-B14F-4D97-AF65-F5344CB8AC3E}">
        <p14:creationId xmlns:p14="http://schemas.microsoft.com/office/powerpoint/2010/main" val="659667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9452-B0FA-3BA5-E124-B3537386E7E4}"/>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9A0B4BAC-D200-507D-D39F-17D53ACAC5B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94600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41A2-2347-914A-41B5-47D36ED8AF3F}"/>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7ED7FE3A-184D-FEDC-7C01-05C76579C371}"/>
              </a:ext>
            </a:extLst>
          </p:cNvPr>
          <p:cNvSpPr>
            <a:spLocks noGrp="1"/>
          </p:cNvSpPr>
          <p:nvPr>
            <p:ph idx="1"/>
          </p:nvPr>
        </p:nvSpPr>
        <p:spPr/>
        <p:txBody>
          <a:bodyPr/>
          <a:lstStyle/>
          <a:p>
            <a:r>
              <a:rPr lang="en-US" dirty="0"/>
              <a:t>AI for code review leverages machine learning models to automatically analyze code, detect issues, and provide recommendations.</a:t>
            </a:r>
          </a:p>
          <a:p>
            <a:r>
              <a:rPr lang="en-US" dirty="0"/>
              <a:t> It enhances software quality, security, and efficiency by identifying potential bugs, security vulnerabilities, and performance bottlenecks.</a:t>
            </a:r>
          </a:p>
          <a:p>
            <a:r>
              <a:rPr lang="en-US" b="0" i="0" dirty="0">
                <a:solidFill>
                  <a:srgbClr val="242424"/>
                </a:solidFill>
                <a:effectLst/>
                <a:latin typeface="source-serif-pro"/>
              </a:rPr>
              <a:t>At its core, Predictive DevOps is a convergence of data-driven intelligence with operational agility. It represents an evolutionary step in the DevOps journey, transcending the traditional boundaries of reactive operational practices.</a:t>
            </a:r>
            <a:endParaRPr lang="en-IN" dirty="0"/>
          </a:p>
        </p:txBody>
      </p:sp>
    </p:spTree>
    <p:extLst>
      <p:ext uri="{BB962C8B-B14F-4D97-AF65-F5344CB8AC3E}">
        <p14:creationId xmlns:p14="http://schemas.microsoft.com/office/powerpoint/2010/main" val="2789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BD476-AAAB-AAD5-F53C-FDD789FA4F39}"/>
              </a:ext>
            </a:extLst>
          </p:cNvPr>
          <p:cNvSpPr>
            <a:spLocks noGrp="1"/>
          </p:cNvSpPr>
          <p:nvPr>
            <p:ph type="title"/>
          </p:nvPr>
        </p:nvSpPr>
        <p:spPr/>
        <p:txBody>
          <a:bodyPr/>
          <a:lstStyle/>
          <a:p>
            <a:pPr>
              <a:lnSpc>
                <a:spcPts val="1800"/>
              </a:lnSpc>
            </a:pPr>
            <a:br>
              <a:rPr lang="en-US" b="1" i="0" dirty="0">
                <a:solidFill>
                  <a:srgbClr val="242424"/>
                </a:solidFill>
                <a:effectLst/>
                <a:latin typeface="sohne"/>
              </a:rPr>
            </a:br>
            <a:r>
              <a:rPr lang="en-US" b="1" i="0" dirty="0">
                <a:solidFill>
                  <a:srgbClr val="242424"/>
                </a:solidFill>
                <a:effectLst/>
                <a:latin typeface="sohne"/>
              </a:rPr>
              <a:t>Key Components of Predictive DevOps</a:t>
            </a:r>
          </a:p>
        </p:txBody>
      </p:sp>
      <p:sp>
        <p:nvSpPr>
          <p:cNvPr id="3" name="Content Placeholder 2">
            <a:extLst>
              <a:ext uri="{FF2B5EF4-FFF2-40B4-BE49-F238E27FC236}">
                <a16:creationId xmlns:a16="http://schemas.microsoft.com/office/drawing/2014/main" id="{15A7FC46-E9A4-50B3-FA93-30386B39E83A}"/>
              </a:ext>
            </a:extLst>
          </p:cNvPr>
          <p:cNvSpPr>
            <a:spLocks noGrp="1"/>
          </p:cNvSpPr>
          <p:nvPr>
            <p:ph idx="1"/>
          </p:nvPr>
        </p:nvSpPr>
        <p:spPr/>
        <p:txBody>
          <a:bodyPr/>
          <a:lstStyle/>
          <a:p>
            <a:pPr algn="l">
              <a:lnSpc>
                <a:spcPts val="2400"/>
              </a:lnSpc>
              <a:buFont typeface="Arial" panose="020B0604020202020204" pitchFamily="34" charset="0"/>
              <a:buChar char="•"/>
            </a:pPr>
            <a:r>
              <a:rPr lang="en-US" b="1" i="0" dirty="0">
                <a:solidFill>
                  <a:srgbClr val="242424"/>
                </a:solidFill>
                <a:effectLst/>
                <a:latin typeface="source-serif-pro"/>
              </a:rPr>
              <a:t>Data Infrastructure</a:t>
            </a:r>
            <a:r>
              <a:rPr lang="en-US" b="0" i="0" dirty="0">
                <a:solidFill>
                  <a:srgbClr val="242424"/>
                </a:solidFill>
                <a:effectLst/>
                <a:latin typeface="source-serif-pro"/>
              </a:rPr>
              <a:t>: The foundation of Predictive DevOps is robust data infrastructure. It requires the continuous collection, processing, and analysis of vast amounts of operational data, from system logs to user interactions.</a:t>
            </a:r>
          </a:p>
          <a:p>
            <a:pPr algn="l">
              <a:lnSpc>
                <a:spcPts val="2400"/>
              </a:lnSpc>
              <a:buFont typeface="Arial" panose="020B0604020202020204" pitchFamily="34" charset="0"/>
              <a:buChar char="•"/>
            </a:pPr>
            <a:r>
              <a:rPr lang="en-US" b="1" i="0" dirty="0">
                <a:solidFill>
                  <a:srgbClr val="242424"/>
                </a:solidFill>
                <a:effectLst/>
                <a:latin typeface="source-serif-pro"/>
              </a:rPr>
              <a:t>Machine Learning Models</a:t>
            </a:r>
            <a:r>
              <a:rPr lang="en-US" b="0" i="0" dirty="0">
                <a:solidFill>
                  <a:srgbClr val="242424"/>
                </a:solidFill>
                <a:effectLst/>
                <a:latin typeface="source-serif-pro"/>
              </a:rPr>
              <a:t>: Central to Predictive DevOps are ML models trained on historical data to make predictions. Whether it’s forecasting traffic spikes or detecting patterns indicative of a system failure, these models drive the predictive capabilities.</a:t>
            </a:r>
          </a:p>
          <a:p>
            <a:br>
              <a:rPr lang="en-US" dirty="0"/>
            </a:br>
            <a:endParaRPr lang="en-IN" dirty="0"/>
          </a:p>
        </p:txBody>
      </p:sp>
    </p:spTree>
    <p:extLst>
      <p:ext uri="{BB962C8B-B14F-4D97-AF65-F5344CB8AC3E}">
        <p14:creationId xmlns:p14="http://schemas.microsoft.com/office/powerpoint/2010/main" val="98624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8157A-771B-8195-62D7-7499DAE8306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FD009B3-547A-0221-1810-C6A6667C992A}"/>
              </a:ext>
            </a:extLst>
          </p:cNvPr>
          <p:cNvSpPr>
            <a:spLocks noGrp="1"/>
          </p:cNvSpPr>
          <p:nvPr>
            <p:ph idx="1"/>
          </p:nvPr>
        </p:nvSpPr>
        <p:spPr/>
        <p:txBody>
          <a:bodyPr/>
          <a:lstStyle/>
          <a:p>
            <a:pPr algn="l">
              <a:lnSpc>
                <a:spcPts val="2400"/>
              </a:lnSpc>
              <a:buFont typeface="Arial" panose="020B0604020202020204" pitchFamily="34" charset="0"/>
              <a:buChar char="•"/>
            </a:pPr>
            <a:r>
              <a:rPr lang="en-US" b="1" i="0" dirty="0">
                <a:solidFill>
                  <a:srgbClr val="242424"/>
                </a:solidFill>
                <a:effectLst/>
                <a:latin typeface="source-serif-pro"/>
              </a:rPr>
              <a:t>Feedback Loops</a:t>
            </a:r>
            <a:r>
              <a:rPr lang="en-US" b="0" i="0" dirty="0">
                <a:solidFill>
                  <a:srgbClr val="242424"/>
                </a:solidFill>
                <a:effectLst/>
                <a:latin typeface="source-serif-pro"/>
              </a:rPr>
              <a:t>: Predictive DevOps isn’t a one-time setup but a continually evolving system. Feedback loops ensure that the predictions and actions of the system are continuously evaluated and refined, enhancing accuracy over time.</a:t>
            </a:r>
          </a:p>
          <a:p>
            <a:pPr algn="l">
              <a:lnSpc>
                <a:spcPts val="2400"/>
              </a:lnSpc>
              <a:buFont typeface="Arial" panose="020B0604020202020204" pitchFamily="34" charset="0"/>
              <a:buChar char="•"/>
            </a:pPr>
            <a:r>
              <a:rPr lang="en-US" b="1" i="0" dirty="0">
                <a:solidFill>
                  <a:srgbClr val="242424"/>
                </a:solidFill>
                <a:effectLst/>
                <a:latin typeface="source-serif-pro"/>
              </a:rPr>
              <a:t>Intelligent Automation</a:t>
            </a:r>
            <a:r>
              <a:rPr lang="en-US" b="0" i="0" dirty="0">
                <a:solidFill>
                  <a:srgbClr val="242424"/>
                </a:solidFill>
                <a:effectLst/>
                <a:latin typeface="source-serif-pro"/>
              </a:rPr>
              <a:t>: While automation is a cornerstone of traditional DevOps, Predictive DevOps takes this a step further with intelligent automation. Based on predictive insights, systems can autonomously make decisions, whether it’s dynamically allocating resources or initiating preventive measures against potential threats.</a:t>
            </a:r>
          </a:p>
          <a:p>
            <a:endParaRPr lang="en-IN" dirty="0"/>
          </a:p>
        </p:txBody>
      </p:sp>
    </p:spTree>
    <p:extLst>
      <p:ext uri="{BB962C8B-B14F-4D97-AF65-F5344CB8AC3E}">
        <p14:creationId xmlns:p14="http://schemas.microsoft.com/office/powerpoint/2010/main" val="53660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C4B6-655B-1C8B-4D62-EB0364B807CA}"/>
              </a:ext>
            </a:extLst>
          </p:cNvPr>
          <p:cNvSpPr>
            <a:spLocks noGrp="1"/>
          </p:cNvSpPr>
          <p:nvPr>
            <p:ph type="title"/>
          </p:nvPr>
        </p:nvSpPr>
        <p:spPr/>
        <p:txBody>
          <a:bodyPr/>
          <a:lstStyle/>
          <a:p>
            <a:r>
              <a:rPr lang="en-IN" b="1" i="0" dirty="0">
                <a:solidFill>
                  <a:srgbClr val="242424"/>
                </a:solidFill>
                <a:effectLst/>
                <a:latin typeface="sohne"/>
              </a:rPr>
              <a:t>AI/ML and DevOps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09BB05E2-B1F5-A38A-225E-65C1731C13F8}"/>
              </a:ext>
            </a:extLst>
          </p:cNvPr>
          <p:cNvSpPr>
            <a:spLocks noGrp="1"/>
          </p:cNvSpPr>
          <p:nvPr>
            <p:ph idx="1"/>
          </p:nvPr>
        </p:nvSpPr>
        <p:spPr/>
        <p:txBody>
          <a:bodyPr/>
          <a:lstStyle/>
          <a:p>
            <a:pPr algn="l">
              <a:lnSpc>
                <a:spcPts val="2400"/>
              </a:lnSpc>
              <a:buFont typeface="Arial" panose="020B0604020202020204" pitchFamily="34" charset="0"/>
              <a:buChar char="•"/>
            </a:pPr>
            <a:r>
              <a:rPr lang="en-US" b="1" i="0" dirty="0">
                <a:solidFill>
                  <a:srgbClr val="242424"/>
                </a:solidFill>
                <a:effectLst/>
                <a:latin typeface="source-serif-pro"/>
              </a:rPr>
              <a:t>Data Abundance in DevOps</a:t>
            </a:r>
            <a:r>
              <a:rPr lang="en-US" b="0" i="0" dirty="0">
                <a:solidFill>
                  <a:srgbClr val="242424"/>
                </a:solidFill>
                <a:effectLst/>
                <a:latin typeface="source-serif-pro"/>
              </a:rPr>
              <a:t>: Modern DevOps practices generate a wealth of data — from code commits, build logs, and system metrics to user feedback. This data is the lifeblood for AI and ML algorithms.</a:t>
            </a:r>
          </a:p>
          <a:p>
            <a:pPr algn="l">
              <a:lnSpc>
                <a:spcPts val="2400"/>
              </a:lnSpc>
              <a:buFont typeface="Arial" panose="020B0604020202020204" pitchFamily="34" charset="0"/>
              <a:buChar char="•"/>
            </a:pPr>
            <a:r>
              <a:rPr lang="en-US" b="1" i="0" dirty="0">
                <a:solidFill>
                  <a:srgbClr val="242424"/>
                </a:solidFill>
                <a:effectLst/>
                <a:latin typeface="source-serif-pro"/>
              </a:rPr>
              <a:t>Actionability in AI/ML</a:t>
            </a:r>
            <a:r>
              <a:rPr lang="en-US" b="0" i="0" dirty="0">
                <a:solidFill>
                  <a:srgbClr val="242424"/>
                </a:solidFill>
                <a:effectLst/>
                <a:latin typeface="source-serif-pro"/>
              </a:rPr>
              <a:t>: While AI and ML are proficient in deriving insights from data, DevOps provides the avenue for actionable implementation. For instance, a machine learning model might predict a potential system overload, and DevOps tools can then automatically scale resources to accommodate the predicted surge.</a:t>
            </a:r>
          </a:p>
          <a:p>
            <a:endParaRPr lang="en-IN" dirty="0"/>
          </a:p>
        </p:txBody>
      </p:sp>
    </p:spTree>
    <p:extLst>
      <p:ext uri="{BB962C8B-B14F-4D97-AF65-F5344CB8AC3E}">
        <p14:creationId xmlns:p14="http://schemas.microsoft.com/office/powerpoint/2010/main" val="409698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156D5-B823-EE3C-FC4A-88390064C7A1}"/>
              </a:ext>
            </a:extLst>
          </p:cNvPr>
          <p:cNvSpPr>
            <a:spLocks noGrp="1"/>
          </p:cNvSpPr>
          <p:nvPr>
            <p:ph type="title"/>
          </p:nvPr>
        </p:nvSpPr>
        <p:spPr/>
        <p:txBody>
          <a:bodyPr/>
          <a:lstStyle/>
          <a:p>
            <a:r>
              <a:rPr lang="en-IN" b="1" i="0" dirty="0">
                <a:solidFill>
                  <a:srgbClr val="242424"/>
                </a:solidFill>
                <a:effectLst/>
                <a:latin typeface="sohne"/>
              </a:rPr>
              <a:t>Development Practices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C23770F7-800D-A860-AECF-19A50FFE1C67}"/>
              </a:ext>
            </a:extLst>
          </p:cNvPr>
          <p:cNvSpPr>
            <a:spLocks noGrp="1"/>
          </p:cNvSpPr>
          <p:nvPr>
            <p:ph idx="1"/>
          </p:nvPr>
        </p:nvSpPr>
        <p:spPr/>
        <p:txBody>
          <a:bodyPr>
            <a:normAutofit/>
          </a:bodyPr>
          <a:lstStyle/>
          <a:p>
            <a:pPr algn="l">
              <a:lnSpc>
                <a:spcPts val="2400"/>
              </a:lnSpc>
              <a:buFont typeface="Arial" panose="020B0604020202020204" pitchFamily="34" charset="0"/>
              <a:buChar char="•"/>
            </a:pPr>
            <a:r>
              <a:rPr lang="en-US" sz="28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Insight-Driven Development</a:t>
            </a:r>
            <a:r>
              <a:rPr lang="en-US" sz="28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AI/ML insights are integrated back into the development cycle, shaping development practices by providing advanced analytics on code performance, user feedback, and system interactions.</a:t>
            </a:r>
          </a:p>
          <a:p>
            <a:pPr algn="l">
              <a:lnSpc>
                <a:spcPts val="2400"/>
              </a:lnSpc>
              <a:buFont typeface="Arial" panose="020B0604020202020204" pitchFamily="34" charset="0"/>
              <a:buChar char="•"/>
            </a:pPr>
            <a:r>
              <a:rPr lang="en-US" sz="28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Feature Development Influence</a:t>
            </a:r>
            <a:r>
              <a:rPr lang="en-US" sz="28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Predictive analytics derived from user </a:t>
            </a:r>
            <a:r>
              <a:rPr lang="en-US" sz="2800" b="0" i="0"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behaviour</a:t>
            </a:r>
            <a:r>
              <a:rPr lang="en-US" sz="28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and system performance data guide the development of new features and enhancements, ensuring they align with evolving user needs and trends.</a:t>
            </a:r>
          </a:p>
          <a:p>
            <a:endParaRPr lang="en-IN" sz="28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6025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BCAF0-8539-26DE-79DE-3647AB420DA3}"/>
              </a:ext>
            </a:extLst>
          </p:cNvPr>
          <p:cNvSpPr>
            <a:spLocks noGrp="1"/>
          </p:cNvSpPr>
          <p:nvPr>
            <p:ph type="title"/>
          </p:nvPr>
        </p:nvSpPr>
        <p:spPr/>
        <p:txBody>
          <a:bodyPr/>
          <a:lstStyle/>
          <a:p>
            <a:r>
              <a:rPr lang="en-IN" b="1" i="0" dirty="0">
                <a:solidFill>
                  <a:srgbClr val="242424"/>
                </a:solidFill>
                <a:effectLst/>
                <a:latin typeface="sohne"/>
              </a:rPr>
              <a:t>Anomaly Detection</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6375CD5B-50C4-BF0C-41CF-BEC98DC48F75}"/>
              </a:ext>
            </a:extLst>
          </p:cNvPr>
          <p:cNvSpPr>
            <a:spLocks noGrp="1"/>
          </p:cNvSpPr>
          <p:nvPr>
            <p:ph idx="1"/>
          </p:nvPr>
        </p:nvSpPr>
        <p:spPr/>
        <p:txBody>
          <a:bodyPr/>
          <a:lstStyle/>
          <a:p>
            <a:pPr algn="l">
              <a:lnSpc>
                <a:spcPts val="2400"/>
              </a:lnSpc>
              <a:buFont typeface="Arial" panose="020B0604020202020204" pitchFamily="34" charset="0"/>
              <a:buChar char="•"/>
            </a:pPr>
            <a:r>
              <a:rPr lang="en-US" b="1" i="0" dirty="0">
                <a:solidFill>
                  <a:srgbClr val="242424"/>
                </a:solidFill>
                <a:effectLst/>
                <a:latin typeface="source-serif-pro"/>
              </a:rPr>
              <a:t>Traditional vs. AI-driven Monitoring</a:t>
            </a:r>
            <a:r>
              <a:rPr lang="en-US" b="0" i="0" dirty="0">
                <a:solidFill>
                  <a:srgbClr val="242424"/>
                </a:solidFill>
                <a:effectLst/>
                <a:latin typeface="source-serif-pro"/>
              </a:rPr>
              <a:t>: Traditional monitoring systems largely rely on predetermined thresholds. AI-enhanced systems, however, can dynamically adapt, learning from historical data to identify anomalies even before they manifest as real issues.</a:t>
            </a:r>
          </a:p>
          <a:p>
            <a:pPr algn="l">
              <a:lnSpc>
                <a:spcPts val="2400"/>
              </a:lnSpc>
              <a:buFont typeface="Arial" panose="020B0604020202020204" pitchFamily="34" charset="0"/>
              <a:buChar char="•"/>
            </a:pPr>
            <a:r>
              <a:rPr lang="en-US" b="1" i="0" dirty="0">
                <a:solidFill>
                  <a:srgbClr val="242424"/>
                </a:solidFill>
                <a:effectLst/>
                <a:latin typeface="source-serif-pro"/>
              </a:rPr>
              <a:t>Pattern Recognition</a:t>
            </a:r>
            <a:r>
              <a:rPr lang="en-US" b="0" i="0" dirty="0">
                <a:solidFill>
                  <a:srgbClr val="242424"/>
                </a:solidFill>
                <a:effectLst/>
                <a:latin typeface="source-serif-pro"/>
              </a:rPr>
              <a:t>: Advanced ML algorithms can sift through vast logs and metrics, detecting subtle patterns indicative of potential system disruptions or failures.</a:t>
            </a:r>
          </a:p>
          <a:p>
            <a:pPr algn="l">
              <a:lnSpc>
                <a:spcPts val="2400"/>
              </a:lnSpc>
              <a:buFont typeface="Arial" panose="020B0604020202020204" pitchFamily="34" charset="0"/>
              <a:buChar char="•"/>
            </a:pPr>
            <a:r>
              <a:rPr lang="en-US" b="1" i="0" dirty="0">
                <a:solidFill>
                  <a:srgbClr val="242424"/>
                </a:solidFill>
                <a:effectLst/>
                <a:latin typeface="source-serif-pro"/>
              </a:rPr>
              <a:t>Predictive Alerts</a:t>
            </a:r>
            <a:r>
              <a:rPr lang="en-US" b="0" i="0" dirty="0">
                <a:solidFill>
                  <a:srgbClr val="242424"/>
                </a:solidFill>
                <a:effectLst/>
                <a:latin typeface="source-serif-pro"/>
              </a:rPr>
              <a:t>: Instead of merely reacting to issues, AI-driven monitoring tools can send alerts about potential problems, allowing teams to take preventive measures.</a:t>
            </a:r>
          </a:p>
          <a:p>
            <a:endParaRPr lang="en-IN" dirty="0"/>
          </a:p>
        </p:txBody>
      </p:sp>
    </p:spTree>
    <p:extLst>
      <p:ext uri="{BB962C8B-B14F-4D97-AF65-F5344CB8AC3E}">
        <p14:creationId xmlns:p14="http://schemas.microsoft.com/office/powerpoint/2010/main" val="2994768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E1AE8-DE22-8080-DF9E-46C17495BFA9}"/>
              </a:ext>
            </a:extLst>
          </p:cNvPr>
          <p:cNvSpPr>
            <a:spLocks noGrp="1"/>
          </p:cNvSpPr>
          <p:nvPr>
            <p:ph type="title"/>
          </p:nvPr>
        </p:nvSpPr>
        <p:spPr/>
        <p:txBody>
          <a:bodyPr/>
          <a:lstStyle/>
          <a:p>
            <a:r>
              <a:rPr lang="en-IN" b="1" i="0" dirty="0">
                <a:solidFill>
                  <a:srgbClr val="242424"/>
                </a:solidFill>
                <a:effectLst/>
                <a:latin typeface="sohne"/>
              </a:rPr>
              <a:t>Predictive Analysis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EED3D691-B861-D808-FAB5-B1E4C867E942}"/>
              </a:ext>
            </a:extLst>
          </p:cNvPr>
          <p:cNvSpPr>
            <a:spLocks noGrp="1"/>
          </p:cNvSpPr>
          <p:nvPr>
            <p:ph idx="1"/>
          </p:nvPr>
        </p:nvSpPr>
        <p:spPr/>
        <p:txBody>
          <a:bodyPr/>
          <a:lstStyle/>
          <a:p>
            <a:pPr algn="l">
              <a:lnSpc>
                <a:spcPts val="2400"/>
              </a:lnSpc>
              <a:buFont typeface="Arial" panose="020B0604020202020204" pitchFamily="34" charset="0"/>
              <a:buChar char="•"/>
            </a:pPr>
            <a:r>
              <a:rPr lang="en-US" b="1" i="0" dirty="0">
                <a:solidFill>
                  <a:srgbClr val="242424"/>
                </a:solidFill>
                <a:effectLst/>
                <a:latin typeface="source-serif-pro"/>
              </a:rPr>
              <a:t>Traffic Forecasting</a:t>
            </a:r>
            <a:r>
              <a:rPr lang="en-US" b="0" i="0" dirty="0">
                <a:solidFill>
                  <a:srgbClr val="242424"/>
                </a:solidFill>
                <a:effectLst/>
                <a:latin typeface="source-serif-pro"/>
              </a:rPr>
              <a:t>: ML models can analyze historical user traffic data to predict future spikes, ensuring systems are prepared to handle increased loads.</a:t>
            </a:r>
          </a:p>
          <a:p>
            <a:pPr algn="l">
              <a:lnSpc>
                <a:spcPts val="2400"/>
              </a:lnSpc>
              <a:buFont typeface="Arial" panose="020B0604020202020204" pitchFamily="34" charset="0"/>
              <a:buChar char="•"/>
            </a:pPr>
            <a:r>
              <a:rPr lang="en-US" b="1" i="0" dirty="0">
                <a:solidFill>
                  <a:srgbClr val="242424"/>
                </a:solidFill>
                <a:effectLst/>
                <a:latin typeface="source-serif-pro"/>
              </a:rPr>
              <a:t>System Health Predictions</a:t>
            </a:r>
            <a:r>
              <a:rPr lang="en-US" b="0" i="0" dirty="0">
                <a:solidFill>
                  <a:srgbClr val="242424"/>
                </a:solidFill>
                <a:effectLst/>
                <a:latin typeface="source-serif-pro"/>
              </a:rPr>
              <a:t>: By evaluating system metrics over time, AI models can forecast potential system failures, downtimes, or bottlenecks, enabling preemptive actions.</a:t>
            </a:r>
          </a:p>
          <a:p>
            <a:pPr algn="l">
              <a:lnSpc>
                <a:spcPts val="2400"/>
              </a:lnSpc>
              <a:buFont typeface="Arial" panose="020B0604020202020204" pitchFamily="34" charset="0"/>
              <a:buChar char="•"/>
            </a:pPr>
            <a:r>
              <a:rPr lang="en-US" b="1" i="0" dirty="0">
                <a:solidFill>
                  <a:srgbClr val="242424"/>
                </a:solidFill>
                <a:effectLst/>
                <a:latin typeface="source-serif-pro"/>
              </a:rPr>
              <a:t>Code Quality Assessment</a:t>
            </a:r>
            <a:r>
              <a:rPr lang="en-US" b="0" i="0" dirty="0">
                <a:solidFill>
                  <a:srgbClr val="242424"/>
                </a:solidFill>
                <a:effectLst/>
                <a:latin typeface="source-serif-pro"/>
              </a:rPr>
              <a:t>: ML algorithms can analyze code commits and predict potential vulnerabilities, bugs, or integration issues, enhancing the overall code quality in the CI/CD pipeline.</a:t>
            </a:r>
          </a:p>
          <a:p>
            <a:pPr lvl="1"/>
            <a:endParaRPr lang="en-IN" dirty="0"/>
          </a:p>
        </p:txBody>
      </p:sp>
    </p:spTree>
    <p:extLst>
      <p:ext uri="{BB962C8B-B14F-4D97-AF65-F5344CB8AC3E}">
        <p14:creationId xmlns:p14="http://schemas.microsoft.com/office/powerpoint/2010/main" val="161824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E905-58C2-399E-5261-751467B97EBC}"/>
              </a:ext>
            </a:extLst>
          </p:cNvPr>
          <p:cNvSpPr>
            <a:spLocks noGrp="1"/>
          </p:cNvSpPr>
          <p:nvPr>
            <p:ph type="title"/>
          </p:nvPr>
        </p:nvSpPr>
        <p:spPr/>
        <p:txBody>
          <a:bodyPr/>
          <a:lstStyle/>
          <a:p>
            <a:r>
              <a:rPr lang="en-IN" b="1" i="0" dirty="0">
                <a:solidFill>
                  <a:srgbClr val="333333"/>
                </a:solidFill>
                <a:effectLst/>
                <a:latin typeface="Poppins" panose="00000500000000000000" pitchFamily="2" charset="0"/>
              </a:rPr>
              <a:t>Working of </a:t>
            </a:r>
            <a:r>
              <a:rPr lang="en-IN" b="1" i="0" dirty="0" err="1">
                <a:solidFill>
                  <a:srgbClr val="333333"/>
                </a:solidFill>
                <a:effectLst/>
                <a:latin typeface="Poppins" panose="00000500000000000000" pitchFamily="2" charset="0"/>
              </a:rPr>
              <a:t>CodeGuru</a:t>
            </a:r>
            <a:br>
              <a:rPr lang="en-IN" b="1" i="0" dirty="0">
                <a:solidFill>
                  <a:srgbClr val="333333"/>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5C903963-11DC-A680-8DD8-81DE8344496C}"/>
              </a:ext>
            </a:extLst>
          </p:cNvPr>
          <p:cNvSpPr>
            <a:spLocks noGrp="1"/>
          </p:cNvSpPr>
          <p:nvPr>
            <p:ph idx="1"/>
          </p:nvPr>
        </p:nvSpPr>
        <p:spPr/>
        <p:txBody>
          <a:bodyPr>
            <a:normAutofit fontScale="77500" lnSpcReduction="20000"/>
          </a:bodyPr>
          <a:lstStyle/>
          <a:p>
            <a:pPr algn="l">
              <a:spcAft>
                <a:spcPts val="2100"/>
              </a:spcAft>
            </a:pPr>
            <a:r>
              <a:rPr lang="en-US" b="1" i="0" dirty="0">
                <a:solidFill>
                  <a:srgbClr val="000000"/>
                </a:solidFill>
                <a:effectLst/>
                <a:latin typeface="OpenSans"/>
              </a:rPr>
              <a:t>a.) Code Analysis</a:t>
            </a:r>
            <a:r>
              <a:rPr lang="en-US" b="0" i="0" dirty="0">
                <a:solidFill>
                  <a:srgbClr val="000000"/>
                </a:solidFill>
                <a:effectLst/>
                <a:latin typeface="OpenSans"/>
              </a:rPr>
              <a:t>: It does a code analysis by looking at the source code, application dependencies, and code repositories. To find possible problems, defects, security holes, and adherence to recommended practices, it uses machine learning models trained on a large quantity of code.</a:t>
            </a:r>
          </a:p>
          <a:p>
            <a:pPr algn="l">
              <a:spcAft>
                <a:spcPts val="2100"/>
              </a:spcAft>
            </a:pPr>
            <a:r>
              <a:rPr lang="en-US" b="1" i="0" dirty="0">
                <a:solidFill>
                  <a:srgbClr val="000000"/>
                </a:solidFill>
                <a:effectLst/>
                <a:latin typeface="OpenSans"/>
              </a:rPr>
              <a:t>b.) Continuous Feedback</a:t>
            </a:r>
            <a:r>
              <a:rPr lang="en-US" b="0" i="0" dirty="0">
                <a:solidFill>
                  <a:srgbClr val="000000"/>
                </a:solidFill>
                <a:effectLst/>
                <a:latin typeface="OpenSans"/>
              </a:rPr>
              <a:t>: It interfaces with well-liked integrated development environments (IDEs), such as IntelliJ IDEA and AWS Cloud9, giving writers real-time feedback as they create code. It draws attention to troublesome areas of the code and makes ideas for enhancements.</a:t>
            </a:r>
          </a:p>
          <a:p>
            <a:pPr algn="l">
              <a:spcAft>
                <a:spcPts val="2100"/>
              </a:spcAft>
            </a:pPr>
            <a:r>
              <a:rPr lang="en-US" b="1" i="0" dirty="0">
                <a:solidFill>
                  <a:srgbClr val="000000"/>
                </a:solidFill>
                <a:effectLst/>
                <a:latin typeface="OpenSans"/>
              </a:rPr>
              <a:t>c.) Code Recommendations</a:t>
            </a:r>
            <a:r>
              <a:rPr lang="en-US" b="0" i="0" dirty="0">
                <a:solidFill>
                  <a:srgbClr val="000000"/>
                </a:solidFill>
                <a:effectLst/>
                <a:latin typeface="OpenSans"/>
              </a:rPr>
              <a:t>: It generates suggestions for enhancing the readability, maintainability, and quality of code. It aids programmers in adhering to best practices and identifying problems like resource leaks, concurrency concerns, and anti-patterns. Developers may see and implement these suggestions.</a:t>
            </a:r>
          </a:p>
          <a:p>
            <a:endParaRPr lang="en-IN" dirty="0"/>
          </a:p>
        </p:txBody>
      </p:sp>
    </p:spTree>
    <p:extLst>
      <p:ext uri="{BB962C8B-B14F-4D97-AF65-F5344CB8AC3E}">
        <p14:creationId xmlns:p14="http://schemas.microsoft.com/office/powerpoint/2010/main" val="336893233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82</TotalTime>
  <Words>867</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 Light</vt:lpstr>
      <vt:lpstr>Gill Sans MT</vt:lpstr>
      <vt:lpstr>OpenSans</vt:lpstr>
      <vt:lpstr>Poppins</vt:lpstr>
      <vt:lpstr>sohne</vt:lpstr>
      <vt:lpstr>source-serif-pro</vt:lpstr>
      <vt:lpstr>Gallery</vt:lpstr>
      <vt:lpstr>aI for devops</vt:lpstr>
      <vt:lpstr>Overview</vt:lpstr>
      <vt:lpstr> Key Components of Predictive DevOps</vt:lpstr>
      <vt:lpstr>..</vt:lpstr>
      <vt:lpstr>AI/ML and DevOps </vt:lpstr>
      <vt:lpstr>Development Practices </vt:lpstr>
      <vt:lpstr>Anomaly Detection </vt:lpstr>
      <vt:lpstr>Predictive Analysis </vt:lpstr>
      <vt:lpstr>Working of CodeGuru </vt:lpstr>
      <vt:lpstr>..</vt:lpstr>
      <vt:lpstr>adv</vt:lpstr>
      <vt:lpstr>..</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17</cp:revision>
  <dcterms:created xsi:type="dcterms:W3CDTF">2025-02-19T00:42:16Z</dcterms:created>
  <dcterms:modified xsi:type="dcterms:W3CDTF">2025-02-19T02:04:42Z</dcterms:modified>
</cp:coreProperties>
</file>