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4" r:id="rId19"/>
    <p:sldId id="275" r:id="rId20"/>
    <p:sldId id="273" r:id="rId21"/>
    <p:sldId id="276" r:id="rId22"/>
    <p:sldId id="277" r:id="rId23"/>
    <p:sldId id="279" r:id="rId24"/>
    <p:sldId id="278"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59" d="100"/>
          <a:sy n="59" d="100"/>
        </p:scale>
        <p:origin x="96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1/15/2025</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1/15/2025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1/15/2025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1/15/2025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1/15/2025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1/15/2025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1/15/2025</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1/15/2025</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9B112D-B71C-34E6-14F9-73E065AF582E}"/>
              </a:ext>
            </a:extLst>
          </p:cNvPr>
          <p:cNvSpPr>
            <a:spLocks noGrp="1"/>
          </p:cNvSpPr>
          <p:nvPr>
            <p:ph type="ctrTitle"/>
          </p:nvPr>
        </p:nvSpPr>
        <p:spPr/>
        <p:txBody>
          <a:bodyPr/>
          <a:lstStyle/>
          <a:p>
            <a:r>
              <a:rPr lang="en-US" dirty="0" err="1"/>
              <a:t>devsecops</a:t>
            </a:r>
            <a:endParaRPr lang="en-IN" dirty="0"/>
          </a:p>
        </p:txBody>
      </p:sp>
      <p:sp>
        <p:nvSpPr>
          <p:cNvPr id="3" name="Subtitle 2">
            <a:extLst>
              <a:ext uri="{FF2B5EF4-FFF2-40B4-BE49-F238E27FC236}">
                <a16:creationId xmlns:a16="http://schemas.microsoft.com/office/drawing/2014/main" id="{7A9B2CF7-4942-EBA7-779B-9F9B4F7EAF68}"/>
              </a:ext>
            </a:extLst>
          </p:cNvPr>
          <p:cNvSpPr>
            <a:spLocks noGrp="1"/>
          </p:cNvSpPr>
          <p:nvPr>
            <p:ph type="subTitle" idx="1"/>
          </p:nvPr>
        </p:nvSpPr>
        <p:spPr/>
        <p:txBody>
          <a:bodyPr/>
          <a:lstStyle/>
          <a:p>
            <a:r>
              <a:rPr lang="en-US" dirty="0"/>
              <a:t>ow</a:t>
            </a:r>
            <a:endParaRPr lang="en-IN" dirty="0"/>
          </a:p>
        </p:txBody>
      </p:sp>
    </p:spTree>
    <p:extLst>
      <p:ext uri="{BB962C8B-B14F-4D97-AF65-F5344CB8AC3E}">
        <p14:creationId xmlns:p14="http://schemas.microsoft.com/office/powerpoint/2010/main" val="10932197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2059B-7939-32B6-B9B1-22413ACD4F8A}"/>
              </a:ext>
            </a:extLst>
          </p:cNvPr>
          <p:cNvSpPr>
            <a:spLocks noGrp="1"/>
          </p:cNvSpPr>
          <p:nvPr>
            <p:ph type="title"/>
          </p:nvPr>
        </p:nvSpPr>
        <p:spPr/>
        <p:txBody>
          <a:bodyPr/>
          <a:lstStyle/>
          <a:p>
            <a:r>
              <a:rPr lang="en-US" dirty="0" err="1"/>
              <a:t>Devops</a:t>
            </a:r>
            <a:r>
              <a:rPr lang="en-US" dirty="0"/>
              <a:t> vs </a:t>
            </a:r>
            <a:r>
              <a:rPr lang="en-US" dirty="0" err="1"/>
              <a:t>devsecops</a:t>
            </a:r>
            <a:endParaRPr lang="en-IN" dirty="0"/>
          </a:p>
        </p:txBody>
      </p:sp>
      <p:sp>
        <p:nvSpPr>
          <p:cNvPr id="3" name="Content Placeholder 2">
            <a:extLst>
              <a:ext uri="{FF2B5EF4-FFF2-40B4-BE49-F238E27FC236}">
                <a16:creationId xmlns:a16="http://schemas.microsoft.com/office/drawing/2014/main" id="{41D277EE-2393-1B43-81F9-72C5135486B6}"/>
              </a:ext>
            </a:extLst>
          </p:cNvPr>
          <p:cNvSpPr>
            <a:spLocks noGrp="1"/>
          </p:cNvSpPr>
          <p:nvPr>
            <p:ph idx="1"/>
          </p:nvPr>
        </p:nvSpPr>
        <p:spPr/>
        <p:txBody>
          <a:bodyPr>
            <a:normAutofit fontScale="92500" lnSpcReduction="10000"/>
          </a:bodyPr>
          <a:lstStyle/>
          <a:p>
            <a:r>
              <a:rPr lang="en-US" dirty="0"/>
              <a:t>DevOps is a methodology that unites development, operations, and security teams to accelerate the software development lifecycle.</a:t>
            </a:r>
          </a:p>
          <a:p>
            <a:r>
              <a:rPr lang="en-US" dirty="0" err="1"/>
              <a:t>DevSecOps</a:t>
            </a:r>
            <a:r>
              <a:rPr lang="en-US" dirty="0"/>
              <a:t> enhances this by embedding security into the DevOps process from the outset. It ensures security is prioritized throughout the entire software development lifecycle, rather than being an afterthought.</a:t>
            </a:r>
          </a:p>
          <a:p>
            <a:r>
              <a:rPr lang="en-US" dirty="0"/>
              <a:t>Key differences between </a:t>
            </a:r>
            <a:r>
              <a:rPr lang="en-US" dirty="0" err="1"/>
              <a:t>DevSecOps</a:t>
            </a:r>
            <a:r>
              <a:rPr lang="en-US" dirty="0"/>
              <a:t> and DevOps include:</a:t>
            </a:r>
          </a:p>
          <a:p>
            <a:pPr lvl="1"/>
            <a:r>
              <a:rPr lang="en-US" dirty="0" err="1"/>
              <a:t>DevSecOps</a:t>
            </a:r>
            <a:r>
              <a:rPr lang="en-US" dirty="0"/>
              <a:t> involves a wider range of stakeholders, including security teams.</a:t>
            </a:r>
          </a:p>
          <a:p>
            <a:pPr lvl="1"/>
            <a:r>
              <a:rPr lang="en-US" dirty="0" err="1"/>
              <a:t>DevSecOps</a:t>
            </a:r>
            <a:r>
              <a:rPr lang="en-US" dirty="0"/>
              <a:t> mandates a more thorough approach to security testing and scanning.</a:t>
            </a:r>
          </a:p>
          <a:p>
            <a:pPr lvl="1"/>
            <a:r>
              <a:rPr lang="en-US" dirty="0" err="1"/>
              <a:t>DevSecOps</a:t>
            </a:r>
            <a:r>
              <a:rPr lang="en-US" dirty="0"/>
              <a:t> emphasizes stronger compliance with security regulations.</a:t>
            </a:r>
          </a:p>
          <a:p>
            <a:endParaRPr lang="en-IN" dirty="0"/>
          </a:p>
        </p:txBody>
      </p:sp>
    </p:spTree>
    <p:extLst>
      <p:ext uri="{BB962C8B-B14F-4D97-AF65-F5344CB8AC3E}">
        <p14:creationId xmlns:p14="http://schemas.microsoft.com/office/powerpoint/2010/main" val="10312545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FE0956-3D72-824E-A807-1974090E0977}"/>
              </a:ext>
            </a:extLst>
          </p:cNvPr>
          <p:cNvSpPr>
            <a:spLocks noGrp="1"/>
          </p:cNvSpPr>
          <p:nvPr>
            <p:ph type="title"/>
          </p:nvPr>
        </p:nvSpPr>
        <p:spPr/>
        <p:txBody>
          <a:bodyPr/>
          <a:lstStyle/>
          <a:p>
            <a:r>
              <a:rPr lang="en-US" dirty="0"/>
              <a:t>..</a:t>
            </a:r>
            <a:endParaRPr lang="en-IN" dirty="0"/>
          </a:p>
        </p:txBody>
      </p:sp>
      <p:graphicFrame>
        <p:nvGraphicFramePr>
          <p:cNvPr id="4" name="Content Placeholder 3">
            <a:extLst>
              <a:ext uri="{FF2B5EF4-FFF2-40B4-BE49-F238E27FC236}">
                <a16:creationId xmlns:a16="http://schemas.microsoft.com/office/drawing/2014/main" id="{D0AF5EE1-D910-62EA-9F7D-33CAD0E96610}"/>
              </a:ext>
            </a:extLst>
          </p:cNvPr>
          <p:cNvGraphicFramePr>
            <a:graphicFrameLocks noGrp="1"/>
          </p:cNvGraphicFramePr>
          <p:nvPr>
            <p:ph idx="1"/>
            <p:extLst>
              <p:ext uri="{D42A27DB-BD31-4B8C-83A1-F6EECF244321}">
                <p14:modId xmlns:p14="http://schemas.microsoft.com/office/powerpoint/2010/main" val="1511261417"/>
              </p:ext>
            </p:extLst>
          </p:nvPr>
        </p:nvGraphicFramePr>
        <p:xfrm>
          <a:off x="1450975" y="2016125"/>
          <a:ext cx="9604374" cy="2842532"/>
        </p:xfrm>
        <a:graphic>
          <a:graphicData uri="http://schemas.openxmlformats.org/drawingml/2006/table">
            <a:tbl>
              <a:tblPr firstRow="1" bandRow="1">
                <a:tableStyleId>{5C22544A-7EE6-4342-B048-85BDC9FD1C3A}</a:tableStyleId>
              </a:tblPr>
              <a:tblGrid>
                <a:gridCol w="3201458">
                  <a:extLst>
                    <a:ext uri="{9D8B030D-6E8A-4147-A177-3AD203B41FA5}">
                      <a16:colId xmlns:a16="http://schemas.microsoft.com/office/drawing/2014/main" val="896216287"/>
                    </a:ext>
                  </a:extLst>
                </a:gridCol>
                <a:gridCol w="3201458">
                  <a:extLst>
                    <a:ext uri="{9D8B030D-6E8A-4147-A177-3AD203B41FA5}">
                      <a16:colId xmlns:a16="http://schemas.microsoft.com/office/drawing/2014/main" val="179025369"/>
                    </a:ext>
                  </a:extLst>
                </a:gridCol>
                <a:gridCol w="3201458">
                  <a:extLst>
                    <a:ext uri="{9D8B030D-6E8A-4147-A177-3AD203B41FA5}">
                      <a16:colId xmlns:a16="http://schemas.microsoft.com/office/drawing/2014/main" val="3083129770"/>
                    </a:ext>
                  </a:extLst>
                </a:gridCol>
              </a:tblGrid>
              <a:tr h="370840">
                <a:tc>
                  <a:txBody>
                    <a:bodyPr/>
                    <a:lstStyle/>
                    <a:p>
                      <a:r>
                        <a:rPr lang="en-US" dirty="0"/>
                        <a:t>Features</a:t>
                      </a:r>
                      <a:endParaRPr lang="en-IN" dirty="0"/>
                    </a:p>
                  </a:txBody>
                  <a:tcPr/>
                </a:tc>
                <a:tc>
                  <a:txBody>
                    <a:bodyPr/>
                    <a:lstStyle/>
                    <a:p>
                      <a:r>
                        <a:rPr lang="en-US" dirty="0" err="1"/>
                        <a:t>Devops</a:t>
                      </a:r>
                      <a:endParaRPr lang="en-IN" dirty="0"/>
                    </a:p>
                  </a:txBody>
                  <a:tcPr/>
                </a:tc>
                <a:tc>
                  <a:txBody>
                    <a:bodyPr/>
                    <a:lstStyle/>
                    <a:p>
                      <a:r>
                        <a:rPr lang="en-US" dirty="0" err="1"/>
                        <a:t>Devsecops</a:t>
                      </a:r>
                      <a:endParaRPr lang="en-IN" dirty="0"/>
                    </a:p>
                  </a:txBody>
                  <a:tcPr/>
                </a:tc>
                <a:extLst>
                  <a:ext uri="{0D108BD9-81ED-4DB2-BD59-A6C34878D82A}">
                    <a16:rowId xmlns:a16="http://schemas.microsoft.com/office/drawing/2014/main" val="2680417816"/>
                  </a:ext>
                </a:extLst>
              </a:tr>
              <a:tr h="541292">
                <a:tc>
                  <a:txBody>
                    <a:bodyPr/>
                    <a:lstStyle/>
                    <a:p>
                      <a:r>
                        <a:rPr lang="en-US" dirty="0"/>
                        <a:t>Focus</a:t>
                      </a:r>
                      <a:endParaRPr lang="en-IN" dirty="0"/>
                    </a:p>
                  </a:txBody>
                  <a:tcPr/>
                </a:tc>
                <a:tc>
                  <a:txBody>
                    <a:bodyPr/>
                    <a:lstStyle/>
                    <a:p>
                      <a:r>
                        <a:rPr lang="en-US" dirty="0"/>
                        <a:t>Speed and Agility</a:t>
                      </a:r>
                      <a:endParaRPr lang="en-IN" dirty="0"/>
                    </a:p>
                  </a:txBody>
                  <a:tcPr/>
                </a:tc>
                <a:tc>
                  <a:txBody>
                    <a:bodyPr/>
                    <a:lstStyle/>
                    <a:p>
                      <a:r>
                        <a:rPr lang="en-US" dirty="0"/>
                        <a:t>Security</a:t>
                      </a:r>
                      <a:endParaRPr lang="en-IN" dirty="0"/>
                    </a:p>
                  </a:txBody>
                  <a:tcPr/>
                </a:tc>
                <a:extLst>
                  <a:ext uri="{0D108BD9-81ED-4DB2-BD59-A6C34878D82A}">
                    <a16:rowId xmlns:a16="http://schemas.microsoft.com/office/drawing/2014/main" val="938552400"/>
                  </a:ext>
                </a:extLst>
              </a:tr>
              <a:tr h="370840">
                <a:tc>
                  <a:txBody>
                    <a:bodyPr/>
                    <a:lstStyle/>
                    <a:p>
                      <a:r>
                        <a:rPr lang="en-US" dirty="0"/>
                        <a:t>When to start security testing</a:t>
                      </a:r>
                      <a:endParaRPr lang="en-IN" dirty="0"/>
                    </a:p>
                  </a:txBody>
                  <a:tcPr/>
                </a:tc>
                <a:tc>
                  <a:txBody>
                    <a:bodyPr/>
                    <a:lstStyle/>
                    <a:p>
                      <a:r>
                        <a:rPr lang="en-US" dirty="0"/>
                        <a:t>Later in dev</a:t>
                      </a:r>
                      <a:endParaRPr lang="en-IN" dirty="0"/>
                    </a:p>
                  </a:txBody>
                  <a:tcPr/>
                </a:tc>
                <a:tc>
                  <a:txBody>
                    <a:bodyPr/>
                    <a:lstStyle/>
                    <a:p>
                      <a:r>
                        <a:rPr lang="en-US" dirty="0"/>
                        <a:t>From the start of CICD</a:t>
                      </a:r>
                      <a:endParaRPr lang="en-IN" dirty="0"/>
                    </a:p>
                  </a:txBody>
                  <a:tcPr/>
                </a:tc>
                <a:extLst>
                  <a:ext uri="{0D108BD9-81ED-4DB2-BD59-A6C34878D82A}">
                    <a16:rowId xmlns:a16="http://schemas.microsoft.com/office/drawing/2014/main" val="1805817154"/>
                  </a:ext>
                </a:extLst>
              </a:tr>
              <a:tr h="370840">
                <a:tc>
                  <a:txBody>
                    <a:bodyPr/>
                    <a:lstStyle/>
                    <a:p>
                      <a:r>
                        <a:rPr lang="en-US" dirty="0"/>
                        <a:t>Who is responsible for security</a:t>
                      </a:r>
                      <a:endParaRPr lang="en-IN" dirty="0"/>
                    </a:p>
                  </a:txBody>
                  <a:tcPr/>
                </a:tc>
                <a:tc>
                  <a:txBody>
                    <a:bodyPr/>
                    <a:lstStyle/>
                    <a:p>
                      <a:r>
                        <a:rPr lang="en-US" dirty="0"/>
                        <a:t>Security Team</a:t>
                      </a:r>
                      <a:endParaRPr lang="en-IN" dirty="0"/>
                    </a:p>
                  </a:txBody>
                  <a:tcPr/>
                </a:tc>
                <a:tc>
                  <a:txBody>
                    <a:bodyPr/>
                    <a:lstStyle/>
                    <a:p>
                      <a:r>
                        <a:rPr lang="en-US" dirty="0"/>
                        <a:t>Everyone</a:t>
                      </a:r>
                      <a:endParaRPr lang="en-IN" dirty="0"/>
                    </a:p>
                  </a:txBody>
                  <a:tcPr/>
                </a:tc>
                <a:extLst>
                  <a:ext uri="{0D108BD9-81ED-4DB2-BD59-A6C34878D82A}">
                    <a16:rowId xmlns:a16="http://schemas.microsoft.com/office/drawing/2014/main" val="4009728067"/>
                  </a:ext>
                </a:extLst>
              </a:tr>
              <a:tr h="370840">
                <a:tc>
                  <a:txBody>
                    <a:bodyPr/>
                    <a:lstStyle/>
                    <a:p>
                      <a:r>
                        <a:rPr lang="en-US" dirty="0"/>
                        <a:t>Culture</a:t>
                      </a:r>
                      <a:endParaRPr lang="en-IN" dirty="0"/>
                    </a:p>
                  </a:txBody>
                  <a:tcPr/>
                </a:tc>
                <a:tc>
                  <a:txBody>
                    <a:bodyPr/>
                    <a:lstStyle/>
                    <a:p>
                      <a:r>
                        <a:rPr lang="en-US" dirty="0"/>
                        <a:t>Security aspects most of team are not aware about practices, take as barrier in speed of release</a:t>
                      </a:r>
                      <a:endParaRPr lang="en-IN" dirty="0"/>
                    </a:p>
                  </a:txBody>
                  <a:tcPr/>
                </a:tc>
                <a:tc>
                  <a:txBody>
                    <a:bodyPr/>
                    <a:lstStyle/>
                    <a:p>
                      <a:r>
                        <a:rPr lang="en-US" dirty="0"/>
                        <a:t>Security is everyone responsibility, everyone will aware about the process</a:t>
                      </a:r>
                      <a:endParaRPr lang="en-IN" dirty="0"/>
                    </a:p>
                  </a:txBody>
                  <a:tcPr/>
                </a:tc>
                <a:extLst>
                  <a:ext uri="{0D108BD9-81ED-4DB2-BD59-A6C34878D82A}">
                    <a16:rowId xmlns:a16="http://schemas.microsoft.com/office/drawing/2014/main" val="3208780203"/>
                  </a:ext>
                </a:extLst>
              </a:tr>
            </a:tbl>
          </a:graphicData>
        </a:graphic>
      </p:graphicFrame>
    </p:spTree>
    <p:extLst>
      <p:ext uri="{BB962C8B-B14F-4D97-AF65-F5344CB8AC3E}">
        <p14:creationId xmlns:p14="http://schemas.microsoft.com/office/powerpoint/2010/main" val="39726156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6EF134-DCC4-0205-1F23-2301D8EF441C}"/>
              </a:ext>
            </a:extLst>
          </p:cNvPr>
          <p:cNvSpPr>
            <a:spLocks noGrp="1"/>
          </p:cNvSpPr>
          <p:nvPr>
            <p:ph type="title"/>
          </p:nvPr>
        </p:nvSpPr>
        <p:spPr/>
        <p:txBody>
          <a:bodyPr/>
          <a:lstStyle/>
          <a:p>
            <a:r>
              <a:rPr lang="en-US" dirty="0" err="1"/>
              <a:t>DevSEcops</a:t>
            </a:r>
            <a:r>
              <a:rPr lang="en-US" dirty="0"/>
              <a:t> Principles </a:t>
            </a:r>
            <a:endParaRPr lang="en-IN" dirty="0"/>
          </a:p>
        </p:txBody>
      </p:sp>
      <p:sp>
        <p:nvSpPr>
          <p:cNvPr id="3" name="Content Placeholder 2">
            <a:extLst>
              <a:ext uri="{FF2B5EF4-FFF2-40B4-BE49-F238E27FC236}">
                <a16:creationId xmlns:a16="http://schemas.microsoft.com/office/drawing/2014/main" id="{D887F538-6310-FBC8-7F29-6F915C7112F4}"/>
              </a:ext>
            </a:extLst>
          </p:cNvPr>
          <p:cNvSpPr>
            <a:spLocks noGrp="1"/>
          </p:cNvSpPr>
          <p:nvPr>
            <p:ph idx="1"/>
          </p:nvPr>
        </p:nvSpPr>
        <p:spPr/>
        <p:txBody>
          <a:bodyPr>
            <a:normAutofit/>
          </a:bodyPr>
          <a:lstStyle/>
          <a:p>
            <a:pPr algn="l"/>
            <a:r>
              <a:rPr lang="en-US" b="1" i="0" dirty="0">
                <a:solidFill>
                  <a:srgbClr val="333333"/>
                </a:solidFill>
                <a:effectLst/>
                <a:latin typeface="AmazonEmber"/>
              </a:rPr>
              <a:t>Shift left :</a:t>
            </a:r>
            <a:r>
              <a:rPr lang="en-US" b="0" i="0" dirty="0">
                <a:solidFill>
                  <a:srgbClr val="333333"/>
                </a:solidFill>
                <a:effectLst/>
                <a:latin typeface="AmazonEmber"/>
              </a:rPr>
              <a:t>Shift left is the process of checking for vulnerabilities in the earlier stages of software development. By following the process, software teams can prevent undetected security issues when they build the application. For example, developers create secure code in a </a:t>
            </a:r>
            <a:r>
              <a:rPr lang="en-US" b="0" i="0" dirty="0" err="1">
                <a:solidFill>
                  <a:srgbClr val="333333"/>
                </a:solidFill>
                <a:effectLst/>
                <a:latin typeface="AmazonEmber"/>
              </a:rPr>
              <a:t>DevSecOps</a:t>
            </a:r>
            <a:r>
              <a:rPr lang="en-US" b="0" i="0" dirty="0">
                <a:solidFill>
                  <a:srgbClr val="333333"/>
                </a:solidFill>
                <a:effectLst/>
                <a:latin typeface="AmazonEmber"/>
              </a:rPr>
              <a:t> process.</a:t>
            </a:r>
          </a:p>
          <a:p>
            <a:pPr algn="l"/>
            <a:r>
              <a:rPr lang="en-US" b="1" i="0" dirty="0">
                <a:solidFill>
                  <a:srgbClr val="333333"/>
                </a:solidFill>
                <a:effectLst/>
                <a:latin typeface="AmazonEmber"/>
              </a:rPr>
              <a:t>Shift right :</a:t>
            </a:r>
            <a:r>
              <a:rPr lang="en-US" b="0" i="0" dirty="0">
                <a:solidFill>
                  <a:srgbClr val="333333"/>
                </a:solidFill>
                <a:effectLst/>
                <a:latin typeface="AmazonEmber"/>
              </a:rPr>
              <a:t>Shift right indicates the importance of focusing on security after the application is deployed. Some vulnerabilities might escape earlier security checks and become apparent only when customers use the software. </a:t>
            </a:r>
          </a:p>
          <a:p>
            <a:endParaRPr lang="en-IN" dirty="0"/>
          </a:p>
        </p:txBody>
      </p:sp>
    </p:spTree>
    <p:extLst>
      <p:ext uri="{BB962C8B-B14F-4D97-AF65-F5344CB8AC3E}">
        <p14:creationId xmlns:p14="http://schemas.microsoft.com/office/powerpoint/2010/main" val="25981422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288B45-A69D-7C46-7A7A-F109ABC30AE3}"/>
              </a:ext>
            </a:extLst>
          </p:cNvPr>
          <p:cNvSpPr>
            <a:spLocks noGrp="1"/>
          </p:cNvSpPr>
          <p:nvPr>
            <p:ph type="title"/>
          </p:nvPr>
        </p:nvSpPr>
        <p:spPr/>
        <p:txBody>
          <a:bodyPr/>
          <a:lstStyle/>
          <a:p>
            <a:r>
              <a:rPr lang="en-US" dirty="0"/>
              <a:t>Shift left :  Culture</a:t>
            </a:r>
            <a:endParaRPr lang="en-IN" dirty="0"/>
          </a:p>
        </p:txBody>
      </p:sp>
      <p:sp>
        <p:nvSpPr>
          <p:cNvPr id="3" name="Content Placeholder 2">
            <a:extLst>
              <a:ext uri="{FF2B5EF4-FFF2-40B4-BE49-F238E27FC236}">
                <a16:creationId xmlns:a16="http://schemas.microsoft.com/office/drawing/2014/main" id="{37B02252-A2E5-3876-0C07-0CDC4270BE28}"/>
              </a:ext>
            </a:extLst>
          </p:cNvPr>
          <p:cNvSpPr>
            <a:spLocks noGrp="1"/>
          </p:cNvSpPr>
          <p:nvPr>
            <p:ph idx="1"/>
          </p:nvPr>
        </p:nvSpPr>
        <p:spPr/>
        <p:txBody>
          <a:bodyPr/>
          <a:lstStyle/>
          <a:p>
            <a:r>
              <a:rPr lang="en-US" dirty="0"/>
              <a:t>Security should be a standard requirement</a:t>
            </a:r>
          </a:p>
          <a:p>
            <a:r>
              <a:rPr lang="en-US" dirty="0"/>
              <a:t>Product managers and engineers should always be challenged</a:t>
            </a:r>
          </a:p>
          <a:p>
            <a:r>
              <a:rPr lang="en-US" dirty="0"/>
              <a:t>Understand and prioritize end-user needs in services</a:t>
            </a:r>
          </a:p>
          <a:p>
            <a:r>
              <a:rPr lang="en-US" dirty="0"/>
              <a:t>All components should be considered by ethical hackers</a:t>
            </a:r>
          </a:p>
          <a:p>
            <a:r>
              <a:rPr lang="en-US" dirty="0"/>
              <a:t>Innovation driven by manual ethical hacking techniques</a:t>
            </a:r>
            <a:endParaRPr lang="en-IN" dirty="0"/>
          </a:p>
        </p:txBody>
      </p:sp>
    </p:spTree>
    <p:extLst>
      <p:ext uri="{BB962C8B-B14F-4D97-AF65-F5344CB8AC3E}">
        <p14:creationId xmlns:p14="http://schemas.microsoft.com/office/powerpoint/2010/main" val="15684320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A1EDC-C2C8-3749-5E83-F268B79C54C9}"/>
              </a:ext>
            </a:extLst>
          </p:cNvPr>
          <p:cNvSpPr>
            <a:spLocks noGrp="1"/>
          </p:cNvSpPr>
          <p:nvPr>
            <p:ph type="title"/>
          </p:nvPr>
        </p:nvSpPr>
        <p:spPr/>
        <p:txBody>
          <a:bodyPr/>
          <a:lstStyle/>
          <a:p>
            <a:r>
              <a:rPr lang="en-US" dirty="0"/>
              <a:t>Shift left: Automation</a:t>
            </a:r>
            <a:endParaRPr lang="en-IN" dirty="0"/>
          </a:p>
        </p:txBody>
      </p:sp>
      <p:sp>
        <p:nvSpPr>
          <p:cNvPr id="3" name="Content Placeholder 2">
            <a:extLst>
              <a:ext uri="{FF2B5EF4-FFF2-40B4-BE49-F238E27FC236}">
                <a16:creationId xmlns:a16="http://schemas.microsoft.com/office/drawing/2014/main" id="{0D951C4E-EFFF-7448-9BD5-17ED97C4F0BD}"/>
              </a:ext>
            </a:extLst>
          </p:cNvPr>
          <p:cNvSpPr>
            <a:spLocks noGrp="1"/>
          </p:cNvSpPr>
          <p:nvPr>
            <p:ph idx="1"/>
          </p:nvPr>
        </p:nvSpPr>
        <p:spPr/>
        <p:txBody>
          <a:bodyPr>
            <a:normAutofit fontScale="92500" lnSpcReduction="20000"/>
          </a:bodyPr>
          <a:lstStyle/>
          <a:p>
            <a:pPr algn="l">
              <a:spcAft>
                <a:spcPts val="600"/>
              </a:spcAft>
              <a:buFont typeface="Arial" panose="020B0604020202020204" pitchFamily="34" charset="0"/>
              <a:buChar char="•"/>
            </a:pPr>
            <a:r>
              <a:rPr lang="en-US" b="0" i="0" dirty="0">
                <a:solidFill>
                  <a:srgbClr val="070707"/>
                </a:solidFill>
                <a:effectLst/>
                <a:latin typeface="Inter"/>
              </a:rPr>
              <a:t>Inclusion of security in CI/CD pipeline</a:t>
            </a:r>
          </a:p>
          <a:p>
            <a:pPr algn="l">
              <a:spcAft>
                <a:spcPts val="600"/>
              </a:spcAft>
              <a:buFont typeface="Arial" panose="020B0604020202020204" pitchFamily="34" charset="0"/>
              <a:buChar char="•"/>
            </a:pPr>
            <a:r>
              <a:rPr lang="en-US" b="0" i="0" dirty="0">
                <a:solidFill>
                  <a:srgbClr val="070707"/>
                </a:solidFill>
                <a:effectLst/>
                <a:latin typeface="Inter"/>
              </a:rPr>
              <a:t>SAST (statistical analysis)</a:t>
            </a:r>
          </a:p>
          <a:p>
            <a:pPr algn="l">
              <a:spcAft>
                <a:spcPts val="600"/>
              </a:spcAft>
              <a:buFont typeface="Arial" panose="020B0604020202020204" pitchFamily="34" charset="0"/>
              <a:buChar char="•"/>
            </a:pPr>
            <a:r>
              <a:rPr lang="en-US" b="0" i="0" dirty="0">
                <a:solidFill>
                  <a:srgbClr val="070707"/>
                </a:solidFill>
                <a:effectLst/>
                <a:latin typeface="Inter"/>
              </a:rPr>
              <a:t>DAST (dynamic analysis)</a:t>
            </a:r>
          </a:p>
          <a:p>
            <a:pPr algn="l">
              <a:spcAft>
                <a:spcPts val="600"/>
              </a:spcAft>
              <a:buFont typeface="Arial" panose="020B0604020202020204" pitchFamily="34" charset="0"/>
              <a:buChar char="•"/>
            </a:pPr>
            <a:r>
              <a:rPr lang="en-US" b="0" i="0" dirty="0">
                <a:solidFill>
                  <a:srgbClr val="070707"/>
                </a:solidFill>
                <a:effectLst/>
                <a:latin typeface="Inter"/>
              </a:rPr>
              <a:t>Security code coverage analysis</a:t>
            </a:r>
          </a:p>
          <a:p>
            <a:pPr algn="l">
              <a:spcAft>
                <a:spcPts val="600"/>
              </a:spcAft>
              <a:buFont typeface="Arial" panose="020B0604020202020204" pitchFamily="34" charset="0"/>
              <a:buChar char="•"/>
            </a:pPr>
            <a:r>
              <a:rPr lang="en-US" b="0" i="0" dirty="0">
                <a:solidFill>
                  <a:srgbClr val="070707"/>
                </a:solidFill>
                <a:effectLst/>
                <a:latin typeface="Inter"/>
              </a:rPr>
              <a:t>Digitally signed secure repositories for built binaries</a:t>
            </a:r>
          </a:p>
          <a:p>
            <a:pPr algn="l">
              <a:spcAft>
                <a:spcPts val="600"/>
              </a:spcAft>
              <a:buFont typeface="Arial" panose="020B0604020202020204" pitchFamily="34" charset="0"/>
              <a:buChar char="•"/>
            </a:pPr>
            <a:r>
              <a:rPr lang="en-US" b="0" i="0" dirty="0">
                <a:solidFill>
                  <a:srgbClr val="070707"/>
                </a:solidFill>
                <a:effectLst/>
                <a:latin typeface="Inter"/>
              </a:rPr>
              <a:t>Penetration tests</a:t>
            </a:r>
          </a:p>
          <a:p>
            <a:pPr algn="l">
              <a:spcAft>
                <a:spcPts val="600"/>
              </a:spcAft>
              <a:buFont typeface="Arial" panose="020B0604020202020204" pitchFamily="34" charset="0"/>
              <a:buChar char="•"/>
            </a:pPr>
            <a:r>
              <a:rPr lang="en-US" b="0" i="0" dirty="0">
                <a:solidFill>
                  <a:srgbClr val="070707"/>
                </a:solidFill>
                <a:effectLst/>
                <a:latin typeface="Inter"/>
              </a:rPr>
              <a:t>Smoke tests</a:t>
            </a:r>
          </a:p>
          <a:p>
            <a:endParaRPr lang="en-IN" dirty="0"/>
          </a:p>
        </p:txBody>
      </p:sp>
    </p:spTree>
    <p:extLst>
      <p:ext uri="{BB962C8B-B14F-4D97-AF65-F5344CB8AC3E}">
        <p14:creationId xmlns:p14="http://schemas.microsoft.com/office/powerpoint/2010/main" val="25963159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3C31D3-A67B-5402-034D-B4541BB112E5}"/>
              </a:ext>
            </a:extLst>
          </p:cNvPr>
          <p:cNvSpPr>
            <a:spLocks noGrp="1"/>
          </p:cNvSpPr>
          <p:nvPr>
            <p:ph type="title"/>
          </p:nvPr>
        </p:nvSpPr>
        <p:spPr/>
        <p:txBody>
          <a:bodyPr/>
          <a:lstStyle/>
          <a:p>
            <a:r>
              <a:rPr lang="en-US" dirty="0"/>
              <a:t>Shift left : Lean</a:t>
            </a:r>
            <a:endParaRPr lang="en-IN" dirty="0"/>
          </a:p>
        </p:txBody>
      </p:sp>
      <p:sp>
        <p:nvSpPr>
          <p:cNvPr id="3" name="Content Placeholder 2">
            <a:extLst>
              <a:ext uri="{FF2B5EF4-FFF2-40B4-BE49-F238E27FC236}">
                <a16:creationId xmlns:a16="http://schemas.microsoft.com/office/drawing/2014/main" id="{80890C3A-3B56-5F8F-22B2-4EAC2D5EBEC5}"/>
              </a:ext>
            </a:extLst>
          </p:cNvPr>
          <p:cNvSpPr>
            <a:spLocks noGrp="1"/>
          </p:cNvSpPr>
          <p:nvPr>
            <p:ph idx="1"/>
          </p:nvPr>
        </p:nvSpPr>
        <p:spPr/>
        <p:txBody>
          <a:bodyPr/>
          <a:lstStyle/>
          <a:p>
            <a:r>
              <a:rPr lang="en-US" dirty="0"/>
              <a:t>Security-integrated definitions</a:t>
            </a:r>
          </a:p>
          <a:p>
            <a:r>
              <a:rPr lang="en-US" dirty="0"/>
              <a:t>Security-focused designs</a:t>
            </a:r>
          </a:p>
          <a:p>
            <a:r>
              <a:rPr lang="en-US" dirty="0"/>
              <a:t>Security-driven engineering</a:t>
            </a:r>
          </a:p>
          <a:p>
            <a:r>
              <a:rPr lang="en-US" dirty="0"/>
              <a:t>Security-inclusive testing</a:t>
            </a:r>
          </a:p>
          <a:p>
            <a:r>
              <a:rPr lang="en-US" dirty="0"/>
              <a:t>Security-conscious deployments</a:t>
            </a:r>
            <a:endParaRPr lang="en-IN" dirty="0"/>
          </a:p>
        </p:txBody>
      </p:sp>
    </p:spTree>
    <p:extLst>
      <p:ext uri="{BB962C8B-B14F-4D97-AF65-F5344CB8AC3E}">
        <p14:creationId xmlns:p14="http://schemas.microsoft.com/office/powerpoint/2010/main" val="11184263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2EEE24-0930-87F4-EC11-D0B6196F581A}"/>
              </a:ext>
            </a:extLst>
          </p:cNvPr>
          <p:cNvSpPr>
            <a:spLocks noGrp="1"/>
          </p:cNvSpPr>
          <p:nvPr>
            <p:ph type="title"/>
          </p:nvPr>
        </p:nvSpPr>
        <p:spPr/>
        <p:txBody>
          <a:bodyPr/>
          <a:lstStyle/>
          <a:p>
            <a:r>
              <a:rPr lang="en-US" dirty="0"/>
              <a:t>Reactive: Shift right [culture]</a:t>
            </a:r>
            <a:endParaRPr lang="en-IN" dirty="0"/>
          </a:p>
        </p:txBody>
      </p:sp>
      <p:sp>
        <p:nvSpPr>
          <p:cNvPr id="3" name="Content Placeholder 2">
            <a:extLst>
              <a:ext uri="{FF2B5EF4-FFF2-40B4-BE49-F238E27FC236}">
                <a16:creationId xmlns:a16="http://schemas.microsoft.com/office/drawing/2014/main" id="{FD765019-541C-4D31-EA55-41AE4DADD21F}"/>
              </a:ext>
            </a:extLst>
          </p:cNvPr>
          <p:cNvSpPr>
            <a:spLocks noGrp="1"/>
          </p:cNvSpPr>
          <p:nvPr>
            <p:ph idx="1"/>
          </p:nvPr>
        </p:nvSpPr>
        <p:spPr/>
        <p:txBody>
          <a:bodyPr/>
          <a:lstStyle/>
          <a:p>
            <a:r>
              <a:rPr lang="en-US" dirty="0"/>
              <a:t>Adopt the mindset that no system is completely invulnerable</a:t>
            </a:r>
          </a:p>
          <a:p>
            <a:r>
              <a:rPr lang="en-US" dirty="0"/>
              <a:t>Conduct production smoke testing from the very beginning as part of monitoring and observability</a:t>
            </a:r>
          </a:p>
          <a:p>
            <a:r>
              <a:rPr lang="en-US" dirty="0"/>
              <a:t>Apply chaos engineering in both production and non-production environments</a:t>
            </a:r>
          </a:p>
          <a:p>
            <a:r>
              <a:rPr lang="en-US" dirty="0"/>
              <a:t>Perform root cause analysis using real-time data capture</a:t>
            </a:r>
            <a:endParaRPr lang="en-IN" dirty="0"/>
          </a:p>
        </p:txBody>
      </p:sp>
    </p:spTree>
    <p:extLst>
      <p:ext uri="{BB962C8B-B14F-4D97-AF65-F5344CB8AC3E}">
        <p14:creationId xmlns:p14="http://schemas.microsoft.com/office/powerpoint/2010/main" val="21047637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3C7DE4-C066-5AD4-291D-AE2EF70699A9}"/>
              </a:ext>
            </a:extLst>
          </p:cNvPr>
          <p:cNvSpPr>
            <a:spLocks noGrp="1"/>
          </p:cNvSpPr>
          <p:nvPr>
            <p:ph type="title"/>
          </p:nvPr>
        </p:nvSpPr>
        <p:spPr/>
        <p:txBody>
          <a:bodyPr/>
          <a:lstStyle/>
          <a:p>
            <a:r>
              <a:rPr lang="en-US" dirty="0"/>
              <a:t>..</a:t>
            </a:r>
            <a:r>
              <a:rPr lang="en-IN" dirty="0"/>
              <a:t> Automation and Lean Practices</a:t>
            </a:r>
          </a:p>
        </p:txBody>
      </p:sp>
      <p:sp>
        <p:nvSpPr>
          <p:cNvPr id="3" name="Content Placeholder 2">
            <a:extLst>
              <a:ext uri="{FF2B5EF4-FFF2-40B4-BE49-F238E27FC236}">
                <a16:creationId xmlns:a16="http://schemas.microsoft.com/office/drawing/2014/main" id="{BB825489-99B3-1327-E990-6F73000AC4C5}"/>
              </a:ext>
            </a:extLst>
          </p:cNvPr>
          <p:cNvSpPr>
            <a:spLocks noGrp="1"/>
          </p:cNvSpPr>
          <p:nvPr>
            <p:ph idx="1"/>
          </p:nvPr>
        </p:nvSpPr>
        <p:spPr/>
        <p:txBody>
          <a:bodyPr/>
          <a:lstStyle/>
          <a:p>
            <a:r>
              <a:rPr lang="en-US" dirty="0"/>
              <a:t>Continuously monitor security in both production and non-production environments</a:t>
            </a:r>
          </a:p>
          <a:p>
            <a:r>
              <a:rPr lang="en-US" dirty="0"/>
              <a:t>Implement chaos engineering with automated security testing in production</a:t>
            </a:r>
          </a:p>
          <a:p>
            <a:r>
              <a:rPr lang="en-US" dirty="0"/>
              <a:t>Treat major incident management as a value stream—every second matters!</a:t>
            </a:r>
          </a:p>
          <a:p>
            <a:r>
              <a:rPr lang="en-US" dirty="0"/>
              <a:t>Minimize response times to halt an attack</a:t>
            </a:r>
          </a:p>
          <a:p>
            <a:r>
              <a:rPr lang="en-US" dirty="0"/>
              <a:t>Speed up response times to restore value</a:t>
            </a:r>
          </a:p>
          <a:p>
            <a:r>
              <a:rPr lang="en-US" dirty="0"/>
              <a:t>Provide feedback to engineering to prevent future issues and address technical debt</a:t>
            </a:r>
            <a:endParaRPr lang="en-IN" dirty="0"/>
          </a:p>
        </p:txBody>
      </p:sp>
    </p:spTree>
    <p:extLst>
      <p:ext uri="{BB962C8B-B14F-4D97-AF65-F5344CB8AC3E}">
        <p14:creationId xmlns:p14="http://schemas.microsoft.com/office/powerpoint/2010/main" val="40873736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5599BB-CDD0-BD3F-9DA0-D9A004E1677A}"/>
              </a:ext>
            </a:extLst>
          </p:cNvPr>
          <p:cNvSpPr>
            <a:spLocks noGrp="1"/>
          </p:cNvSpPr>
          <p:nvPr>
            <p:ph type="title"/>
          </p:nvPr>
        </p:nvSpPr>
        <p:spPr/>
        <p:txBody>
          <a:bodyPr/>
          <a:lstStyle/>
          <a:p>
            <a:r>
              <a:rPr lang="en-US" dirty="0"/>
              <a:t>Common factors: Measurements </a:t>
            </a:r>
            <a:br>
              <a:rPr lang="en-US" dirty="0"/>
            </a:br>
            <a:endParaRPr lang="en-IN" dirty="0"/>
          </a:p>
        </p:txBody>
      </p:sp>
      <p:sp>
        <p:nvSpPr>
          <p:cNvPr id="3" name="Content Placeholder 2">
            <a:extLst>
              <a:ext uri="{FF2B5EF4-FFF2-40B4-BE49-F238E27FC236}">
                <a16:creationId xmlns:a16="http://schemas.microsoft.com/office/drawing/2014/main" id="{9FE7E060-A787-A99E-A222-F7C50DD2CFB1}"/>
              </a:ext>
            </a:extLst>
          </p:cNvPr>
          <p:cNvSpPr>
            <a:spLocks noGrp="1"/>
          </p:cNvSpPr>
          <p:nvPr>
            <p:ph idx="1"/>
          </p:nvPr>
        </p:nvSpPr>
        <p:spPr/>
        <p:txBody>
          <a:bodyPr/>
          <a:lstStyle/>
          <a:p>
            <a:r>
              <a:rPr lang="en-US" dirty="0"/>
              <a:t>Security professionals define measures based on regulatory requirements, such as GDPR</a:t>
            </a:r>
          </a:p>
          <a:p>
            <a:r>
              <a:rPr lang="en-US" dirty="0"/>
              <a:t>Measure security in both production and non-production environments</a:t>
            </a:r>
          </a:p>
          <a:p>
            <a:r>
              <a:rPr lang="en-US" dirty="0"/>
              <a:t>Define security as a key part of business value and success criteria</a:t>
            </a:r>
          </a:p>
          <a:p>
            <a:r>
              <a:rPr lang="en-US" dirty="0"/>
              <a:t>Real-time updates of security scorecards</a:t>
            </a:r>
            <a:endParaRPr lang="en-IN" dirty="0"/>
          </a:p>
        </p:txBody>
      </p:sp>
    </p:spTree>
    <p:extLst>
      <p:ext uri="{BB962C8B-B14F-4D97-AF65-F5344CB8AC3E}">
        <p14:creationId xmlns:p14="http://schemas.microsoft.com/office/powerpoint/2010/main" val="4020068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AE3BC7-8770-45AB-1F8F-169C198DAC59}"/>
              </a:ext>
            </a:extLst>
          </p:cNvPr>
          <p:cNvSpPr>
            <a:spLocks noGrp="1"/>
          </p:cNvSpPr>
          <p:nvPr>
            <p:ph type="title"/>
          </p:nvPr>
        </p:nvSpPr>
        <p:spPr/>
        <p:txBody>
          <a:bodyPr/>
          <a:lstStyle/>
          <a:p>
            <a:r>
              <a:rPr lang="en-US" dirty="0"/>
              <a:t>sharing</a:t>
            </a:r>
            <a:endParaRPr lang="en-IN" dirty="0"/>
          </a:p>
        </p:txBody>
      </p:sp>
      <p:sp>
        <p:nvSpPr>
          <p:cNvPr id="3" name="Content Placeholder 2">
            <a:extLst>
              <a:ext uri="{FF2B5EF4-FFF2-40B4-BE49-F238E27FC236}">
                <a16:creationId xmlns:a16="http://schemas.microsoft.com/office/drawing/2014/main" id="{14EA66B6-C467-A128-5507-656DD8632DB1}"/>
              </a:ext>
            </a:extLst>
          </p:cNvPr>
          <p:cNvSpPr>
            <a:spLocks noGrp="1"/>
          </p:cNvSpPr>
          <p:nvPr>
            <p:ph idx="1"/>
          </p:nvPr>
        </p:nvSpPr>
        <p:spPr/>
        <p:txBody>
          <a:bodyPr/>
          <a:lstStyle/>
          <a:p>
            <a:r>
              <a:rPr lang="en-US" dirty="0"/>
              <a:t>Every part of the organization should take responsibility for security</a:t>
            </a:r>
          </a:p>
          <a:p>
            <a:r>
              <a:rPr lang="en-US" dirty="0"/>
              <a:t>The ability to independently identify and implement security measures</a:t>
            </a:r>
          </a:p>
          <a:p>
            <a:r>
              <a:rPr lang="en-US" dirty="0"/>
              <a:t>In case of an attack, a security-led damage analysis team, supported by IT, should work alongside an IT-led remediation team, supported by security</a:t>
            </a:r>
          </a:p>
          <a:p>
            <a:r>
              <a:rPr lang="en-US" dirty="0"/>
              <a:t>Leadership should empower teams with shared accountability in a safe environment, including red team vs. blue team exercises and security drills</a:t>
            </a:r>
            <a:endParaRPr lang="en-IN" dirty="0"/>
          </a:p>
        </p:txBody>
      </p:sp>
    </p:spTree>
    <p:extLst>
      <p:ext uri="{BB962C8B-B14F-4D97-AF65-F5344CB8AC3E}">
        <p14:creationId xmlns:p14="http://schemas.microsoft.com/office/powerpoint/2010/main" val="17534501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CE6B15-E5D3-AC86-2901-5E5F56D28329}"/>
              </a:ext>
            </a:extLst>
          </p:cNvPr>
          <p:cNvSpPr>
            <a:spLocks noGrp="1"/>
          </p:cNvSpPr>
          <p:nvPr>
            <p:ph type="title"/>
          </p:nvPr>
        </p:nvSpPr>
        <p:spPr/>
        <p:txBody>
          <a:bodyPr/>
          <a:lstStyle/>
          <a:p>
            <a:r>
              <a:rPr lang="en-US" dirty="0"/>
              <a:t>overview</a:t>
            </a:r>
            <a:endParaRPr lang="en-IN" dirty="0"/>
          </a:p>
        </p:txBody>
      </p:sp>
      <p:sp>
        <p:nvSpPr>
          <p:cNvPr id="3" name="Content Placeholder 2">
            <a:extLst>
              <a:ext uri="{FF2B5EF4-FFF2-40B4-BE49-F238E27FC236}">
                <a16:creationId xmlns:a16="http://schemas.microsoft.com/office/drawing/2014/main" id="{A192D59A-253A-62F3-499B-B7F464CDCC45}"/>
              </a:ext>
            </a:extLst>
          </p:cNvPr>
          <p:cNvSpPr>
            <a:spLocks noGrp="1"/>
          </p:cNvSpPr>
          <p:nvPr>
            <p:ph idx="1"/>
          </p:nvPr>
        </p:nvSpPr>
        <p:spPr/>
        <p:txBody>
          <a:bodyPr/>
          <a:lstStyle/>
          <a:p>
            <a:r>
              <a:rPr lang="en-US" dirty="0" err="1"/>
              <a:t>DevSecOps</a:t>
            </a:r>
            <a:r>
              <a:rPr lang="en-US" dirty="0"/>
              <a:t> stands for Development, security and Operations. It is extension of DevOps practices. </a:t>
            </a:r>
          </a:p>
          <a:p>
            <a:r>
              <a:rPr lang="en-US" dirty="0"/>
              <a:t>Security means introduction of security practices in software development cycle. Each coder ensures the code are free of security vulnerability and security practice as the part of software lifecycle.</a:t>
            </a:r>
          </a:p>
          <a:p>
            <a:r>
              <a:rPr lang="en-US" dirty="0"/>
              <a:t>During the code push, when we plan CICD pipeline, Security and Code scanning become the part of our normal CICD cycle.</a:t>
            </a:r>
          </a:p>
          <a:p>
            <a:r>
              <a:rPr lang="en-US" dirty="0"/>
              <a:t>The primary goal is to identify vulnerabilities early in the development cycle.</a:t>
            </a:r>
            <a:endParaRPr lang="en-IN" dirty="0"/>
          </a:p>
        </p:txBody>
      </p:sp>
    </p:spTree>
    <p:extLst>
      <p:ext uri="{BB962C8B-B14F-4D97-AF65-F5344CB8AC3E}">
        <p14:creationId xmlns:p14="http://schemas.microsoft.com/office/powerpoint/2010/main" val="15992329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47C1A9-D93A-55B6-3FE7-CCA51A3A57AB}"/>
              </a:ext>
            </a:extLst>
          </p:cNvPr>
          <p:cNvSpPr>
            <a:spLocks noGrp="1"/>
          </p:cNvSpPr>
          <p:nvPr>
            <p:ph type="title"/>
          </p:nvPr>
        </p:nvSpPr>
        <p:spPr/>
        <p:txBody>
          <a:bodyPr/>
          <a:lstStyle/>
          <a:p>
            <a:r>
              <a:rPr lang="en-US" dirty="0" err="1"/>
              <a:t>Devsecops</a:t>
            </a:r>
            <a:r>
              <a:rPr lang="en-US" dirty="0"/>
              <a:t> tools</a:t>
            </a:r>
            <a:endParaRPr lang="en-IN" dirty="0"/>
          </a:p>
        </p:txBody>
      </p:sp>
      <p:sp>
        <p:nvSpPr>
          <p:cNvPr id="3" name="Content Placeholder 2">
            <a:extLst>
              <a:ext uri="{FF2B5EF4-FFF2-40B4-BE49-F238E27FC236}">
                <a16:creationId xmlns:a16="http://schemas.microsoft.com/office/drawing/2014/main" id="{B190D8E7-A167-FB36-22E7-4A8FDEB0CDB8}"/>
              </a:ext>
            </a:extLst>
          </p:cNvPr>
          <p:cNvSpPr>
            <a:spLocks noGrp="1"/>
          </p:cNvSpPr>
          <p:nvPr>
            <p:ph idx="1"/>
          </p:nvPr>
        </p:nvSpPr>
        <p:spPr/>
        <p:txBody>
          <a:bodyPr>
            <a:normAutofit fontScale="92500" lnSpcReduction="20000"/>
          </a:bodyPr>
          <a:lstStyle/>
          <a:p>
            <a:pPr algn="l"/>
            <a:r>
              <a:rPr lang="en-US" b="1" i="0" dirty="0">
                <a:solidFill>
                  <a:srgbClr val="333333"/>
                </a:solidFill>
                <a:effectLst/>
                <a:latin typeface="AmazonEmber"/>
              </a:rPr>
              <a:t>Static application security testing :</a:t>
            </a:r>
            <a:r>
              <a:rPr lang="en-US" b="0" i="0" dirty="0">
                <a:solidFill>
                  <a:srgbClr val="333333"/>
                </a:solidFill>
                <a:effectLst/>
                <a:latin typeface="AmazonEmber"/>
              </a:rPr>
              <a:t>Static application security testing (SAST) tools analyze and find vulnerabilities in proprietary source code. </a:t>
            </a:r>
          </a:p>
          <a:p>
            <a:pPr algn="l"/>
            <a:r>
              <a:rPr lang="en-US" b="1" i="0" dirty="0">
                <a:solidFill>
                  <a:srgbClr val="333333"/>
                </a:solidFill>
                <a:effectLst/>
                <a:latin typeface="AmazonEmber"/>
              </a:rPr>
              <a:t>Software composition analysis  :</a:t>
            </a:r>
            <a:r>
              <a:rPr lang="en-US" b="0" i="0" dirty="0">
                <a:solidFill>
                  <a:srgbClr val="333333"/>
                </a:solidFill>
                <a:effectLst/>
                <a:latin typeface="AmazonEmber"/>
              </a:rPr>
              <a:t>Software composition analysis (SCA) is the process of automating visibility into open-source software (OSS) use for the purpose of risk management, security, and license compliance. </a:t>
            </a:r>
          </a:p>
          <a:p>
            <a:pPr algn="l"/>
            <a:r>
              <a:rPr lang="en-US" b="1" i="0" dirty="0">
                <a:solidFill>
                  <a:srgbClr val="333333"/>
                </a:solidFill>
                <a:effectLst/>
                <a:latin typeface="AmazonEmber"/>
              </a:rPr>
              <a:t>Interactive application security testing :</a:t>
            </a:r>
            <a:r>
              <a:rPr lang="en-US" b="0" i="0" dirty="0" err="1">
                <a:solidFill>
                  <a:srgbClr val="333333"/>
                </a:solidFill>
                <a:effectLst/>
                <a:latin typeface="AmazonEmber"/>
              </a:rPr>
              <a:t>DevSecOps</a:t>
            </a:r>
            <a:r>
              <a:rPr lang="en-US" b="0" i="0" dirty="0">
                <a:solidFill>
                  <a:srgbClr val="333333"/>
                </a:solidFill>
                <a:effectLst/>
                <a:latin typeface="AmazonEmber"/>
              </a:rPr>
              <a:t> teams use interactive application security testing (IAST) tools to evaluate an application’s potential vulnerabilities in the production environment. IAST consists of special security monitors that run from within the application. </a:t>
            </a:r>
          </a:p>
          <a:p>
            <a:pPr algn="l"/>
            <a:r>
              <a:rPr lang="en-US" b="1" i="0" dirty="0">
                <a:solidFill>
                  <a:srgbClr val="333333"/>
                </a:solidFill>
                <a:effectLst/>
                <a:latin typeface="AmazonEmber"/>
              </a:rPr>
              <a:t>Dynamic application security testing :</a:t>
            </a:r>
            <a:r>
              <a:rPr lang="en-US" b="0" i="0" dirty="0">
                <a:solidFill>
                  <a:srgbClr val="333333"/>
                </a:solidFill>
                <a:effectLst/>
                <a:latin typeface="AmazonEmber"/>
              </a:rPr>
              <a:t>Dynamic application security testing (DAST) tools mimic hackers by testing the application's security from outside the network.</a:t>
            </a:r>
          </a:p>
          <a:p>
            <a:endParaRPr lang="en-IN" dirty="0"/>
          </a:p>
        </p:txBody>
      </p:sp>
    </p:spTree>
    <p:extLst>
      <p:ext uri="{BB962C8B-B14F-4D97-AF65-F5344CB8AC3E}">
        <p14:creationId xmlns:p14="http://schemas.microsoft.com/office/powerpoint/2010/main" val="40783705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0C5A4-9D04-FF1F-6D35-AF59E1071AD5}"/>
              </a:ext>
            </a:extLst>
          </p:cNvPr>
          <p:cNvSpPr>
            <a:spLocks noGrp="1"/>
          </p:cNvSpPr>
          <p:nvPr>
            <p:ph type="title"/>
          </p:nvPr>
        </p:nvSpPr>
        <p:spPr/>
        <p:txBody>
          <a:bodyPr/>
          <a:lstStyle/>
          <a:p>
            <a:r>
              <a:rPr lang="en-US" dirty="0"/>
              <a:t>Challenges :Culture and adoption</a:t>
            </a:r>
            <a:endParaRPr lang="en-IN" dirty="0"/>
          </a:p>
        </p:txBody>
      </p:sp>
      <p:sp>
        <p:nvSpPr>
          <p:cNvPr id="3" name="Content Placeholder 2">
            <a:extLst>
              <a:ext uri="{FF2B5EF4-FFF2-40B4-BE49-F238E27FC236}">
                <a16:creationId xmlns:a16="http://schemas.microsoft.com/office/drawing/2014/main" id="{B7FD9E7B-2708-41C0-658F-A5118F04C8E5}"/>
              </a:ext>
            </a:extLst>
          </p:cNvPr>
          <p:cNvSpPr>
            <a:spLocks noGrp="1"/>
          </p:cNvSpPr>
          <p:nvPr>
            <p:ph idx="1"/>
          </p:nvPr>
        </p:nvSpPr>
        <p:spPr/>
        <p:txBody>
          <a:bodyPr/>
          <a:lstStyle/>
          <a:p>
            <a:r>
              <a:rPr lang="en-US" b="0" i="0" dirty="0">
                <a:solidFill>
                  <a:srgbClr val="000000"/>
                </a:solidFill>
                <a:effectLst/>
                <a:latin typeface="BerninaSans"/>
              </a:rPr>
              <a:t>The first challenge involves people and culture. You might find it necessary to retrain the people on your DevOps teams so they understand security best practices and know how to operate your new security tooling. </a:t>
            </a:r>
          </a:p>
          <a:p>
            <a:r>
              <a:rPr lang="en-US" b="0" i="0" dirty="0">
                <a:solidFill>
                  <a:srgbClr val="000000"/>
                </a:solidFill>
                <a:effectLst/>
                <a:latin typeface="BerninaSans"/>
              </a:rPr>
              <a:t>In terms of culture, your teams need to truly adopt the mindset that they’re responsible for the security of the software they build and deploy, just as much as they’re responsible for feature, function, and usability.</a:t>
            </a:r>
            <a:endParaRPr lang="en-IN" dirty="0"/>
          </a:p>
        </p:txBody>
      </p:sp>
    </p:spTree>
    <p:extLst>
      <p:ext uri="{BB962C8B-B14F-4D97-AF65-F5344CB8AC3E}">
        <p14:creationId xmlns:p14="http://schemas.microsoft.com/office/powerpoint/2010/main" val="27477570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4EE128-E25F-F0B5-6D05-30EC4EFAACCE}"/>
              </a:ext>
            </a:extLst>
          </p:cNvPr>
          <p:cNvSpPr>
            <a:spLocks noGrp="1"/>
          </p:cNvSpPr>
          <p:nvPr>
            <p:ph type="title"/>
          </p:nvPr>
        </p:nvSpPr>
        <p:spPr/>
        <p:txBody>
          <a:bodyPr/>
          <a:lstStyle/>
          <a:p>
            <a:r>
              <a:rPr lang="en-US" dirty="0"/>
              <a:t>Finding right tool</a:t>
            </a:r>
            <a:endParaRPr lang="en-IN" dirty="0"/>
          </a:p>
        </p:txBody>
      </p:sp>
      <p:sp>
        <p:nvSpPr>
          <p:cNvPr id="3" name="Content Placeholder 2">
            <a:extLst>
              <a:ext uri="{FF2B5EF4-FFF2-40B4-BE49-F238E27FC236}">
                <a16:creationId xmlns:a16="http://schemas.microsoft.com/office/drawing/2014/main" id="{6AEFA7ED-961A-9C02-F3D7-AE67E7A756B1}"/>
              </a:ext>
            </a:extLst>
          </p:cNvPr>
          <p:cNvSpPr>
            <a:spLocks noGrp="1"/>
          </p:cNvSpPr>
          <p:nvPr>
            <p:ph idx="1"/>
          </p:nvPr>
        </p:nvSpPr>
        <p:spPr/>
        <p:txBody>
          <a:bodyPr/>
          <a:lstStyle/>
          <a:p>
            <a:r>
              <a:rPr lang="en-US" b="0" i="0" dirty="0">
                <a:solidFill>
                  <a:srgbClr val="000000"/>
                </a:solidFill>
                <a:effectLst/>
                <a:latin typeface="BerninaSans"/>
              </a:rPr>
              <a:t>A second challenge is finding the right security tooling and integrating it into your DevOps workflow. </a:t>
            </a:r>
          </a:p>
          <a:p>
            <a:r>
              <a:rPr lang="en-US" b="0" i="0" dirty="0">
                <a:solidFill>
                  <a:srgbClr val="000000"/>
                </a:solidFill>
                <a:effectLst/>
                <a:latin typeface="BerninaSans"/>
              </a:rPr>
              <a:t>The more automated your </a:t>
            </a:r>
            <a:r>
              <a:rPr lang="en-US" b="0" i="0" dirty="0" err="1">
                <a:solidFill>
                  <a:srgbClr val="000000"/>
                </a:solidFill>
                <a:effectLst/>
                <a:latin typeface="BerninaSans"/>
              </a:rPr>
              <a:t>DevSecOps</a:t>
            </a:r>
            <a:r>
              <a:rPr lang="en-US" b="0" i="0" dirty="0">
                <a:solidFill>
                  <a:srgbClr val="000000"/>
                </a:solidFill>
                <a:effectLst/>
                <a:latin typeface="BerninaSans"/>
              </a:rPr>
              <a:t> tooling is, and the more integrated it is with your CI/CD pipeline, the less training and culture-shifting you need to do.</a:t>
            </a:r>
            <a:endParaRPr lang="en-IN" dirty="0"/>
          </a:p>
        </p:txBody>
      </p:sp>
    </p:spTree>
    <p:extLst>
      <p:ext uri="{BB962C8B-B14F-4D97-AF65-F5344CB8AC3E}">
        <p14:creationId xmlns:p14="http://schemas.microsoft.com/office/powerpoint/2010/main" val="24057362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F3F950-2684-AED9-8476-254495C5F8B0}"/>
              </a:ext>
            </a:extLst>
          </p:cNvPr>
          <p:cNvSpPr>
            <a:spLocks noGrp="1"/>
          </p:cNvSpPr>
          <p:nvPr>
            <p:ph type="title"/>
          </p:nvPr>
        </p:nvSpPr>
        <p:spPr/>
        <p:txBody>
          <a:bodyPr/>
          <a:lstStyle/>
          <a:p>
            <a:r>
              <a:rPr lang="en-US" dirty="0"/>
              <a:t>Aws :</a:t>
            </a:r>
            <a:r>
              <a:rPr lang="en-US" dirty="0" err="1"/>
              <a:t>DevSecOps</a:t>
            </a:r>
            <a:r>
              <a:rPr lang="en-US" dirty="0"/>
              <a:t> implementation</a:t>
            </a:r>
            <a:endParaRPr lang="en-IN" dirty="0"/>
          </a:p>
        </p:txBody>
      </p:sp>
      <p:sp>
        <p:nvSpPr>
          <p:cNvPr id="3" name="Content Placeholder 2">
            <a:extLst>
              <a:ext uri="{FF2B5EF4-FFF2-40B4-BE49-F238E27FC236}">
                <a16:creationId xmlns:a16="http://schemas.microsoft.com/office/drawing/2014/main" id="{FF9B28C5-4DC6-E0A7-04C9-B42950F35D40}"/>
              </a:ext>
            </a:extLst>
          </p:cNvPr>
          <p:cNvSpPr>
            <a:spLocks noGrp="1"/>
          </p:cNvSpPr>
          <p:nvPr>
            <p:ph idx="1"/>
          </p:nvPr>
        </p:nvSpPr>
        <p:spPr/>
        <p:txBody>
          <a:bodyPr>
            <a:normAutofit/>
          </a:bodyPr>
          <a:lstStyle/>
          <a:p>
            <a:r>
              <a:rPr lang="en-US" dirty="0"/>
              <a:t>AWS supports modern </a:t>
            </a:r>
            <a:r>
              <a:rPr lang="en-US" dirty="0" err="1"/>
              <a:t>DevSecOps</a:t>
            </a:r>
            <a:r>
              <a:rPr lang="en-US" dirty="0"/>
              <a:t> practices so that software teams can automate their applications’ security, compliance, and data protection. For example, you can do the following:</a:t>
            </a:r>
          </a:p>
          <a:p>
            <a:r>
              <a:rPr lang="en-US" dirty="0"/>
              <a:t>Use Amazon Inspector for automated and continual vulnerability management at scale.</a:t>
            </a:r>
          </a:p>
          <a:p>
            <a:r>
              <a:rPr lang="en-US" dirty="0"/>
              <a:t>Use AWS </a:t>
            </a:r>
            <a:r>
              <a:rPr lang="en-US" dirty="0" err="1"/>
              <a:t>CodeCommit</a:t>
            </a:r>
            <a:r>
              <a:rPr lang="en-US" dirty="0"/>
              <a:t> to manage source control and make incremental changes to the application. </a:t>
            </a:r>
          </a:p>
          <a:p>
            <a:r>
              <a:rPr lang="en-US" dirty="0"/>
              <a:t>Use AWS Secrets Manager to easily rotate, manage, and retrieve database credentials, API keys, and other secrets through their lifecycle.</a:t>
            </a:r>
            <a:endParaRPr lang="en-IN" dirty="0"/>
          </a:p>
        </p:txBody>
      </p:sp>
    </p:spTree>
    <p:extLst>
      <p:ext uri="{BB962C8B-B14F-4D97-AF65-F5344CB8AC3E}">
        <p14:creationId xmlns:p14="http://schemas.microsoft.com/office/powerpoint/2010/main" val="35533305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862EB4-0591-E705-D673-6B251BC93AEF}"/>
              </a:ext>
            </a:extLst>
          </p:cNvPr>
          <p:cNvSpPr>
            <a:spLocks noGrp="1"/>
          </p:cNvSpPr>
          <p:nvPr>
            <p:ph type="title"/>
          </p:nvPr>
        </p:nvSpPr>
        <p:spPr/>
        <p:txBody>
          <a:bodyPr/>
          <a:lstStyle/>
          <a:p>
            <a:r>
              <a:rPr lang="en-US" dirty="0"/>
              <a:t>Thanks</a:t>
            </a:r>
            <a:endParaRPr lang="en-IN" dirty="0"/>
          </a:p>
        </p:txBody>
      </p:sp>
      <p:sp>
        <p:nvSpPr>
          <p:cNvPr id="3" name="Content Placeholder 2">
            <a:extLst>
              <a:ext uri="{FF2B5EF4-FFF2-40B4-BE49-F238E27FC236}">
                <a16:creationId xmlns:a16="http://schemas.microsoft.com/office/drawing/2014/main" id="{32CE1F6B-3E95-44A4-7F32-C3351B61758E}"/>
              </a:ext>
            </a:extLst>
          </p:cNvPr>
          <p:cNvSpPr>
            <a:spLocks noGrp="1"/>
          </p:cNvSpPr>
          <p:nvPr>
            <p:ph idx="1"/>
          </p:nvPr>
        </p:nvSpPr>
        <p:spPr/>
        <p:txBody>
          <a:bodyPr/>
          <a:lstStyle/>
          <a:p>
            <a:r>
              <a:rPr lang="en-US" dirty="0"/>
              <a:t>Q &amp; A</a:t>
            </a:r>
            <a:endParaRPr lang="en-IN" dirty="0"/>
          </a:p>
        </p:txBody>
      </p:sp>
    </p:spTree>
    <p:extLst>
      <p:ext uri="{BB962C8B-B14F-4D97-AF65-F5344CB8AC3E}">
        <p14:creationId xmlns:p14="http://schemas.microsoft.com/office/powerpoint/2010/main" val="5121887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B258F6-4C04-B71B-C3C3-E19D622C7879}"/>
              </a:ext>
            </a:extLst>
          </p:cNvPr>
          <p:cNvSpPr>
            <a:spLocks noGrp="1"/>
          </p:cNvSpPr>
          <p:nvPr>
            <p:ph type="title"/>
          </p:nvPr>
        </p:nvSpPr>
        <p:spPr/>
        <p:txBody>
          <a:bodyPr/>
          <a:lstStyle/>
          <a:p>
            <a:r>
              <a:rPr lang="en-IN" b="1" i="0" dirty="0">
                <a:solidFill>
                  <a:srgbClr val="333333"/>
                </a:solidFill>
                <a:effectLst/>
                <a:latin typeface="AmazonEmber"/>
              </a:rPr>
              <a:t>Software development lifecycle</a:t>
            </a:r>
            <a:br>
              <a:rPr lang="en-IN" b="1" i="0" dirty="0">
                <a:solidFill>
                  <a:srgbClr val="333333"/>
                </a:solidFill>
                <a:effectLst/>
                <a:latin typeface="AmazonEmber"/>
              </a:rPr>
            </a:br>
            <a:endParaRPr lang="en-IN" dirty="0"/>
          </a:p>
        </p:txBody>
      </p:sp>
      <p:sp>
        <p:nvSpPr>
          <p:cNvPr id="3" name="Content Placeholder 2">
            <a:extLst>
              <a:ext uri="{FF2B5EF4-FFF2-40B4-BE49-F238E27FC236}">
                <a16:creationId xmlns:a16="http://schemas.microsoft.com/office/drawing/2014/main" id="{9579DBBA-A080-5793-C9F0-B4D4B02B6FFB}"/>
              </a:ext>
            </a:extLst>
          </p:cNvPr>
          <p:cNvSpPr>
            <a:spLocks noGrp="1"/>
          </p:cNvSpPr>
          <p:nvPr>
            <p:ph idx="1"/>
          </p:nvPr>
        </p:nvSpPr>
        <p:spPr/>
        <p:txBody>
          <a:bodyPr>
            <a:normAutofit fontScale="92500" lnSpcReduction="10000"/>
          </a:bodyPr>
          <a:lstStyle/>
          <a:p>
            <a:r>
              <a:rPr lang="en-US" dirty="0"/>
              <a:t>The Software Development Lifecycle (SDLC) is a systematic framework designed to help software teams create high-quality applications. By following the SDLC, teams can lower costs, reduce errors, and ensure the software consistently meets project objectives. Phases:</a:t>
            </a:r>
          </a:p>
          <a:p>
            <a:pPr>
              <a:buFont typeface="Arial" panose="020B0604020202020204" pitchFamily="34" charset="0"/>
              <a:buChar char="•"/>
            </a:pPr>
            <a:r>
              <a:rPr lang="en-US" dirty="0"/>
              <a:t>Requirement Analysis</a:t>
            </a:r>
          </a:p>
          <a:p>
            <a:pPr>
              <a:buFont typeface="Arial" panose="020B0604020202020204" pitchFamily="34" charset="0"/>
              <a:buChar char="•"/>
            </a:pPr>
            <a:r>
              <a:rPr lang="en-US" dirty="0"/>
              <a:t>Planning</a:t>
            </a:r>
          </a:p>
          <a:p>
            <a:pPr>
              <a:buFont typeface="Arial" panose="020B0604020202020204" pitchFamily="34" charset="0"/>
              <a:buChar char="•"/>
            </a:pPr>
            <a:r>
              <a:rPr lang="en-US" dirty="0"/>
              <a:t>Software Development</a:t>
            </a:r>
          </a:p>
          <a:p>
            <a:pPr>
              <a:buFont typeface="Arial" panose="020B0604020202020204" pitchFamily="34" charset="0"/>
              <a:buChar char="•"/>
            </a:pPr>
            <a:r>
              <a:rPr lang="en-US" dirty="0"/>
              <a:t>Testing</a:t>
            </a:r>
          </a:p>
          <a:p>
            <a:pPr>
              <a:buFont typeface="Arial" panose="020B0604020202020204" pitchFamily="34" charset="0"/>
              <a:buChar char="•"/>
            </a:pPr>
            <a:r>
              <a:rPr lang="en-US" dirty="0"/>
              <a:t>Deployment</a:t>
            </a:r>
          </a:p>
          <a:p>
            <a:endParaRPr lang="en-IN" dirty="0"/>
          </a:p>
        </p:txBody>
      </p:sp>
    </p:spTree>
    <p:extLst>
      <p:ext uri="{BB962C8B-B14F-4D97-AF65-F5344CB8AC3E}">
        <p14:creationId xmlns:p14="http://schemas.microsoft.com/office/powerpoint/2010/main" val="38280988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95950A-3959-03A4-EC11-CCD3CD301143}"/>
              </a:ext>
            </a:extLst>
          </p:cNvPr>
          <p:cNvSpPr>
            <a:spLocks noGrp="1"/>
          </p:cNvSpPr>
          <p:nvPr>
            <p:ph type="title"/>
          </p:nvPr>
        </p:nvSpPr>
        <p:spPr/>
        <p:txBody>
          <a:bodyPr/>
          <a:lstStyle/>
          <a:p>
            <a:r>
              <a:rPr lang="en-US" dirty="0"/>
              <a:t>Benefits 	of </a:t>
            </a:r>
            <a:r>
              <a:rPr lang="en-US" dirty="0" err="1"/>
              <a:t>devsecops</a:t>
            </a:r>
            <a:endParaRPr lang="en-IN" dirty="0"/>
          </a:p>
        </p:txBody>
      </p:sp>
      <p:sp>
        <p:nvSpPr>
          <p:cNvPr id="3" name="Content Placeholder 2">
            <a:extLst>
              <a:ext uri="{FF2B5EF4-FFF2-40B4-BE49-F238E27FC236}">
                <a16:creationId xmlns:a16="http://schemas.microsoft.com/office/drawing/2014/main" id="{6485D1E3-BB51-C79D-978E-03F2F1EED3EC}"/>
              </a:ext>
            </a:extLst>
          </p:cNvPr>
          <p:cNvSpPr>
            <a:spLocks noGrp="1"/>
          </p:cNvSpPr>
          <p:nvPr>
            <p:ph idx="1"/>
          </p:nvPr>
        </p:nvSpPr>
        <p:spPr/>
        <p:txBody>
          <a:bodyPr/>
          <a:lstStyle/>
          <a:p>
            <a:r>
              <a:rPr lang="en-US" dirty="0"/>
              <a:t>Identify software vulnerabilities at an early stage</a:t>
            </a:r>
          </a:p>
          <a:p>
            <a:r>
              <a:rPr lang="en-IN" dirty="0"/>
              <a:t>Accelerate time to market</a:t>
            </a:r>
            <a:endParaRPr lang="en-IN" b="1" i="0" dirty="0">
              <a:solidFill>
                <a:srgbClr val="333333"/>
              </a:solidFill>
              <a:effectLst/>
              <a:latin typeface="AmazonEmber"/>
            </a:endParaRPr>
          </a:p>
          <a:p>
            <a:r>
              <a:rPr lang="en-US" dirty="0"/>
              <a:t>Maintain adherence to regulatory requirements</a:t>
            </a:r>
          </a:p>
          <a:p>
            <a:r>
              <a:rPr lang="en-US" dirty="0"/>
              <a:t>Foster a culture of security awareness</a:t>
            </a:r>
          </a:p>
          <a:p>
            <a:r>
              <a:rPr lang="en-US" dirty="0"/>
              <a:t>Implement new features with security </a:t>
            </a:r>
            <a:endParaRPr lang="en-IN" b="1" i="0" dirty="0">
              <a:solidFill>
                <a:srgbClr val="333333"/>
              </a:solidFill>
              <a:effectLst/>
              <a:latin typeface="AmazonEmber"/>
            </a:endParaRPr>
          </a:p>
          <a:p>
            <a:endParaRPr lang="en-IN" b="1" i="0" dirty="0">
              <a:solidFill>
                <a:srgbClr val="333333"/>
              </a:solidFill>
              <a:effectLst/>
              <a:latin typeface="AmazonEmber"/>
            </a:endParaRPr>
          </a:p>
        </p:txBody>
      </p:sp>
    </p:spTree>
    <p:extLst>
      <p:ext uri="{BB962C8B-B14F-4D97-AF65-F5344CB8AC3E}">
        <p14:creationId xmlns:p14="http://schemas.microsoft.com/office/powerpoint/2010/main" val="37669753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E0DAB5-6976-6C76-86B5-2E6C851E9F2C}"/>
              </a:ext>
            </a:extLst>
          </p:cNvPr>
          <p:cNvSpPr>
            <a:spLocks noGrp="1"/>
          </p:cNvSpPr>
          <p:nvPr>
            <p:ph type="title"/>
          </p:nvPr>
        </p:nvSpPr>
        <p:spPr/>
        <p:txBody>
          <a:bodyPr>
            <a:normAutofit/>
          </a:bodyPr>
          <a:lstStyle/>
          <a:p>
            <a:r>
              <a:rPr lang="en-US" dirty="0"/>
              <a:t>Identify software  vulnerabilities </a:t>
            </a:r>
            <a:br>
              <a:rPr lang="en-US" dirty="0"/>
            </a:br>
            <a:endParaRPr lang="en-IN" dirty="0"/>
          </a:p>
        </p:txBody>
      </p:sp>
      <p:sp>
        <p:nvSpPr>
          <p:cNvPr id="3" name="Content Placeholder 2">
            <a:extLst>
              <a:ext uri="{FF2B5EF4-FFF2-40B4-BE49-F238E27FC236}">
                <a16:creationId xmlns:a16="http://schemas.microsoft.com/office/drawing/2014/main" id="{ACED877A-E7EC-29F8-A3FC-FB39FE896707}"/>
              </a:ext>
            </a:extLst>
          </p:cNvPr>
          <p:cNvSpPr>
            <a:spLocks noGrp="1"/>
          </p:cNvSpPr>
          <p:nvPr>
            <p:ph idx="1"/>
          </p:nvPr>
        </p:nvSpPr>
        <p:spPr/>
        <p:txBody>
          <a:bodyPr/>
          <a:lstStyle/>
          <a:p>
            <a:r>
              <a:rPr lang="en-US" dirty="0"/>
              <a:t>Software teams prioritize security controls throughout the entire development lifecycle. Rather than waiting until the software is finished, they perform checks at each stage. </a:t>
            </a:r>
          </a:p>
          <a:p>
            <a:r>
              <a:rPr lang="en-US" dirty="0"/>
              <a:t>This enables teams to identify security issues early, reducing both the cost and time required to address vulnerabilities.</a:t>
            </a:r>
          </a:p>
          <a:p>
            <a:r>
              <a:rPr lang="en-US" dirty="0"/>
              <a:t> As a result, users benefit from a more secure application with minimal disruption post-release.</a:t>
            </a:r>
          </a:p>
          <a:p>
            <a:endParaRPr lang="en-IN" dirty="0"/>
          </a:p>
        </p:txBody>
      </p:sp>
    </p:spTree>
    <p:extLst>
      <p:ext uri="{BB962C8B-B14F-4D97-AF65-F5344CB8AC3E}">
        <p14:creationId xmlns:p14="http://schemas.microsoft.com/office/powerpoint/2010/main" val="21452508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6BA450-9FFC-A6F2-6B66-E628AE5DFFB4}"/>
              </a:ext>
            </a:extLst>
          </p:cNvPr>
          <p:cNvSpPr>
            <a:spLocks noGrp="1"/>
          </p:cNvSpPr>
          <p:nvPr>
            <p:ph type="title"/>
          </p:nvPr>
        </p:nvSpPr>
        <p:spPr/>
        <p:txBody>
          <a:bodyPr/>
          <a:lstStyle/>
          <a:p>
            <a:r>
              <a:rPr lang="en-IN" dirty="0"/>
              <a:t>Development Efficiency and Compliance</a:t>
            </a:r>
          </a:p>
        </p:txBody>
      </p:sp>
      <p:sp>
        <p:nvSpPr>
          <p:cNvPr id="3" name="Content Placeholder 2">
            <a:extLst>
              <a:ext uri="{FF2B5EF4-FFF2-40B4-BE49-F238E27FC236}">
                <a16:creationId xmlns:a16="http://schemas.microsoft.com/office/drawing/2014/main" id="{7F58F393-B94E-4D0E-6F13-5DE21CA2CABE}"/>
              </a:ext>
            </a:extLst>
          </p:cNvPr>
          <p:cNvSpPr>
            <a:spLocks noGrp="1"/>
          </p:cNvSpPr>
          <p:nvPr>
            <p:ph idx="1"/>
          </p:nvPr>
        </p:nvSpPr>
        <p:spPr/>
        <p:txBody>
          <a:bodyPr/>
          <a:lstStyle/>
          <a:p>
            <a:r>
              <a:rPr lang="en-US" dirty="0" err="1"/>
              <a:t>DevSecOps</a:t>
            </a:r>
            <a:r>
              <a:rPr lang="en-US" dirty="0"/>
              <a:t> enables software teams to automate security tests, minimizing human errors and ensuring that security assessments do not slow down the development process.</a:t>
            </a:r>
          </a:p>
          <a:p>
            <a:r>
              <a:rPr lang="en-US" dirty="0"/>
              <a:t>By adopting best practices and technologies for security, software teams utilize </a:t>
            </a:r>
            <a:r>
              <a:rPr lang="en-US" dirty="0" err="1"/>
              <a:t>DevSecOps</a:t>
            </a:r>
            <a:r>
              <a:rPr lang="en-US" dirty="0"/>
              <a:t> to meet regulatory requirements. </a:t>
            </a:r>
          </a:p>
          <a:p>
            <a:r>
              <a:rPr lang="en-US" dirty="0"/>
              <a:t>They identify system data protection and security needs, such as using AWS Security Hub to automate security checks aligned with industry standards.</a:t>
            </a:r>
            <a:endParaRPr lang="en-IN" dirty="0"/>
          </a:p>
        </p:txBody>
      </p:sp>
    </p:spTree>
    <p:extLst>
      <p:ext uri="{BB962C8B-B14F-4D97-AF65-F5344CB8AC3E}">
        <p14:creationId xmlns:p14="http://schemas.microsoft.com/office/powerpoint/2010/main" val="1191634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195E31-39E2-1D7B-AA58-46F7ACE7060F}"/>
              </a:ext>
            </a:extLst>
          </p:cNvPr>
          <p:cNvSpPr>
            <a:spLocks noGrp="1"/>
          </p:cNvSpPr>
          <p:nvPr>
            <p:ph type="title"/>
          </p:nvPr>
        </p:nvSpPr>
        <p:spPr/>
        <p:txBody>
          <a:bodyPr/>
          <a:lstStyle/>
          <a:p>
            <a:r>
              <a:rPr lang="en-IN" dirty="0"/>
              <a:t>Security Awareness and Collaboration</a:t>
            </a:r>
          </a:p>
        </p:txBody>
      </p:sp>
      <p:sp>
        <p:nvSpPr>
          <p:cNvPr id="3" name="Content Placeholder 2">
            <a:extLst>
              <a:ext uri="{FF2B5EF4-FFF2-40B4-BE49-F238E27FC236}">
                <a16:creationId xmlns:a16="http://schemas.microsoft.com/office/drawing/2014/main" id="{344C1935-F9EE-45DB-6A74-E2A63D30CBF2}"/>
              </a:ext>
            </a:extLst>
          </p:cNvPr>
          <p:cNvSpPr>
            <a:spLocks noGrp="1"/>
          </p:cNvSpPr>
          <p:nvPr>
            <p:ph idx="1"/>
          </p:nvPr>
        </p:nvSpPr>
        <p:spPr/>
        <p:txBody>
          <a:bodyPr/>
          <a:lstStyle/>
          <a:p>
            <a:r>
              <a:rPr lang="en-US" dirty="0"/>
              <a:t>Software teams become more attuned to security best practices during application development. They proactively identify potential security vulnerabilities in the code, modules, or technologies used in building the application.</a:t>
            </a:r>
          </a:p>
          <a:p>
            <a:r>
              <a:rPr lang="en-US" dirty="0" err="1"/>
              <a:t>DevSecOps</a:t>
            </a:r>
            <a:r>
              <a:rPr lang="en-US" dirty="0"/>
              <a:t> promotes seamless collaboration between development, operations, and security teams. With a shared understanding of software security and the use of common tools for automating assessments and reporting, all teams focus on delivering greater value to customers without sacrificing security.</a:t>
            </a:r>
            <a:endParaRPr lang="en-IN" dirty="0"/>
          </a:p>
        </p:txBody>
      </p:sp>
    </p:spTree>
    <p:extLst>
      <p:ext uri="{BB962C8B-B14F-4D97-AF65-F5344CB8AC3E}">
        <p14:creationId xmlns:p14="http://schemas.microsoft.com/office/powerpoint/2010/main" val="17118337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8578F9-4785-C710-DF81-F1226F739956}"/>
              </a:ext>
            </a:extLst>
          </p:cNvPr>
          <p:cNvSpPr>
            <a:spLocks noGrp="1"/>
          </p:cNvSpPr>
          <p:nvPr>
            <p:ph type="title"/>
          </p:nvPr>
        </p:nvSpPr>
        <p:spPr/>
        <p:txBody>
          <a:bodyPr/>
          <a:lstStyle/>
          <a:p>
            <a:r>
              <a:rPr lang="en-US" dirty="0"/>
              <a:t>How </a:t>
            </a:r>
            <a:r>
              <a:rPr lang="en-US" dirty="0" err="1"/>
              <a:t>devsecops</a:t>
            </a:r>
            <a:r>
              <a:rPr lang="en-US" dirty="0"/>
              <a:t> works?</a:t>
            </a:r>
            <a:endParaRPr lang="en-IN" dirty="0"/>
          </a:p>
        </p:txBody>
      </p:sp>
      <p:sp>
        <p:nvSpPr>
          <p:cNvPr id="3" name="Content Placeholder 2">
            <a:extLst>
              <a:ext uri="{FF2B5EF4-FFF2-40B4-BE49-F238E27FC236}">
                <a16:creationId xmlns:a16="http://schemas.microsoft.com/office/drawing/2014/main" id="{D361D2CC-B754-E32C-0D7C-3AF6CD88E00C}"/>
              </a:ext>
            </a:extLst>
          </p:cNvPr>
          <p:cNvSpPr>
            <a:spLocks noGrp="1"/>
          </p:cNvSpPr>
          <p:nvPr>
            <p:ph idx="1"/>
          </p:nvPr>
        </p:nvSpPr>
        <p:spPr/>
        <p:txBody>
          <a:bodyPr/>
          <a:lstStyle/>
          <a:p>
            <a:r>
              <a:rPr lang="en-US" dirty="0" err="1"/>
              <a:t>DevSecOps</a:t>
            </a:r>
            <a:r>
              <a:rPr lang="en-US" dirty="0"/>
              <a:t> integrates security into the DevOps process by embedding security assessments throughout the CI/CD pipeline. It turns security into a collective responsibility for all team members involved in software development.</a:t>
            </a:r>
          </a:p>
          <a:p>
            <a:r>
              <a:rPr lang="en-US" dirty="0"/>
              <a:t> The development team works closely with the security team before writing any code, while operations teams continue to monitor the software for security concerns after deployment.</a:t>
            </a:r>
          </a:p>
          <a:p>
            <a:r>
              <a:rPr lang="en-US" dirty="0"/>
              <a:t> This approach enables companies to deliver secure software more quickly while maintaining compliance</a:t>
            </a:r>
            <a:endParaRPr lang="en-IN" dirty="0"/>
          </a:p>
        </p:txBody>
      </p:sp>
    </p:spTree>
    <p:extLst>
      <p:ext uri="{BB962C8B-B14F-4D97-AF65-F5344CB8AC3E}">
        <p14:creationId xmlns:p14="http://schemas.microsoft.com/office/powerpoint/2010/main" val="20433677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6D396-CE3E-14B0-C1A5-4564A42CBFF8}"/>
              </a:ext>
            </a:extLst>
          </p:cNvPr>
          <p:cNvSpPr>
            <a:spLocks noGrp="1"/>
          </p:cNvSpPr>
          <p:nvPr>
            <p:ph type="title"/>
          </p:nvPr>
        </p:nvSpPr>
        <p:spPr/>
        <p:txBody>
          <a:bodyPr/>
          <a:lstStyle/>
          <a:p>
            <a:r>
              <a:rPr lang="en-US" dirty="0"/>
              <a:t>..</a:t>
            </a:r>
            <a:endParaRPr lang="en-IN" dirty="0"/>
          </a:p>
        </p:txBody>
      </p:sp>
      <p:pic>
        <p:nvPicPr>
          <p:cNvPr id="5" name="Content Placeholder 4">
            <a:extLst>
              <a:ext uri="{FF2B5EF4-FFF2-40B4-BE49-F238E27FC236}">
                <a16:creationId xmlns:a16="http://schemas.microsoft.com/office/drawing/2014/main" id="{A36E5CBA-811D-9BD2-44F3-6C79D7E49DDF}"/>
              </a:ext>
            </a:extLst>
          </p:cNvPr>
          <p:cNvPicPr>
            <a:picLocks noGrp="1" noChangeAspect="1"/>
          </p:cNvPicPr>
          <p:nvPr>
            <p:ph idx="1"/>
          </p:nvPr>
        </p:nvPicPr>
        <p:blipFill>
          <a:blip r:embed="rId2"/>
          <a:stretch>
            <a:fillRect/>
          </a:stretch>
        </p:blipFill>
        <p:spPr>
          <a:xfrm>
            <a:off x="1850571" y="2016125"/>
            <a:ext cx="8035371" cy="3449638"/>
          </a:xfrm>
        </p:spPr>
      </p:pic>
    </p:spTree>
    <p:extLst>
      <p:ext uri="{BB962C8B-B14F-4D97-AF65-F5344CB8AC3E}">
        <p14:creationId xmlns:p14="http://schemas.microsoft.com/office/powerpoint/2010/main" val="2687237376"/>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TM10001114[[fn=Gallery]]</Template>
  <TotalTime>105</TotalTime>
  <Words>1380</Words>
  <Application>Microsoft Office PowerPoint</Application>
  <PresentationFormat>Widescreen</PresentationFormat>
  <Paragraphs>122</Paragraphs>
  <Slides>24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AmazonEmber</vt:lpstr>
      <vt:lpstr>Arial</vt:lpstr>
      <vt:lpstr>BerninaSans</vt:lpstr>
      <vt:lpstr>Gill Sans MT</vt:lpstr>
      <vt:lpstr>Inter</vt:lpstr>
      <vt:lpstr>Gallery</vt:lpstr>
      <vt:lpstr>devsecops</vt:lpstr>
      <vt:lpstr>overview</vt:lpstr>
      <vt:lpstr>Software development lifecycle </vt:lpstr>
      <vt:lpstr>Benefits  of devsecops</vt:lpstr>
      <vt:lpstr>Identify software  vulnerabilities  </vt:lpstr>
      <vt:lpstr>Development Efficiency and Compliance</vt:lpstr>
      <vt:lpstr>Security Awareness and Collaboration</vt:lpstr>
      <vt:lpstr>How devsecops works?</vt:lpstr>
      <vt:lpstr>..</vt:lpstr>
      <vt:lpstr>Devops vs devsecops</vt:lpstr>
      <vt:lpstr>..</vt:lpstr>
      <vt:lpstr>DevSEcops Principles </vt:lpstr>
      <vt:lpstr>Shift left :  Culture</vt:lpstr>
      <vt:lpstr>Shift left: Automation</vt:lpstr>
      <vt:lpstr>Shift left : Lean</vt:lpstr>
      <vt:lpstr>Reactive: Shift right [culture]</vt:lpstr>
      <vt:lpstr>.. Automation and Lean Practices</vt:lpstr>
      <vt:lpstr>Common factors: Measurements  </vt:lpstr>
      <vt:lpstr>sharing</vt:lpstr>
      <vt:lpstr>Devsecops tools</vt:lpstr>
      <vt:lpstr>Challenges :Culture and adoption</vt:lpstr>
      <vt:lpstr>Finding right tool</vt:lpstr>
      <vt:lpstr>Aws :DevSecOps implementation</vt:lpstr>
      <vt:lpstr>Thanks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john test</dc:creator>
  <cp:lastModifiedBy>john test</cp:lastModifiedBy>
  <cp:revision>29</cp:revision>
  <dcterms:created xsi:type="dcterms:W3CDTF">2025-01-15T08:22:51Z</dcterms:created>
  <dcterms:modified xsi:type="dcterms:W3CDTF">2025-01-15T11:31:42Z</dcterms:modified>
</cp:coreProperties>
</file>