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7" r:id="rId2"/>
    <p:sldId id="306" r:id="rId3"/>
    <p:sldId id="338" r:id="rId4"/>
    <p:sldId id="307" r:id="rId5"/>
    <p:sldId id="344" r:id="rId6"/>
    <p:sldId id="308" r:id="rId7"/>
    <p:sldId id="345" r:id="rId8"/>
    <p:sldId id="346" r:id="rId9"/>
    <p:sldId id="309" r:id="rId10"/>
    <p:sldId id="310" r:id="rId11"/>
    <p:sldId id="339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11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5" r:id="rId40"/>
    <p:sldId id="374" r:id="rId41"/>
    <p:sldId id="373" r:id="rId42"/>
    <p:sldId id="376" r:id="rId43"/>
    <p:sldId id="377" r:id="rId44"/>
    <p:sldId id="378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91" r:id="rId53"/>
    <p:sldId id="336" r:id="rId54"/>
    <p:sldId id="389" r:id="rId55"/>
    <p:sldId id="390" r:id="rId56"/>
    <p:sldId id="28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E64"/>
    <a:srgbClr val="F3B7AB"/>
    <a:srgbClr val="FFA697"/>
    <a:srgbClr val="FC9AAA"/>
    <a:srgbClr val="00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0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8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90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2144672" cy="115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l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575" y="141043"/>
            <a:ext cx="636320" cy="94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3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1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9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9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9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8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210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3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78" r:id="rId5"/>
    <p:sldLayoutId id="2147483684" r:id="rId6"/>
    <p:sldLayoutId id="2147483685" r:id="rId7"/>
    <p:sldLayoutId id="2147483675" r:id="rId8"/>
    <p:sldLayoutId id="2147483676" r:id="rId9"/>
    <p:sldLayoutId id="2147483677" r:id="rId10"/>
    <p:sldLayoutId id="2147483679" r:id="rId11"/>
    <p:sldLayoutId id="214748368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E7345C-80DF-4870-911C-87839ADAD6E3}"/>
              </a:ext>
            </a:extLst>
          </p:cNvPr>
          <p:cNvSpPr txBox="1"/>
          <p:nvPr/>
        </p:nvSpPr>
        <p:spPr>
          <a:xfrm>
            <a:off x="6803640" y="2568101"/>
            <a:ext cx="5278614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Credit Card Fraud Detection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BE2FE4-DB80-4E3F-B018-2D59E427781C}"/>
              </a:ext>
            </a:extLst>
          </p:cNvPr>
          <p:cNvSpPr txBox="1"/>
          <p:nvPr/>
        </p:nvSpPr>
        <p:spPr>
          <a:xfrm>
            <a:off x="6803640" y="3379790"/>
            <a:ext cx="5278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Presenter : Amit Padgaonkar</a:t>
            </a:r>
          </a:p>
        </p:txBody>
      </p:sp>
      <p:pic>
        <p:nvPicPr>
          <p:cNvPr id="1028" name="Picture 4" descr="Credit Card Fraud Detection using Deep learning models. | b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1" y="990170"/>
            <a:ext cx="6529607" cy="477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4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13"/>
    </mc:Choice>
    <mc:Fallback xmlns="">
      <p:transition spd="slow" advTm="1791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Exploratory Analysis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6194468" cy="615554"/>
            <a:chOff x="911424" y="1661731"/>
            <a:chExt cx="5150895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686924" y="1757604"/>
              <a:ext cx="43753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Visualization of the Dataset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844040" y="2627977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Dataset has 31 Dimensions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94627-E84A-46FB-BC0A-96DF269578EC}"/>
              </a:ext>
            </a:extLst>
          </p:cNvPr>
          <p:cNvSpPr txBox="1"/>
          <p:nvPr/>
        </p:nvSpPr>
        <p:spPr>
          <a:xfrm>
            <a:off x="1844040" y="3670257"/>
            <a:ext cx="595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We Use </a:t>
            </a:r>
            <a:r>
              <a:rPr lang="en-US" sz="1600" b="1" dirty="0" smtClean="0">
                <a:latin typeface="Century Gothic" panose="020B0502020202020204" pitchFamily="34" charset="0"/>
              </a:rPr>
              <a:t>T-SNE Technique</a:t>
            </a:r>
            <a:r>
              <a:rPr lang="en-US" sz="1600" dirty="0" smtClean="0">
                <a:latin typeface="Century Gothic" panose="020B0502020202020204" pitchFamily="34" charset="0"/>
              </a:rPr>
              <a:t> to Overcome this Limitation </a:t>
            </a:r>
            <a:r>
              <a:rPr lang="en-US" sz="16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[3]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0B9A02-2273-4986-8075-7505A2B0CF87}"/>
              </a:ext>
            </a:extLst>
          </p:cNvPr>
          <p:cNvSpPr txBox="1"/>
          <p:nvPr/>
        </p:nvSpPr>
        <p:spPr>
          <a:xfrm>
            <a:off x="1844040" y="3165402"/>
            <a:ext cx="516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Difficult to Render in 2 or 3 Dimensions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4B3C0-B56E-4A95-87CD-CA87D7F72F5E}"/>
              </a:ext>
            </a:extLst>
          </p:cNvPr>
          <p:cNvSpPr txBox="1"/>
          <p:nvPr/>
        </p:nvSpPr>
        <p:spPr>
          <a:xfrm>
            <a:off x="1844041" y="4175112"/>
            <a:ext cx="595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Plot Data in 2-Dimesions with about 2% of Legitimate Transactions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C3308-20F7-42BB-A592-9FF3ABCF37BB}"/>
              </a:ext>
            </a:extLst>
          </p:cNvPr>
          <p:cNvSpPr txBox="1"/>
          <p:nvPr/>
        </p:nvSpPr>
        <p:spPr>
          <a:xfrm>
            <a:off x="1844041" y="4920620"/>
            <a:ext cx="595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We Can Clearly See the Clusters of </a:t>
            </a:r>
            <a:r>
              <a:rPr lang="en-US" altLang="ko-KR" sz="16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Fraudulent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 &amp; </a:t>
            </a:r>
            <a:r>
              <a:rPr lang="en-US" altLang="ko-KR" sz="16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Legitimate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 Transactions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C3308-20F7-42BB-A592-9FF3ABCF37BB}"/>
              </a:ext>
            </a:extLst>
          </p:cNvPr>
          <p:cNvSpPr txBox="1"/>
          <p:nvPr/>
        </p:nvSpPr>
        <p:spPr>
          <a:xfrm>
            <a:off x="1844040" y="5604560"/>
            <a:ext cx="641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We Can also See Blue &amp; Red Dots Interspersed with</a:t>
            </a:r>
          </a:p>
          <a:p>
            <a:r>
              <a:rPr lang="en-US" altLang="ko-KR" sz="1600" dirty="0" smtClean="0">
                <a:latin typeface="Century Gothic" panose="020B0502020202020204" pitchFamily="34" charset="0"/>
              </a:rPr>
              <a:t>Each Other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C3308-20F7-42BB-A592-9FF3ABCF37BB}"/>
              </a:ext>
            </a:extLst>
          </p:cNvPr>
          <p:cNvSpPr txBox="1"/>
          <p:nvPr/>
        </p:nvSpPr>
        <p:spPr>
          <a:xfrm>
            <a:off x="1844040" y="6221787"/>
            <a:ext cx="641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About 10-20% of Fraudulent Transaction will Present</a:t>
            </a:r>
          </a:p>
          <a:p>
            <a:r>
              <a:rPr lang="en-US" altLang="ko-KR" sz="1600" dirty="0" smtClean="0">
                <a:latin typeface="Century Gothic" panose="020B0502020202020204" pitchFamily="34" charset="0"/>
              </a:rPr>
              <a:t>Challenges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788" y="1817752"/>
            <a:ext cx="4680726" cy="40791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43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23"/>
    </mc:Choice>
    <mc:Fallback xmlns="">
      <p:transition spd="slow" advTm="699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41" grpId="0"/>
      <p:bldP spid="16" grpId="0"/>
      <p:bldP spid="17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160C0-883D-4A4F-AFD7-58D069E61B9A}"/>
              </a:ext>
            </a:extLst>
          </p:cNvPr>
          <p:cNvSpPr/>
          <p:nvPr/>
        </p:nvSpPr>
        <p:spPr>
          <a:xfrm>
            <a:off x="5334000" y="2065020"/>
            <a:ext cx="6858000" cy="2072640"/>
          </a:xfrm>
          <a:prstGeom prst="rect">
            <a:avLst/>
          </a:prstGeom>
          <a:solidFill>
            <a:srgbClr val="00D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sz="3600" dirty="0" smtClean="0">
                <a:effectLst>
                  <a:glow rad="101600">
                    <a:schemeClr val="tx1">
                      <a:alpha val="14000"/>
                    </a:schemeClr>
                  </a:glow>
                </a:effectLst>
                <a:latin typeface="Century Gothic" panose="020B0502020202020204" pitchFamily="34" charset="0"/>
              </a:rPr>
              <a:t>Challenges</a:t>
            </a:r>
            <a:endParaRPr lang="en-US" sz="3600" dirty="0">
              <a:effectLst>
                <a:glow rad="101600">
                  <a:schemeClr val="tx1">
                    <a:alpha val="14000"/>
                  </a:schemeClr>
                </a:glo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3"/>
    </mc:Choice>
    <mc:Fallback xmlns="">
      <p:transition spd="slow" advTm="803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Challenges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6515741" cy="630936"/>
            <a:chOff x="911424" y="1661731"/>
            <a:chExt cx="5418044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67355" y="1757604"/>
              <a:ext cx="4562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Futility of Traditional Algorithms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3628875"/>
            <a:ext cx="7308843" cy="630936"/>
            <a:chOff x="683570" y="1246299"/>
            <a:chExt cx="4592720" cy="4732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3943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Right Metric for Evaluation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81942" y="2303542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Most ML Algorithms don’t Work with Imbalanced Data </a:t>
            </a:r>
            <a:r>
              <a:rPr lang="en-US" sz="16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[4]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81942" y="2747443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Most ML Algorithms Simply Ignore Minority Class Data </a:t>
            </a:r>
            <a:r>
              <a:rPr lang="en-US" sz="16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[5]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81942" y="3188035"/>
            <a:ext cx="6354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We will Need to Select Appropriate Algorithm for this Problem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81942" y="4272951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Even with No-Skill We Can have High Accuracy for this Problem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81942" y="4716852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However, Accuracy would be Incorrect Metric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81941" y="5157444"/>
            <a:ext cx="673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Suitable Metric for this Problem would be AUC_ROC, Recall etc. </a:t>
            </a:r>
            <a:r>
              <a:rPr lang="en-US" sz="16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[6]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09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Challenges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12FAFB-9153-4A72-A4FB-52802D5EC16B}"/>
              </a:ext>
            </a:extLst>
          </p:cNvPr>
          <p:cNvGrpSpPr/>
          <p:nvPr/>
        </p:nvGrpSpPr>
        <p:grpSpPr>
          <a:xfrm>
            <a:off x="926728" y="3871056"/>
            <a:ext cx="7214944" cy="630936"/>
            <a:chOff x="683568" y="1246299"/>
            <a:chExt cx="5411208" cy="4732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90DFD6-6303-4E5A-81A3-FA0453009D90}"/>
                </a:ext>
              </a:extLst>
            </p:cNvPr>
            <p:cNvSpPr/>
            <p:nvPr/>
          </p:nvSpPr>
          <p:spPr>
            <a:xfrm>
              <a:off x="683568" y="1246299"/>
              <a:ext cx="475291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794627-E84A-46FB-BC0A-96DF269578EC}"/>
                </a:ext>
              </a:extLst>
            </p:cNvPr>
            <p:cNvSpPr txBox="1"/>
            <p:nvPr/>
          </p:nvSpPr>
          <p:spPr>
            <a:xfrm>
              <a:off x="1428393" y="1319902"/>
              <a:ext cx="46663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Perfect Segregation of Fraudulent Transactions Very Difficult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82D83D-539F-4D2B-900F-BDD5C7C557CC}"/>
              </a:ext>
            </a:extLst>
          </p:cNvPr>
          <p:cNvGrpSpPr/>
          <p:nvPr/>
        </p:nvGrpSpPr>
        <p:grpSpPr>
          <a:xfrm>
            <a:off x="911424" y="1649841"/>
            <a:ext cx="6194468" cy="630936"/>
            <a:chOff x="683568" y="1246299"/>
            <a:chExt cx="4464496" cy="4732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BA7714E-EDDD-4FDB-A51D-E7794D0FDEBA}"/>
                </a:ext>
              </a:extLst>
            </p:cNvPr>
            <p:cNvSpPr/>
            <p:nvPr/>
          </p:nvSpPr>
          <p:spPr>
            <a:xfrm>
              <a:off x="683568" y="1246299"/>
              <a:ext cx="454730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0B9A02-2273-4986-8075-7505A2B0CF87}"/>
                </a:ext>
              </a:extLst>
            </p:cNvPr>
            <p:cNvSpPr txBox="1"/>
            <p:nvPr/>
          </p:nvSpPr>
          <p:spPr>
            <a:xfrm>
              <a:off x="1428394" y="1319902"/>
              <a:ext cx="37196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Lack of Data for Minority Class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81942" y="2303542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Only 492 Fraud Class Transactions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81942" y="2747443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Not Sufficient Data for Algorithms to Learn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81942" y="3188035"/>
            <a:ext cx="6354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Need to Find Ways to Bring Balance to Our Dataset </a:t>
            </a:r>
            <a:r>
              <a:rPr lang="en-US" sz="16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[7]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81942" y="4630103"/>
            <a:ext cx="70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T-SNE Visualization Showed Interspersed Red &amp; Blue Dot within Clusters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81942" y="5118713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Identifying All Fraudulent Transactions Difficult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99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160C0-883D-4A4F-AFD7-58D069E61B9A}"/>
              </a:ext>
            </a:extLst>
          </p:cNvPr>
          <p:cNvSpPr/>
          <p:nvPr/>
        </p:nvSpPr>
        <p:spPr>
          <a:xfrm>
            <a:off x="5334000" y="2065020"/>
            <a:ext cx="6858000" cy="2072640"/>
          </a:xfrm>
          <a:prstGeom prst="rect">
            <a:avLst/>
          </a:prstGeom>
          <a:solidFill>
            <a:srgbClr val="00D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sz="3600" dirty="0" smtClean="0">
                <a:effectLst>
                  <a:glow rad="101600">
                    <a:schemeClr val="tx1">
                      <a:alpha val="14000"/>
                    </a:schemeClr>
                  </a:glow>
                </a:effectLst>
                <a:latin typeface="Century Gothic" panose="020B0502020202020204" pitchFamily="34" charset="0"/>
              </a:rPr>
              <a:t>Data Pre-Processing</a:t>
            </a:r>
            <a:endParaRPr lang="en-US" sz="3600" dirty="0">
              <a:effectLst>
                <a:glow rad="101600">
                  <a:schemeClr val="tx1">
                    <a:alpha val="14000"/>
                  </a:schemeClr>
                </a:glo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3"/>
    </mc:Choice>
    <mc:Fallback xmlns="">
      <p:transition spd="slow" advTm="803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Data Pre-Processing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6515741" cy="630936"/>
            <a:chOff x="911424" y="1661731"/>
            <a:chExt cx="5418044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67355" y="1757604"/>
              <a:ext cx="4562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Exclude Insignificant Columns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2983230"/>
            <a:ext cx="7308843" cy="630936"/>
            <a:chOff x="683570" y="1246299"/>
            <a:chExt cx="4592720" cy="4732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3943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Use Logarithmic Scale for Amount Class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81940" y="2196396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V22, V25 &amp; V26 have No Impact on Target Variable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81940" y="2635188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We will Drop these Columns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81940" y="5113262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To Maintain Proportionate Distribution in Train &amp; Test Set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81939" y="4681046"/>
            <a:ext cx="707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Regular Random Splitting May Leave No Fraud Class Samples for Test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81940" y="4303833"/>
            <a:ext cx="673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Very Few Minority Class Data Samples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3707828"/>
            <a:ext cx="7308843" cy="630936"/>
            <a:chOff x="683570" y="1246299"/>
            <a:chExt cx="4592720" cy="473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3943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Stratified Data Sampling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3240832" y="5592989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Use Stratified Data Sampling </a:t>
            </a:r>
            <a:r>
              <a:rPr lang="en-US" sz="16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[8]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3240832" y="6072716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After 70/30 Split Dataset Looks Good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15511"/>
              </p:ext>
            </p:extLst>
          </p:nvPr>
        </p:nvGraphicFramePr>
        <p:xfrm>
          <a:off x="7632958" y="5423838"/>
          <a:ext cx="41142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01">
                  <a:extLst>
                    <a:ext uri="{9D8B030D-6E8A-4147-A177-3AD203B41FA5}">
                      <a16:colId xmlns:a16="http://schemas.microsoft.com/office/drawing/2014/main" val="220409959"/>
                    </a:ext>
                  </a:extLst>
                </a:gridCol>
                <a:gridCol w="984915">
                  <a:extLst>
                    <a:ext uri="{9D8B030D-6E8A-4147-A177-3AD203B41FA5}">
                      <a16:colId xmlns:a16="http://schemas.microsoft.com/office/drawing/2014/main" val="89154540"/>
                    </a:ext>
                  </a:extLst>
                </a:gridCol>
                <a:gridCol w="1026366">
                  <a:extLst>
                    <a:ext uri="{9D8B030D-6E8A-4147-A177-3AD203B41FA5}">
                      <a16:colId xmlns:a16="http://schemas.microsoft.com/office/drawing/2014/main" val="255614302"/>
                    </a:ext>
                  </a:extLst>
                </a:gridCol>
              </a:tblGrid>
              <a:tr h="358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4"/>
                  </a:ext>
                </a:extLst>
              </a:tr>
              <a:tr h="358802">
                <a:tc>
                  <a:txBody>
                    <a:bodyPr/>
                    <a:lstStyle/>
                    <a:p>
                      <a:r>
                        <a:rPr lang="en-US" dirty="0" smtClean="0"/>
                        <a:t>Legitimate (Class 0)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199020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85295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742552"/>
                  </a:ext>
                </a:extLst>
              </a:tr>
              <a:tr h="358802">
                <a:tc>
                  <a:txBody>
                    <a:bodyPr/>
                    <a:lstStyle/>
                    <a:p>
                      <a:r>
                        <a:rPr lang="en-US" dirty="0" smtClean="0"/>
                        <a:t>Fraudulent (Class 1)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344</a:t>
                      </a:r>
                      <a:endParaRPr lang="en-US" dirty="0"/>
                    </a:p>
                  </a:txBody>
                  <a:tcPr>
                    <a:solidFill>
                      <a:srgbClr val="F3B7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>
                    <a:solidFill>
                      <a:srgbClr val="F3B7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15812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927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Data Pre-Processing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6515741" cy="630936"/>
            <a:chOff x="911424" y="1661731"/>
            <a:chExt cx="5418044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67355" y="1757604"/>
              <a:ext cx="4562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Scaling the Dataset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3136893"/>
            <a:ext cx="7308843" cy="630936"/>
            <a:chOff x="683570" y="1246299"/>
            <a:chExt cx="4592720" cy="4732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3943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Oversampling of Minority Class Data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2068745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Standardize the Data with </a:t>
            </a:r>
            <a:r>
              <a:rPr lang="en-US" sz="1600" b="1" dirty="0" smtClean="0">
                <a:latin typeface="Century Gothic" panose="020B0502020202020204" pitchFamily="34" charset="0"/>
              </a:rPr>
              <a:t>StandardScaler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2547998"/>
            <a:ext cx="7483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StandardScaler Transforms Data with Mean 0 and </a:t>
            </a:r>
          </a:p>
          <a:p>
            <a:r>
              <a:rPr lang="en-US" sz="1600" dirty="0" smtClean="0">
                <a:latin typeface="Century Gothic" panose="020B0502020202020204" pitchFamily="34" charset="0"/>
              </a:rPr>
              <a:t>Standard Deviation </a:t>
            </a:r>
            <a:r>
              <a:rPr lang="en-US" sz="16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[9]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3767829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Increase the Minority Class Samples with Oversampling </a:t>
            </a:r>
            <a:r>
              <a:rPr lang="en-US" sz="16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[10]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4198882"/>
            <a:ext cx="6410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Consider </a:t>
            </a:r>
            <a:r>
              <a:rPr lang="en-US" sz="1600" b="1" dirty="0" smtClean="0">
                <a:latin typeface="Century Gothic" panose="020B0502020202020204" pitchFamily="34" charset="0"/>
              </a:rPr>
              <a:t>S</a:t>
            </a:r>
            <a:r>
              <a:rPr lang="en-US" sz="1600" dirty="0" smtClean="0">
                <a:latin typeface="Century Gothic" panose="020B0502020202020204" pitchFamily="34" charset="0"/>
              </a:rPr>
              <a:t>ynthetic </a:t>
            </a:r>
            <a:r>
              <a:rPr lang="en-US" sz="1600" b="1" dirty="0" smtClean="0">
                <a:latin typeface="Century Gothic" panose="020B0502020202020204" pitchFamily="34" charset="0"/>
              </a:rPr>
              <a:t>M</a:t>
            </a:r>
            <a:r>
              <a:rPr lang="en-US" sz="1600" dirty="0" smtClean="0">
                <a:latin typeface="Century Gothic" panose="020B0502020202020204" pitchFamily="34" charset="0"/>
              </a:rPr>
              <a:t>inority </a:t>
            </a:r>
            <a:r>
              <a:rPr lang="en-US" sz="1600" b="1" dirty="0" smtClean="0">
                <a:latin typeface="Century Gothic" panose="020B0502020202020204" pitchFamily="34" charset="0"/>
              </a:rPr>
              <a:t>O</a:t>
            </a:r>
            <a:r>
              <a:rPr lang="en-US" sz="1600" dirty="0" smtClean="0">
                <a:latin typeface="Century Gothic" panose="020B0502020202020204" pitchFamily="34" charset="0"/>
              </a:rPr>
              <a:t>versampling </a:t>
            </a:r>
            <a:r>
              <a:rPr lang="en-US" sz="1600" b="1" dirty="0" err="1" smtClean="0">
                <a:latin typeface="Century Gothic" panose="020B0502020202020204" pitchFamily="34" charset="0"/>
              </a:rPr>
              <a:t>TE</a:t>
            </a:r>
            <a:r>
              <a:rPr lang="en-US" sz="1600" dirty="0" err="1" smtClean="0">
                <a:latin typeface="Century Gothic" panose="020B0502020202020204" pitchFamily="34" charset="0"/>
              </a:rPr>
              <a:t>chnique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smtClean="0">
                <a:latin typeface="Century Gothic" panose="020B0502020202020204" pitchFamily="34" charset="0"/>
              </a:rPr>
              <a:t>(SMOTE)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4679300"/>
            <a:ext cx="673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Use SVMSMOTE, an Extension of SMOTE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111828" y="5017854"/>
            <a:ext cx="673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Use SVM to Generate Borderline Minority Class Instances </a:t>
            </a:r>
            <a:r>
              <a:rPr lang="en-US" sz="16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[11]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111828" y="5435433"/>
            <a:ext cx="7025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With SVMSMOTE, We have </a:t>
            </a:r>
            <a:r>
              <a:rPr lang="en-US" sz="1600" b="1" dirty="0" smtClean="0">
                <a:latin typeface="Century Gothic" panose="020B0502020202020204" pitchFamily="34" charset="0"/>
              </a:rPr>
              <a:t>Equal Counts </a:t>
            </a:r>
            <a:r>
              <a:rPr lang="en-US" sz="1600" dirty="0" smtClean="0">
                <a:latin typeface="Century Gothic" panose="020B0502020202020204" pitchFamily="34" charset="0"/>
              </a:rPr>
              <a:t>of Minority &amp; Majority</a:t>
            </a:r>
          </a:p>
          <a:p>
            <a:r>
              <a:rPr lang="en-US" sz="1600" dirty="0" smtClean="0">
                <a:latin typeface="Century Gothic" panose="020B0502020202020204" pitchFamily="34" charset="0"/>
              </a:rPr>
              <a:t>Class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898" y="1757604"/>
            <a:ext cx="3713914" cy="49847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15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  <p:bldP spid="23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 Performance Evaluation Metrics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6515741" cy="630936"/>
            <a:chOff x="911424" y="1661731"/>
            <a:chExt cx="5418044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67355" y="1757604"/>
              <a:ext cx="4562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Most Metrics Become Unreliable for Imbalanced Data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2442054"/>
            <a:ext cx="7308843" cy="630936"/>
            <a:chOff x="683570" y="1246299"/>
            <a:chExt cx="4592720" cy="4732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3943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Even a No-Skill Algorithm Can have High Accuracy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3222778"/>
            <a:ext cx="10229326" cy="630936"/>
            <a:chOff x="683570" y="1246299"/>
            <a:chExt cx="6427889" cy="473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Algorithm with Higher Fraud Detection will Tend to Reject a Lot of Legitimate Transactions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4003279"/>
            <a:ext cx="10229326" cy="630936"/>
            <a:chOff x="683570" y="1246299"/>
            <a:chExt cx="6427889" cy="4732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Goal is to have </a:t>
              </a:r>
              <a:r>
                <a:rPr lang="en-US" altLang="ko-KR" sz="1600" b="1" dirty="0" smtClean="0">
                  <a:solidFill>
                    <a:schemeClr val="accent4"/>
                  </a:solidFill>
                  <a:latin typeface="Century Gothic" panose="020B0502020202020204" pitchFamily="34" charset="0"/>
                  <a:cs typeface="Arial" pitchFamily="34" charset="0"/>
                </a:rPr>
                <a:t>High Accuracy along with High Identification of Fraud</a:t>
              </a:r>
              <a:endParaRPr lang="ko-KR" altLang="en-US" sz="1600" b="1" dirty="0">
                <a:solidFill>
                  <a:schemeClr val="accent4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4833355"/>
            <a:ext cx="10229326" cy="630936"/>
            <a:chOff x="683570" y="1246299"/>
            <a:chExt cx="6427889" cy="47320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Right Metrics for Our Purposes would be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6" y="5316871"/>
            <a:ext cx="677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Accuracy  - Legitimate Transactions should Flow through Smoothly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5702249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Recall         - Identify High Number of Fraudulent Transactions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6087627"/>
            <a:ext cx="687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ROC-AUC  - Ability of Algorithms to Distinguish between Classes </a:t>
            </a:r>
            <a:r>
              <a:rPr lang="en-US" sz="16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[12]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pic>
        <p:nvPicPr>
          <p:cNvPr id="4100" name="Picture 4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562" y="5761567"/>
            <a:ext cx="3219408" cy="70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702" y="4749749"/>
            <a:ext cx="2995128" cy="952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863995" y="4608847"/>
            <a:ext cx="3312541" cy="209315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636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160C0-883D-4A4F-AFD7-58D069E61B9A}"/>
              </a:ext>
            </a:extLst>
          </p:cNvPr>
          <p:cNvSpPr/>
          <p:nvPr/>
        </p:nvSpPr>
        <p:spPr>
          <a:xfrm>
            <a:off x="5334000" y="2065020"/>
            <a:ext cx="6858000" cy="2072640"/>
          </a:xfrm>
          <a:prstGeom prst="rect">
            <a:avLst/>
          </a:prstGeom>
          <a:solidFill>
            <a:srgbClr val="00D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sz="3600" dirty="0" smtClean="0">
                <a:effectLst>
                  <a:glow rad="101600">
                    <a:schemeClr val="tx1">
                      <a:alpha val="14000"/>
                    </a:schemeClr>
                  </a:glow>
                </a:effectLst>
                <a:latin typeface="Century Gothic" panose="020B0502020202020204" pitchFamily="34" charset="0"/>
              </a:rPr>
              <a:t>New Suitable Algorithms</a:t>
            </a:r>
            <a:endParaRPr lang="en-US" sz="3600" dirty="0">
              <a:effectLst>
                <a:glow rad="101600">
                  <a:schemeClr val="tx1">
                    <a:alpha val="14000"/>
                  </a:schemeClr>
                </a:glo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3"/>
    </mc:Choice>
    <mc:Fallback xmlns="">
      <p:transition spd="slow" advTm="803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  New </a:t>
            </a:r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Suitable Algorithms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8951033" cy="630936"/>
            <a:chOff x="911424" y="1661731"/>
            <a:chExt cx="7443066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67355" y="1757604"/>
              <a:ext cx="6587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Most Algorithms Assume that All Misclassification Errors are Equal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2442054"/>
            <a:ext cx="7308843" cy="630936"/>
            <a:chOff x="683570" y="1246299"/>
            <a:chExt cx="4592720" cy="4732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3943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However, for Our Dataset Identifying Fraud is More Important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3222778"/>
            <a:ext cx="10229326" cy="630936"/>
            <a:chOff x="683570" y="1246299"/>
            <a:chExt cx="6427889" cy="473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Traditional Algorithms such as SVM, KNN do NOT Provide Options for Fine-Tuning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4003279"/>
            <a:ext cx="10229326" cy="630936"/>
            <a:chOff x="683570" y="1246299"/>
            <a:chExt cx="6427889" cy="4732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For Our Dataset, We will Consider 2 Types of Algorithms</a:t>
              </a:r>
              <a:endParaRPr lang="ko-KR" altLang="en-US" sz="1600" b="1" dirty="0">
                <a:solidFill>
                  <a:schemeClr val="accent4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4581107"/>
            <a:ext cx="677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Century Gothic" panose="020B0502020202020204" pitchFamily="34" charset="0"/>
              </a:rPr>
              <a:t>Ensemble Algorithms</a:t>
            </a:r>
            <a:endParaRPr lang="ko-KR" altLang="en-US" sz="1600" b="1" i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53951" y="5060797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They Enhance ML by Combining Several Model </a:t>
            </a:r>
            <a:r>
              <a:rPr lang="en-US" altLang="ko-KR" sz="16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[13]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5540487"/>
            <a:ext cx="687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Century Gothic" panose="020B0502020202020204" pitchFamily="34" charset="0"/>
              </a:rPr>
              <a:t>Cost-Sensitive Algorithms</a:t>
            </a:r>
            <a:endParaRPr lang="ko-KR" altLang="en-US" sz="1600" b="1" i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119" y="1760944"/>
            <a:ext cx="1950293" cy="14955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53951" y="6025108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They Take into Account Cost of Predicting Different classes </a:t>
            </a:r>
            <a:r>
              <a:rPr lang="en-US" altLang="ko-KR" sz="16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[14]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pic>
        <p:nvPicPr>
          <p:cNvPr id="5124" name="Picture 4" descr="Why do stacked ensemble models win data science competitions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792" y="3761733"/>
            <a:ext cx="3230659" cy="14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7741" y="5346160"/>
            <a:ext cx="3128022" cy="13578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90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dirty="0">
                <a:solidFill>
                  <a:srgbClr val="00DE64"/>
                </a:solidFill>
              </a:rPr>
              <a:t>  </a:t>
            </a:r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About Me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7" y="2511608"/>
            <a:ext cx="7104786" cy="630936"/>
            <a:chOff x="683570" y="1246299"/>
            <a:chExt cx="4464495" cy="4732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07613" y="1319902"/>
              <a:ext cx="38404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Bachelors Degree In Engineering From Bombay University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12FAFB-9153-4A72-A4FB-52802D5EC16B}"/>
              </a:ext>
            </a:extLst>
          </p:cNvPr>
          <p:cNvGrpSpPr/>
          <p:nvPr/>
        </p:nvGrpSpPr>
        <p:grpSpPr>
          <a:xfrm>
            <a:off x="930680" y="4258168"/>
            <a:ext cx="5952661" cy="630936"/>
            <a:chOff x="683568" y="1246299"/>
            <a:chExt cx="4464496" cy="4732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90DFD6-6303-4E5A-81A3-FA0453009D90}"/>
                </a:ext>
              </a:extLst>
            </p:cNvPr>
            <p:cNvSpPr/>
            <p:nvPr/>
          </p:nvSpPr>
          <p:spPr>
            <a:xfrm>
              <a:off x="683568" y="1246299"/>
              <a:ext cx="475291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794627-E84A-46FB-BC0A-96DF269578EC}"/>
                </a:ext>
              </a:extLst>
            </p:cNvPr>
            <p:cNvSpPr txBox="1"/>
            <p:nvPr/>
          </p:nvSpPr>
          <p:spPr>
            <a:xfrm>
              <a:off x="1428394" y="1319902"/>
              <a:ext cx="37196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Canadian Citizen Presently Living In Toronto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34C984-AE76-450B-9760-E08D9A920A2D}"/>
              </a:ext>
            </a:extLst>
          </p:cNvPr>
          <p:cNvGrpSpPr/>
          <p:nvPr/>
        </p:nvGrpSpPr>
        <p:grpSpPr>
          <a:xfrm>
            <a:off x="956659" y="5131445"/>
            <a:ext cx="5952661" cy="630936"/>
            <a:chOff x="683568" y="1246298"/>
            <a:chExt cx="4464496" cy="4732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72CF7F9-0705-4F8D-9F10-CB0436AB7F2C}"/>
                </a:ext>
              </a:extLst>
            </p:cNvPr>
            <p:cNvSpPr/>
            <p:nvPr/>
          </p:nvSpPr>
          <p:spPr>
            <a:xfrm>
              <a:off x="683568" y="1246298"/>
              <a:ext cx="475291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94FC8-D2E0-4FE0-86A8-2AAC38714D7F}"/>
                </a:ext>
              </a:extLst>
            </p:cNvPr>
            <p:cNvSpPr txBox="1"/>
            <p:nvPr/>
          </p:nvSpPr>
          <p:spPr>
            <a:xfrm>
              <a:off x="1428394" y="1319902"/>
              <a:ext cx="3719670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Pursuing Data Science 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Specialization at UCR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82D83D-539F-4D2B-900F-BDD5C7C557CC}"/>
              </a:ext>
            </a:extLst>
          </p:cNvPr>
          <p:cNvGrpSpPr/>
          <p:nvPr/>
        </p:nvGrpSpPr>
        <p:grpSpPr>
          <a:xfrm>
            <a:off x="911424" y="3384888"/>
            <a:ext cx="5952661" cy="630936"/>
            <a:chOff x="683568" y="1246299"/>
            <a:chExt cx="4464496" cy="4732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BA7714E-EDDD-4FDB-A51D-E7794D0FDEBA}"/>
                </a:ext>
              </a:extLst>
            </p:cNvPr>
            <p:cNvSpPr/>
            <p:nvPr/>
          </p:nvSpPr>
          <p:spPr>
            <a:xfrm>
              <a:off x="683568" y="1246299"/>
              <a:ext cx="475291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0B9A02-2273-4986-8075-7505A2B0CF87}"/>
                </a:ext>
              </a:extLst>
            </p:cNvPr>
            <p:cNvSpPr txBox="1"/>
            <p:nvPr/>
          </p:nvSpPr>
          <p:spPr>
            <a:xfrm>
              <a:off x="1428394" y="1319902"/>
              <a:ext cx="37196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Software Developer/Consultant For 15 Years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BF626EA-9C0B-4343-B26D-F7208EC01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13" y="4228038"/>
            <a:ext cx="3552396" cy="2277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4A977F-3305-40D3-8B4E-CF8E3F6A6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213" y="1379882"/>
            <a:ext cx="3621463" cy="259983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50633A5-E89F-4EB9-A7A0-D4DD19736FEE}"/>
              </a:ext>
            </a:extLst>
          </p:cNvPr>
          <p:cNvGrpSpPr/>
          <p:nvPr/>
        </p:nvGrpSpPr>
        <p:grpSpPr>
          <a:xfrm>
            <a:off x="911424" y="1661731"/>
            <a:ext cx="5280587" cy="630936"/>
            <a:chOff x="911424" y="1661731"/>
            <a:chExt cx="5280587" cy="63093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18BCC5-9ADC-4660-9F34-60F4098295C1}"/>
                </a:ext>
              </a:extLst>
            </p:cNvPr>
            <p:cNvSpPr/>
            <p:nvPr/>
          </p:nvSpPr>
          <p:spPr>
            <a:xfrm>
              <a:off x="911424" y="1661731"/>
              <a:ext cx="633721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70FA51-A777-4DB7-A6E4-4FEAC1D2D902}"/>
                </a:ext>
              </a:extLst>
            </p:cNvPr>
            <p:cNvSpPr txBox="1"/>
            <p:nvPr/>
          </p:nvSpPr>
          <p:spPr>
            <a:xfrm>
              <a:off x="1904525" y="1759868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Born And Brought Up In Bombay, India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4134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79"/>
    </mc:Choice>
    <mc:Fallback xmlns="">
      <p:transition spd="slow" advTm="259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160C0-883D-4A4F-AFD7-58D069E61B9A}"/>
              </a:ext>
            </a:extLst>
          </p:cNvPr>
          <p:cNvSpPr/>
          <p:nvPr/>
        </p:nvSpPr>
        <p:spPr>
          <a:xfrm>
            <a:off x="5334000" y="2065020"/>
            <a:ext cx="6858000" cy="2072640"/>
          </a:xfrm>
          <a:prstGeom prst="rect">
            <a:avLst/>
          </a:prstGeom>
          <a:solidFill>
            <a:srgbClr val="00D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sz="3600" dirty="0" smtClean="0">
                <a:effectLst>
                  <a:glow rad="101600">
                    <a:schemeClr val="tx1">
                      <a:alpha val="14000"/>
                    </a:schemeClr>
                  </a:glow>
                </a:effectLst>
                <a:latin typeface="Century Gothic" panose="020B0502020202020204" pitchFamily="34" charset="0"/>
              </a:rPr>
              <a:t>Ensemble Algorithms</a:t>
            </a:r>
            <a:endParaRPr lang="en-US" sz="3600" dirty="0">
              <a:effectLst>
                <a:glow rad="101600">
                  <a:schemeClr val="tx1">
                    <a:alpha val="14000"/>
                  </a:schemeClr>
                </a:glo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2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3"/>
    </mc:Choice>
    <mc:Fallback xmlns="">
      <p:transition spd="slow" advTm="803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 Balanced Bagging Classifier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6515741" cy="630936"/>
            <a:chOff x="911424" y="1661731"/>
            <a:chExt cx="5418044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67355" y="1757604"/>
              <a:ext cx="4562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Ensemble Machine Learning Algorithm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2442054"/>
            <a:ext cx="7308843" cy="630936"/>
            <a:chOff x="683570" y="1246299"/>
            <a:chExt cx="4592720" cy="4732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3943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Selects Random Samples from Dataset with Replacement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3222778"/>
            <a:ext cx="10229326" cy="630936"/>
            <a:chOff x="683570" y="1246299"/>
            <a:chExt cx="6427889" cy="473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Creates Multiple Weak Learners, One from Each Sample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4003279"/>
            <a:ext cx="10229326" cy="630936"/>
            <a:chOff x="683570" y="1246299"/>
            <a:chExt cx="6427889" cy="4732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Applies Data Sampling on Bootstrap Sample Prior to Fitting Weak Learners</a:t>
              </a:r>
              <a:endParaRPr lang="ko-KR" altLang="en-US" sz="1600" b="1" dirty="0">
                <a:solidFill>
                  <a:schemeClr val="accent4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4833355"/>
            <a:ext cx="10229326" cy="630936"/>
            <a:chOff x="683570" y="1246299"/>
            <a:chExt cx="6427889" cy="47320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Uses Random Undersampling to Balance the 2 Classes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5663431"/>
            <a:ext cx="10229326" cy="630936"/>
            <a:chOff x="683570" y="1246299"/>
            <a:chExt cx="6427889" cy="4732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Random Undersampling is Controlled by HyperParameter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 </a:t>
              </a:r>
              <a:r>
                <a:rPr lang="en-US" altLang="ko-KR" sz="1600" b="1" i="1" dirty="0" smtClean="0">
                  <a:solidFill>
                    <a:srgbClr val="0070C0"/>
                  </a:solidFill>
                  <a:latin typeface="Century Gothic" panose="020B0502020202020204" pitchFamily="34" charset="0"/>
                  <a:cs typeface="Arial" pitchFamily="34" charset="0"/>
                </a:rPr>
                <a:t>sampling_strategy</a:t>
              </a:r>
              <a:endParaRPr lang="ko-KR" altLang="en-US" sz="1600" b="1" i="1" dirty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410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Balanced Bagging Classifier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03514" y="1708392"/>
            <a:ext cx="6194468" cy="615554"/>
            <a:chOff x="911424" y="1661731"/>
            <a:chExt cx="5150895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1512" y="2816389"/>
            <a:ext cx="10869217" cy="2722008"/>
            <a:chOff x="540255" y="3478863"/>
            <a:chExt cx="10869217" cy="2722008"/>
          </a:xfrm>
        </p:grpSpPr>
        <p:pic>
          <p:nvPicPr>
            <p:cNvPr id="15" name="Picture 14" descr="C:\Users\APadgaonkar\AppData\Local\Microsoft\Windows\INetCache\Content.MSO\AAA888E5.tmp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55" y="3848196"/>
              <a:ext cx="5123427" cy="2352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Picture 15" descr="C:\Users\APadgaonkar\AppData\Local\Microsoft\Windows\INetCache\Content.MSO\BFA6113B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8832" y="3848195"/>
              <a:ext cx="5120640" cy="23500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838130" y="3478863"/>
              <a:ext cx="2509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Sampling Strategy = 0.01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04449" y="3478863"/>
              <a:ext cx="2509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Sampling Strategy = 0.1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743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Balanced Bagging Classifier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48193" y="5400515"/>
            <a:ext cx="6194468" cy="615554"/>
            <a:chOff x="911424" y="1661731"/>
            <a:chExt cx="5150895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 Summary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8193" y="2558102"/>
            <a:ext cx="9671465" cy="2719340"/>
            <a:chOff x="442919" y="3478863"/>
            <a:chExt cx="9671465" cy="2719340"/>
          </a:xfrm>
        </p:grpSpPr>
        <p:sp>
          <p:nvSpPr>
            <p:cNvPr id="7" name="TextBox 6"/>
            <p:cNvSpPr txBox="1"/>
            <p:nvPr/>
          </p:nvSpPr>
          <p:spPr>
            <a:xfrm>
              <a:off x="1838130" y="3478863"/>
              <a:ext cx="2509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Sampling Strategy = 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04449" y="3478863"/>
              <a:ext cx="2509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Results Table</a:t>
              </a:r>
              <a:endParaRPr lang="en-US" dirty="0"/>
            </a:p>
          </p:txBody>
        </p:sp>
        <p:pic>
          <p:nvPicPr>
            <p:cNvPr id="10" name="Picture 9" descr="C:\Users\APadgaonkar\AppData\Local\Microsoft\Windows\INetCache\Content.MSO\44D3FA01.tmp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19" y="3845528"/>
              <a:ext cx="5120640" cy="235267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98973"/>
              </p:ext>
            </p:extLst>
          </p:nvPr>
        </p:nvGraphicFramePr>
        <p:xfrm>
          <a:off x="6096000" y="3049837"/>
          <a:ext cx="5937250" cy="19445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196639972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956885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8750716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24600582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22828928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532967687"/>
                    </a:ext>
                  </a:extLst>
                </a:gridCol>
              </a:tblGrid>
              <a:tr h="2434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Sampling Strategy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Confusion Matrix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 (Sensitivity)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AUC-ROC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578881"/>
                  </a:ext>
                </a:extLst>
              </a:tr>
              <a:tr h="21592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00" dirty="0">
                          <a:effectLst/>
                        </a:rPr>
                        <a:t>85245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0.831081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0.937494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0.999122 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193873"/>
                  </a:ext>
                </a:extLst>
              </a:tr>
              <a:tr h="215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123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626541"/>
                  </a:ext>
                </a:extLst>
              </a:tr>
              <a:tr h="202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1872362"/>
                  </a:ext>
                </a:extLst>
              </a:tr>
              <a:tr h="21592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85044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251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0.837838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0.945874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0.996781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778655"/>
                  </a:ext>
                </a:extLst>
              </a:tr>
              <a:tr h="215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125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167583"/>
                  </a:ext>
                </a:extLst>
              </a:tr>
              <a:tr h="202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5538319"/>
                  </a:ext>
                </a:extLst>
              </a:tr>
              <a:tr h="21592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83198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2097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0.871622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0.961538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0.975235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822756"/>
                  </a:ext>
                </a:extLst>
              </a:tr>
              <a:tr h="215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701084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48193" y="1873182"/>
            <a:ext cx="6194468" cy="615554"/>
            <a:chOff x="911424" y="1661731"/>
            <a:chExt cx="5150895" cy="615554"/>
          </a:xfrm>
        </p:grpSpPr>
        <p:sp>
          <p:nvSpPr>
            <p:cNvPr id="14" name="Oval 13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686529" y="5948674"/>
            <a:ext cx="677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Balanced Bagging Classifier Balances Both Accuracy &amp; Recall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686529" y="6334052"/>
            <a:ext cx="7130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Predictably Controls Desired Metrics by Tweaking HyperParameter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40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 Random Forest Classifier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6515741" cy="630936"/>
            <a:chOff x="911424" y="1661731"/>
            <a:chExt cx="5418044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67355" y="1757604"/>
              <a:ext cx="4562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Extension of Bagging Classifier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2442054"/>
            <a:ext cx="7616756" cy="630936"/>
            <a:chOff x="683570" y="1246299"/>
            <a:chExt cx="4786206" cy="4732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41368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Selects only a Random Subset of Features for Each Sample </a:t>
              </a:r>
              <a:r>
                <a:rPr lang="en-US" altLang="ko-KR" sz="1600" b="1" dirty="0" smtClean="0">
                  <a:solidFill>
                    <a:srgbClr val="0070C0"/>
                  </a:solidFill>
                  <a:latin typeface="Century Gothic" panose="020B0502020202020204" pitchFamily="34" charset="0"/>
                  <a:cs typeface="Arial" pitchFamily="34" charset="0"/>
                </a:rPr>
                <a:t>[16]</a:t>
              </a:r>
              <a:endParaRPr lang="ko-KR" altLang="en-US" sz="1600" b="1" dirty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3222778"/>
            <a:ext cx="10229326" cy="630936"/>
            <a:chOff x="683570" y="1246299"/>
            <a:chExt cx="6427889" cy="473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This Makes Decision Tree More Independent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4003279"/>
            <a:ext cx="10229326" cy="630936"/>
            <a:chOff x="683570" y="1246299"/>
            <a:chExt cx="6427889" cy="4732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Improves the Ensemble Prediction</a:t>
              </a:r>
              <a:endParaRPr lang="ko-KR" altLang="en-US" sz="1600" b="1" dirty="0">
                <a:solidFill>
                  <a:schemeClr val="accent4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4833355"/>
            <a:ext cx="10229326" cy="630936"/>
            <a:chOff x="683570" y="1246299"/>
            <a:chExt cx="6427889" cy="47320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Algorithm Can be Modified to Change the Weight of Each Class ( </a:t>
              </a:r>
              <a:r>
                <a:rPr lang="en-US" altLang="ko-KR" sz="1600" b="1" i="1" dirty="0" err="1" smtClean="0">
                  <a:solidFill>
                    <a:srgbClr val="0070C0"/>
                  </a:solidFill>
                  <a:latin typeface="Century Gothic" panose="020B0502020202020204" pitchFamily="34" charset="0"/>
                  <a:cs typeface="Arial" pitchFamily="34" charset="0"/>
                </a:rPr>
                <a:t>class_weight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 )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5663431"/>
            <a:ext cx="10229326" cy="630936"/>
            <a:chOff x="683570" y="1246299"/>
            <a:chExt cx="6427889" cy="4732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This Modification Favors the Minority Class in Imbalanced Data Calculations</a:t>
              </a:r>
              <a:endParaRPr lang="ko-KR" altLang="en-US" sz="1600" b="1" i="1" dirty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pic>
        <p:nvPicPr>
          <p:cNvPr id="9218" name="Picture 2" descr="Logistic Regression vs Random Forest Classifier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28" y="1576117"/>
            <a:ext cx="3240768" cy="236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09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Random Forest Classifier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03514" y="1708392"/>
            <a:ext cx="6194468" cy="615554"/>
            <a:chOff x="911424" y="1661731"/>
            <a:chExt cx="5150895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3142" y="2816389"/>
            <a:ext cx="10400211" cy="2719340"/>
            <a:chOff x="653142" y="2816389"/>
            <a:chExt cx="10400211" cy="2719340"/>
          </a:xfrm>
        </p:grpSpPr>
        <p:pic>
          <p:nvPicPr>
            <p:cNvPr id="11" name="Picture 10" descr="C:\Users\APadgaonkar\AppData\Local\Microsoft\Windows\INetCache\Content.MSO\3CBB4EDD.tmp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42" y="3185721"/>
              <a:ext cx="5120640" cy="2350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 descr="C:\Users\APadgaonkar\AppData\Local\Microsoft\Windows\INetCache\Content.MSO\836FE1F3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2713" y="3185721"/>
              <a:ext cx="5120640" cy="23500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2099387" y="2816389"/>
              <a:ext cx="2509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 Weight = 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41637" y="2828532"/>
              <a:ext cx="2509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 Weight = 100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8453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48193" y="5400515"/>
            <a:ext cx="6194468" cy="615554"/>
            <a:chOff x="911424" y="1661731"/>
            <a:chExt cx="5150895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 Summary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43404" y="2558102"/>
            <a:ext cx="8276254" cy="369332"/>
            <a:chOff x="2043404" y="2558102"/>
            <a:chExt cx="827625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2043404" y="2558102"/>
              <a:ext cx="2509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Class Weight = </a:t>
              </a:r>
              <a:r>
                <a:rPr lang="en-US" dirty="0" smtClean="0"/>
                <a:t>1000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09723" y="2558102"/>
              <a:ext cx="2509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Results Table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48193" y="1873182"/>
            <a:ext cx="6194468" cy="615554"/>
            <a:chOff x="911424" y="1661731"/>
            <a:chExt cx="5150895" cy="615554"/>
          </a:xfrm>
        </p:grpSpPr>
        <p:sp>
          <p:nvSpPr>
            <p:cNvPr id="14" name="Oval 13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686529" y="5948674"/>
            <a:ext cx="8530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Random Forest Classifier has Given Better Results than Bagging Classifier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686529" y="6334052"/>
            <a:ext cx="7130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With </a:t>
            </a:r>
            <a:r>
              <a:rPr lang="en-US" altLang="ko-KR" sz="1600" i="1" dirty="0" err="1" smtClean="0">
                <a:solidFill>
                  <a:srgbClr val="0070C0"/>
                </a:solidFill>
                <a:latin typeface="Century Gothic" panose="020B0502020202020204" pitchFamily="34" charset="0"/>
              </a:rPr>
              <a:t>class_weight</a:t>
            </a:r>
            <a:r>
              <a:rPr lang="en-US" altLang="ko-KR" sz="1600" i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We Can Easily Tune Accuracy &amp; Recall</a:t>
            </a:r>
            <a:r>
              <a:rPr lang="en-US" altLang="ko-KR" sz="1600" i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endParaRPr lang="ko-KR" altLang="en-US" sz="1600" b="1" i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pic>
        <p:nvPicPr>
          <p:cNvPr id="16" name="Picture 15" descr="C:\Users\APadgaonkar\AppData\Local\Microsoft\Windows\INetCache\Content.MSO\3C50E379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" y="2927434"/>
            <a:ext cx="5120640" cy="23500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1470"/>
              </p:ext>
            </p:extLst>
          </p:nvPr>
        </p:nvGraphicFramePr>
        <p:xfrm>
          <a:off x="6254750" y="3063374"/>
          <a:ext cx="5613790" cy="1985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910">
                  <a:extLst>
                    <a:ext uri="{9D8B030D-6E8A-4147-A177-3AD203B41FA5}">
                      <a16:colId xmlns:a16="http://schemas.microsoft.com/office/drawing/2014/main" val="371815148"/>
                    </a:ext>
                  </a:extLst>
                </a:gridCol>
                <a:gridCol w="648438">
                  <a:extLst>
                    <a:ext uri="{9D8B030D-6E8A-4147-A177-3AD203B41FA5}">
                      <a16:colId xmlns:a16="http://schemas.microsoft.com/office/drawing/2014/main" val="211804760"/>
                    </a:ext>
                  </a:extLst>
                </a:gridCol>
                <a:gridCol w="648438">
                  <a:extLst>
                    <a:ext uri="{9D8B030D-6E8A-4147-A177-3AD203B41FA5}">
                      <a16:colId xmlns:a16="http://schemas.microsoft.com/office/drawing/2014/main" val="3215428222"/>
                    </a:ext>
                  </a:extLst>
                </a:gridCol>
                <a:gridCol w="1350912">
                  <a:extLst>
                    <a:ext uri="{9D8B030D-6E8A-4147-A177-3AD203B41FA5}">
                      <a16:colId xmlns:a16="http://schemas.microsoft.com/office/drawing/2014/main" val="3232924047"/>
                    </a:ext>
                  </a:extLst>
                </a:gridCol>
                <a:gridCol w="810547">
                  <a:extLst>
                    <a:ext uri="{9D8B030D-6E8A-4147-A177-3AD203B41FA5}">
                      <a16:colId xmlns:a16="http://schemas.microsoft.com/office/drawing/2014/main" val="3871776659"/>
                    </a:ext>
                  </a:extLst>
                </a:gridCol>
                <a:gridCol w="807545">
                  <a:extLst>
                    <a:ext uri="{9D8B030D-6E8A-4147-A177-3AD203B41FA5}">
                      <a16:colId xmlns:a16="http://schemas.microsoft.com/office/drawing/2014/main" val="3695567618"/>
                    </a:ext>
                  </a:extLst>
                </a:gridCol>
              </a:tblGrid>
              <a:tr h="3642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Class_Weight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Confusion Matrix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 (Sensitivity)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AUC-ROC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909375"/>
                  </a:ext>
                </a:extLst>
              </a:tr>
              <a:tr h="20238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{0:1, 1:1}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85258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0.831081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0.915347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0.999321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217477"/>
                  </a:ext>
                </a:extLst>
              </a:tr>
              <a:tr h="202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122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65602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4313351"/>
                  </a:ext>
                </a:extLst>
              </a:tr>
              <a:tr h="20238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{0:1, 1:100}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84948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347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0.851351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0.923483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0.995365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641019"/>
                  </a:ext>
                </a:extLst>
              </a:tr>
              <a:tr h="202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126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53188"/>
                  </a:ext>
                </a:extLst>
              </a:tr>
              <a:tr h="19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894179"/>
                  </a:ext>
                </a:extLst>
              </a:tr>
              <a:tr h="20238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{0:1, 1:1000}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84118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877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0.871622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0.930172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0.988519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7643959"/>
                  </a:ext>
                </a:extLst>
              </a:tr>
              <a:tr h="202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00336"/>
                  </a:ext>
                </a:extLst>
              </a:tr>
            </a:tbl>
          </a:graphicData>
        </a:graphic>
      </p:graphicFrame>
      <p:sp>
        <p:nvSpPr>
          <p:cNvPr id="21" name="Title 2"/>
          <p:cNvSpPr txBox="1">
            <a:spLocks/>
          </p:cNvSpPr>
          <p:nvPr/>
        </p:nvSpPr>
        <p:spPr>
          <a:xfrm>
            <a:off x="0" y="9314"/>
            <a:ext cx="12192000" cy="1371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b="1" smtClean="0">
                <a:solidFill>
                  <a:srgbClr val="00DE64"/>
                </a:solidFill>
                <a:latin typeface="Century Gothic" panose="020B0502020202020204" pitchFamily="34" charset="0"/>
              </a:rPr>
              <a:t> Random Forest Classifier</a:t>
            </a:r>
            <a:endParaRPr lang="en-US" altLang="ko-KR" b="1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41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160C0-883D-4A4F-AFD7-58D069E61B9A}"/>
              </a:ext>
            </a:extLst>
          </p:cNvPr>
          <p:cNvSpPr/>
          <p:nvPr/>
        </p:nvSpPr>
        <p:spPr>
          <a:xfrm>
            <a:off x="5334000" y="2065020"/>
            <a:ext cx="6858000" cy="2072640"/>
          </a:xfrm>
          <a:prstGeom prst="rect">
            <a:avLst/>
          </a:prstGeom>
          <a:solidFill>
            <a:srgbClr val="00D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sz="3600" dirty="0" smtClean="0">
                <a:effectLst>
                  <a:glow rad="101600">
                    <a:schemeClr val="tx1">
                      <a:alpha val="14000"/>
                    </a:schemeClr>
                  </a:glow>
                </a:effectLst>
                <a:latin typeface="Century Gothic" panose="020B0502020202020204" pitchFamily="34" charset="0"/>
              </a:rPr>
              <a:t>Cost-Sensitive Algorithms</a:t>
            </a:r>
            <a:endParaRPr lang="en-US" sz="3600" dirty="0">
              <a:effectLst>
                <a:glow rad="101600">
                  <a:schemeClr val="tx1">
                    <a:alpha val="14000"/>
                  </a:schemeClr>
                </a:glo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3"/>
    </mc:Choice>
    <mc:Fallback xmlns="">
      <p:transition spd="slow" advTm="8033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 Weighted Logistic Regression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6515741" cy="630936"/>
            <a:chOff x="911424" y="1661731"/>
            <a:chExt cx="5418044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67355" y="1757604"/>
              <a:ext cx="4562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Logistic Regression Predicts the Probability of a Class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2442054"/>
            <a:ext cx="7308843" cy="630936"/>
            <a:chOff x="683570" y="1246299"/>
            <a:chExt cx="4592720" cy="4732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3943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Does NOT Support Imbalanced Classification Directly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3222778"/>
            <a:ext cx="10229326" cy="682912"/>
            <a:chOff x="683570" y="1246299"/>
            <a:chExt cx="6427889" cy="5121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We Can Specify the Class Weight Configuration to Influence</a:t>
              </a:r>
            </a:p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the Coefficients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880075" y="4232267"/>
            <a:ext cx="10229326" cy="630936"/>
            <a:chOff x="683570" y="1246299"/>
            <a:chExt cx="6427889" cy="4732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This is Done through HyperParameter </a:t>
              </a:r>
              <a:r>
                <a:rPr lang="en-US" altLang="ko-KR" sz="1600" b="1" i="1" dirty="0" err="1">
                  <a:solidFill>
                    <a:srgbClr val="0070C0"/>
                  </a:solidFill>
                  <a:latin typeface="Century Gothic" panose="020B0502020202020204" pitchFamily="34" charset="0"/>
                  <a:cs typeface="Arial" pitchFamily="34" charset="0"/>
                </a:rPr>
                <a:t>class_weight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4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439" y="2096158"/>
            <a:ext cx="3790950" cy="2695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930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Weighted Logistic Regression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03514" y="1708392"/>
            <a:ext cx="6194468" cy="615554"/>
            <a:chOff x="911424" y="1661731"/>
            <a:chExt cx="5150895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99387" y="281638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Weight 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65706" y="281638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Weight = </a:t>
            </a:r>
            <a:r>
              <a:rPr lang="en-US" dirty="0" smtClean="0"/>
              <a:t>100</a:t>
            </a:r>
            <a:endParaRPr lang="en-US" dirty="0"/>
          </a:p>
        </p:txBody>
      </p:sp>
      <p:pic>
        <p:nvPicPr>
          <p:cNvPr id="11" name="Picture 10" descr="C:\Users\APadgaonkar\AppData\Local\Microsoft\Windows\INetCache\Content.MSO\84B70CEF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41" y="3185721"/>
            <a:ext cx="5120640" cy="235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APadgaonkar\AppData\Local\Microsoft\Windows\INetCache\Content.MSO\B2DED3D5.tmp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97" y="3185721"/>
            <a:ext cx="5120640" cy="235000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215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160C0-883D-4A4F-AFD7-58D069E61B9A}"/>
              </a:ext>
            </a:extLst>
          </p:cNvPr>
          <p:cNvSpPr/>
          <p:nvPr/>
        </p:nvSpPr>
        <p:spPr>
          <a:xfrm>
            <a:off x="5334000" y="2065020"/>
            <a:ext cx="6858000" cy="2072640"/>
          </a:xfrm>
          <a:prstGeom prst="rect">
            <a:avLst/>
          </a:prstGeom>
          <a:solidFill>
            <a:srgbClr val="00D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sz="3600" dirty="0" smtClean="0">
                <a:effectLst>
                  <a:glow rad="101600">
                    <a:schemeClr val="tx1">
                      <a:alpha val="14000"/>
                    </a:schemeClr>
                  </a:glow>
                </a:effectLst>
                <a:latin typeface="Century Gothic" panose="020B0502020202020204" pitchFamily="34" charset="0"/>
              </a:rPr>
              <a:t>About the Project</a:t>
            </a:r>
            <a:endParaRPr lang="en-US" sz="3600" dirty="0">
              <a:effectLst>
                <a:glow rad="101600">
                  <a:schemeClr val="tx1">
                    <a:alpha val="14000"/>
                  </a:schemeClr>
                </a:glo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0"/>
    </mc:Choice>
    <mc:Fallback xmlns="">
      <p:transition spd="slow" advTm="567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Weighted Logistic Regression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48193" y="5400515"/>
            <a:ext cx="6194468" cy="615554"/>
            <a:chOff x="911424" y="1661731"/>
            <a:chExt cx="5150895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 Summary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43404" y="2558102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Weight = </a:t>
            </a:r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09723" y="2558102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Results Table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48193" y="1873182"/>
            <a:ext cx="6194468" cy="615554"/>
            <a:chOff x="911424" y="1661731"/>
            <a:chExt cx="5150895" cy="615554"/>
          </a:xfrm>
        </p:grpSpPr>
        <p:sp>
          <p:nvSpPr>
            <p:cNvPr id="14" name="Oval 13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686529" y="5948674"/>
            <a:ext cx="677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Weighted Logistic Regression has Given </a:t>
            </a:r>
            <a:r>
              <a:rPr lang="en-US" sz="16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Disappointing</a:t>
            </a:r>
            <a:r>
              <a:rPr lang="en-US" sz="1600" dirty="0" smtClean="0">
                <a:latin typeface="Century Gothic" panose="020B0502020202020204" pitchFamily="34" charset="0"/>
              </a:rPr>
              <a:t> Results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686529" y="6334052"/>
            <a:ext cx="768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Change in </a:t>
            </a:r>
            <a:r>
              <a:rPr lang="en-US" altLang="ko-KR" sz="1600" i="1" dirty="0" err="1" smtClean="0">
                <a:solidFill>
                  <a:srgbClr val="0070C0"/>
                </a:solidFill>
                <a:latin typeface="Century Gothic" panose="020B0502020202020204" pitchFamily="34" charset="0"/>
              </a:rPr>
              <a:t>class_weight</a:t>
            </a:r>
            <a:r>
              <a:rPr lang="en-US" altLang="ko-KR" sz="1600" i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did NOT have Any Influence on Accuracy &amp; Recall</a:t>
            </a:r>
            <a:endParaRPr lang="ko-KR" altLang="en-US" sz="1600" b="1" i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pic>
        <p:nvPicPr>
          <p:cNvPr id="16" name="Picture 15" descr="C:\Users\APadgaonkar\AppData\Local\Microsoft\Windows\INetCache\Content.MSO\A2EBC9AB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" y="2927434"/>
            <a:ext cx="5120640" cy="23500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06701"/>
              </p:ext>
            </p:extLst>
          </p:nvPr>
        </p:nvGraphicFramePr>
        <p:xfrm>
          <a:off x="6096065" y="3073445"/>
          <a:ext cx="5937250" cy="194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2268653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489098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4481310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2386553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228496625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812025468"/>
                    </a:ext>
                  </a:extLst>
                </a:gridCol>
              </a:tblGrid>
              <a:tr h="2212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Class_Weight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Confusion Matrix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 (Sensitivity)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AUC-ROC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702352"/>
                  </a:ext>
                </a:extLst>
              </a:tr>
              <a:tr h="21412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{0:1, 1:1}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84860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435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0.844595  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0.953544  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0.994640  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825611"/>
                  </a:ext>
                </a:extLst>
              </a:tr>
              <a:tr h="21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125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50428"/>
                  </a:ext>
                </a:extLst>
              </a:tr>
              <a:tr h="221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2337514"/>
                  </a:ext>
                </a:extLst>
              </a:tr>
              <a:tr h="21412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{0:1, 1:100}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84860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435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0.844595 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0.953544  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0.994640 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9235935"/>
                  </a:ext>
                </a:extLst>
              </a:tr>
              <a:tr h="21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125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85760"/>
                  </a:ext>
                </a:extLst>
              </a:tr>
              <a:tr h="221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9714073"/>
                  </a:ext>
                </a:extLst>
              </a:tr>
              <a:tr h="21412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{0:1, 1:1000}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84860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435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0.844595  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0.953544  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0.994640  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1692146"/>
                  </a:ext>
                </a:extLst>
              </a:tr>
              <a:tr h="214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7488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9586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 Cost Sensitive Decision Trees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8279229" cy="630936"/>
            <a:chOff x="911424" y="1661731"/>
            <a:chExt cx="6884440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67355" y="1757604"/>
              <a:ext cx="6028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Decision Trees do NOT Perform Well on Imbalanced Datasets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2442054"/>
            <a:ext cx="7308843" cy="630936"/>
            <a:chOff x="683570" y="1246299"/>
            <a:chExt cx="4592720" cy="4732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3943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Tend to Ignore Minority Class Data at Split Points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3222778"/>
            <a:ext cx="10229326" cy="630936"/>
            <a:chOff x="683570" y="1246299"/>
            <a:chExt cx="6427889" cy="473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To Overcome this We Modify Criteria for Calculation of Impurity </a:t>
              </a:r>
              <a:r>
                <a:rPr lang="en-US" altLang="ko-KR" sz="1600" b="1" dirty="0" smtClean="0">
                  <a:solidFill>
                    <a:srgbClr val="0070C0"/>
                  </a:solidFill>
                  <a:latin typeface="Century Gothic" panose="020B0502020202020204" pitchFamily="34" charset="0"/>
                  <a:cs typeface="Arial" pitchFamily="34" charset="0"/>
                </a:rPr>
                <a:t>[18] </a:t>
              </a:r>
              <a:endParaRPr lang="ko-KR" altLang="en-US" sz="1600" b="1" dirty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4003502"/>
            <a:ext cx="10229326" cy="630936"/>
            <a:chOff x="683570" y="1246299"/>
            <a:chExt cx="6427889" cy="4732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We Can Specify </a:t>
              </a:r>
              <a:r>
                <a:rPr lang="en-US" altLang="ko-KR" sz="1600" b="1" i="1" dirty="0" err="1" smtClean="0">
                  <a:solidFill>
                    <a:srgbClr val="0070C0"/>
                  </a:solidFill>
                  <a:latin typeface="Century Gothic" panose="020B0502020202020204" pitchFamily="34" charset="0"/>
                  <a:cs typeface="Arial" pitchFamily="34" charset="0"/>
                </a:rPr>
                <a:t>class_weight</a:t>
              </a:r>
              <a:r>
                <a:rPr lang="en-US" altLang="ko-KR" sz="1600" b="1" i="1" dirty="0" smtClean="0">
                  <a:solidFill>
                    <a:srgbClr val="0070C0"/>
                  </a:solidFill>
                  <a:latin typeface="Century Gothic" panose="020B0502020202020204" pitchFamily="34" charset="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Configuration to Influence </a:t>
              </a:r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Coeffiecients</a:t>
              </a:r>
              <a:endParaRPr lang="ko-KR" altLang="en-US" sz="1600" b="1" i="1" dirty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pic>
        <p:nvPicPr>
          <p:cNvPr id="13314" name="Picture 2" descr="Decision Trees for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988" y="1585723"/>
            <a:ext cx="3383902" cy="245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38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Cost Sensitive Decision Trees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03514" y="1708392"/>
            <a:ext cx="6194468" cy="615554"/>
            <a:chOff x="911424" y="1661731"/>
            <a:chExt cx="5150895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99387" y="281638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Weight 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65706" y="281638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Weight = </a:t>
            </a:r>
            <a:r>
              <a:rPr lang="en-US" dirty="0" smtClean="0"/>
              <a:t>100</a:t>
            </a:r>
            <a:endParaRPr lang="en-US" dirty="0"/>
          </a:p>
        </p:txBody>
      </p:sp>
      <p:pic>
        <p:nvPicPr>
          <p:cNvPr id="13" name="Picture 12" descr="C:\Users\APadgaonkar\AppData\Local\Microsoft\Windows\INetCache\Content.MSO\C4A2FBF1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8" y="3327066"/>
            <a:ext cx="5120640" cy="235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APadgaonkar\AppData\Local\Microsoft\Windows\INetCache\Content.MSO\25F45427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353" y="3327066"/>
            <a:ext cx="5120640" cy="235000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Cost Sensitive Decision Trees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48193" y="5400515"/>
            <a:ext cx="6194468" cy="615554"/>
            <a:chOff x="911424" y="1661731"/>
            <a:chExt cx="5150895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 Summary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43404" y="2558102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Weight = </a:t>
            </a:r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09723" y="2558102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Results Table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48193" y="1873182"/>
            <a:ext cx="6194468" cy="615554"/>
            <a:chOff x="911424" y="1661731"/>
            <a:chExt cx="5150895" cy="615554"/>
          </a:xfrm>
        </p:grpSpPr>
        <p:sp>
          <p:nvSpPr>
            <p:cNvPr id="14" name="Oval 13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686529" y="5948674"/>
            <a:ext cx="677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Accuracy of the Algorithm was High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686529" y="6334052"/>
            <a:ext cx="789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However, Change in </a:t>
            </a:r>
            <a:r>
              <a:rPr lang="en-US" altLang="ko-KR" sz="1600" i="1" dirty="0" err="1" smtClean="0">
                <a:solidFill>
                  <a:srgbClr val="0070C0"/>
                </a:solidFill>
                <a:latin typeface="Century Gothic" panose="020B0502020202020204" pitchFamily="34" charset="0"/>
              </a:rPr>
              <a:t>class_weight</a:t>
            </a:r>
            <a:r>
              <a:rPr lang="en-US" altLang="ko-KR" sz="1600" i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did NOT Significantly Increase Recall &amp; AUC</a:t>
            </a:r>
            <a:endParaRPr lang="ko-KR" altLang="en-US" sz="1600" b="1" i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pic>
        <p:nvPicPr>
          <p:cNvPr id="15" name="Picture 14" descr="C:\Users\APadgaonkar\AppData\Local\Microsoft\Windows\INetCache\Content.MSO\C62AF7CD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27" y="2946692"/>
            <a:ext cx="5120640" cy="23500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241970"/>
              </p:ext>
            </p:extLst>
          </p:nvPr>
        </p:nvGraphicFramePr>
        <p:xfrm>
          <a:off x="6169155" y="3055382"/>
          <a:ext cx="5937250" cy="2080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7076475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557652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6246407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91051459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253406864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237391017"/>
                    </a:ext>
                  </a:extLst>
                </a:gridCol>
              </a:tblGrid>
              <a:tr h="236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Class_Weight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Confusion Matrix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 (Sensitivity)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AUC-ROC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217713"/>
                  </a:ext>
                </a:extLst>
              </a:tr>
              <a:tr h="22882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{0:1, 1:1}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85244 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51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0.837838 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0.91862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0.999099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3268932"/>
                  </a:ext>
                </a:extLst>
              </a:tr>
              <a:tr h="2699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446"/>
                  </a:ext>
                </a:extLst>
              </a:tr>
              <a:tr h="214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6122467"/>
                  </a:ext>
                </a:extLst>
              </a:tr>
              <a:tr h="22882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{0:1, 1:100}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85230 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65 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0.797297 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0.905024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0.998865 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9713592"/>
                  </a:ext>
                </a:extLst>
              </a:tr>
              <a:tr h="2288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28 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120 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64175"/>
                  </a:ext>
                </a:extLst>
              </a:tr>
              <a:tr h="214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785184"/>
                  </a:ext>
                </a:extLst>
              </a:tr>
              <a:tr h="22882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{0:1, 1:1000}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85227 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68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0.810811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0.905007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0.998771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721472"/>
                  </a:ext>
                </a:extLst>
              </a:tr>
              <a:tr h="2288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120 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6235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7290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 Cost Sensitive Gradient Boosting </a:t>
            </a:r>
            <a:r>
              <a:rPr lang="en-US" altLang="ko-KR" b="1" dirty="0" err="1" smtClean="0">
                <a:solidFill>
                  <a:srgbClr val="00DE64"/>
                </a:solidFill>
                <a:latin typeface="Century Gothic" panose="020B0502020202020204" pitchFamily="34" charset="0"/>
              </a:rPr>
              <a:t>XGBoost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8279229" cy="630936"/>
            <a:chOff x="911424" y="1661731"/>
            <a:chExt cx="6884440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67355" y="1757604"/>
              <a:ext cx="6028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Efficient Implementation of Stochastic Gradient Boosting Machine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2442054"/>
            <a:ext cx="8708437" cy="630936"/>
            <a:chOff x="683570" y="1246299"/>
            <a:chExt cx="5472195" cy="4732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48228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Very Effective for Large Range of Regression &amp; Classification Problems </a:t>
              </a:r>
              <a:r>
                <a:rPr lang="en-US" altLang="ko-KR" sz="1600" b="1" dirty="0" smtClean="0">
                  <a:solidFill>
                    <a:srgbClr val="0070C0"/>
                  </a:solidFill>
                  <a:latin typeface="Century Gothic" panose="020B0502020202020204" pitchFamily="34" charset="0"/>
                  <a:cs typeface="Arial" pitchFamily="34" charset="0"/>
                </a:rPr>
                <a:t>[19]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3200092"/>
            <a:ext cx="10229326" cy="630936"/>
            <a:chOff x="683570" y="1246299"/>
            <a:chExt cx="6427889" cy="473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XGBoost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 Offers Ways to Fine-Tune Training Algorithm for Misclassification </a:t>
              </a:r>
              <a:r>
                <a:rPr lang="en-US" altLang="ko-KR" sz="1600" b="1" dirty="0" smtClean="0">
                  <a:solidFill>
                    <a:srgbClr val="0070C0"/>
                  </a:solidFill>
                  <a:latin typeface="Century Gothic" panose="020B0502020202020204" pitchFamily="34" charset="0"/>
                  <a:cs typeface="Arial" pitchFamily="34" charset="0"/>
                </a:rPr>
                <a:t>[20] </a:t>
              </a:r>
              <a:endParaRPr lang="ko-KR" altLang="en-US" sz="1600" b="1" dirty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4003502"/>
            <a:ext cx="10229326" cy="630936"/>
            <a:chOff x="683570" y="1246299"/>
            <a:chExt cx="6427889" cy="4732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XGBoost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 Offers a Few </a:t>
              </a:r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HyperParameters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 to Control Balance of Weights</a:t>
              </a:r>
              <a:endParaRPr lang="ko-KR" altLang="en-US" sz="1600" b="1" i="1" dirty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619591" y="4634438"/>
            <a:ext cx="700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err="1" smtClean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rPr>
              <a:t>scale_pos_weight</a:t>
            </a:r>
            <a:r>
              <a:rPr lang="en-US" altLang="ko-KR" sz="1600" b="1" i="1" dirty="0" smtClean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rPr>
              <a:t>    </a:t>
            </a:r>
            <a:r>
              <a:rPr lang="en-US" sz="1600" dirty="0" smtClean="0">
                <a:latin typeface="Century Gothic" panose="020B0502020202020204" pitchFamily="34" charset="0"/>
              </a:rPr>
              <a:t>Controls Balance of Positive &amp; Negative Weights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619591" y="5167236"/>
            <a:ext cx="749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 err="1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rPr>
              <a:t>class_weight</a:t>
            </a:r>
            <a:r>
              <a:rPr lang="en-US" altLang="ko-KR" sz="1600" b="1" i="1" dirty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1600" b="1" i="1" dirty="0" smtClean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rPr>
              <a:t>            </a:t>
            </a:r>
            <a:r>
              <a:rPr lang="en-US" sz="1600" dirty="0" smtClean="0">
                <a:latin typeface="Century Gothic" panose="020B0502020202020204" pitchFamily="34" charset="0"/>
              </a:rPr>
              <a:t>Constrains Value of Delta Step for Each Leaf Output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0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Cost Sensitive Gradient Boosting </a:t>
            </a:r>
            <a:r>
              <a:rPr lang="en-US" altLang="ko-KR" b="1" dirty="0" err="1">
                <a:solidFill>
                  <a:srgbClr val="00DE64"/>
                </a:solidFill>
                <a:latin typeface="Century Gothic" panose="020B0502020202020204" pitchFamily="34" charset="0"/>
              </a:rPr>
              <a:t>XGBoost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03514" y="1708392"/>
            <a:ext cx="6194468" cy="615554"/>
            <a:chOff x="911424" y="1661731"/>
            <a:chExt cx="5150895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99387" y="281638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Weight 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65706" y="281638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Weight = </a:t>
            </a:r>
            <a:r>
              <a:rPr lang="en-US" dirty="0" smtClean="0"/>
              <a:t>50</a:t>
            </a:r>
            <a:endParaRPr lang="en-US" dirty="0"/>
          </a:p>
        </p:txBody>
      </p:sp>
      <p:pic>
        <p:nvPicPr>
          <p:cNvPr id="10" name="Picture 9" descr="C:\Users\APadgaonkar\AppData\Local\Microsoft\Windows\INetCache\Content.MSO\E35CA863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74" y="3291567"/>
            <a:ext cx="5120640" cy="235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APadgaonkar\AppData\Local\Microsoft\Windows\INetCache\Content.MSO\1F702369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670" y="3291567"/>
            <a:ext cx="5120640" cy="235000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02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Cost Sensitive Gradient Boosting </a:t>
            </a:r>
            <a:r>
              <a:rPr lang="en-US" altLang="ko-KR" b="1" dirty="0" err="1">
                <a:solidFill>
                  <a:srgbClr val="00DE64"/>
                </a:solidFill>
                <a:latin typeface="Century Gothic" panose="020B0502020202020204" pitchFamily="34" charset="0"/>
              </a:rPr>
              <a:t>XGBoost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48193" y="5213080"/>
            <a:ext cx="6194468" cy="615554"/>
            <a:chOff x="911424" y="1661731"/>
            <a:chExt cx="5150895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 Summary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131374" y="2409674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Weight = </a:t>
            </a:r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09722" y="2409674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Results Table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48193" y="1873182"/>
            <a:ext cx="6194468" cy="615554"/>
            <a:chOff x="911424" y="1661731"/>
            <a:chExt cx="5150895" cy="615554"/>
          </a:xfrm>
        </p:grpSpPr>
        <p:sp>
          <p:nvSpPr>
            <p:cNvPr id="14" name="Oval 13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686529" y="5647507"/>
            <a:ext cx="677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entury Gothic" panose="020B0502020202020204" pitchFamily="34" charset="0"/>
              </a:rPr>
              <a:t>XGBoost</a:t>
            </a:r>
            <a:r>
              <a:rPr lang="en-US" sz="1600" dirty="0" smtClean="0">
                <a:latin typeface="Century Gothic" panose="020B0502020202020204" pitchFamily="34" charset="0"/>
              </a:rPr>
              <a:t> has Given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Spectacular Results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686529" y="6021191"/>
            <a:ext cx="789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With </a:t>
            </a:r>
            <a:r>
              <a:rPr lang="en-US" altLang="ko-KR" sz="1600" dirty="0" err="1" smtClean="0">
                <a:latin typeface="Century Gothic" panose="020B0502020202020204" pitchFamily="34" charset="0"/>
              </a:rPr>
              <a:t>XGBoost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, We have Incredibly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High Accuracy 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of Higher than 99.95%</a:t>
            </a:r>
            <a:endParaRPr lang="ko-KR" altLang="en-US" sz="1600" b="1" i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pic>
        <p:nvPicPr>
          <p:cNvPr id="16" name="Picture 15" descr="C:\Users\APadgaonkar\AppData\Local\Microsoft\Windows\INetCache\Content.MSO\3BD2825F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93" y="2739229"/>
            <a:ext cx="5120640" cy="23500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58915"/>
              </p:ext>
            </p:extLst>
          </p:nvPr>
        </p:nvGraphicFramePr>
        <p:xfrm>
          <a:off x="6023720" y="2895750"/>
          <a:ext cx="6081940" cy="1950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316">
                  <a:extLst>
                    <a:ext uri="{9D8B030D-6E8A-4147-A177-3AD203B41FA5}">
                      <a16:colId xmlns:a16="http://schemas.microsoft.com/office/drawing/2014/main" val="250168053"/>
                    </a:ext>
                  </a:extLst>
                </a:gridCol>
                <a:gridCol w="702513">
                  <a:extLst>
                    <a:ext uri="{9D8B030D-6E8A-4147-A177-3AD203B41FA5}">
                      <a16:colId xmlns:a16="http://schemas.microsoft.com/office/drawing/2014/main" val="4286461947"/>
                    </a:ext>
                  </a:extLst>
                </a:gridCol>
                <a:gridCol w="702513">
                  <a:extLst>
                    <a:ext uri="{9D8B030D-6E8A-4147-A177-3AD203B41FA5}">
                      <a16:colId xmlns:a16="http://schemas.microsoft.com/office/drawing/2014/main" val="264787292"/>
                    </a:ext>
                  </a:extLst>
                </a:gridCol>
                <a:gridCol w="1463568">
                  <a:extLst>
                    <a:ext uri="{9D8B030D-6E8A-4147-A177-3AD203B41FA5}">
                      <a16:colId xmlns:a16="http://schemas.microsoft.com/office/drawing/2014/main" val="25982959"/>
                    </a:ext>
                  </a:extLst>
                </a:gridCol>
                <a:gridCol w="878141">
                  <a:extLst>
                    <a:ext uri="{9D8B030D-6E8A-4147-A177-3AD203B41FA5}">
                      <a16:colId xmlns:a16="http://schemas.microsoft.com/office/drawing/2014/main" val="57772888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4168694807"/>
                    </a:ext>
                  </a:extLst>
                </a:gridCol>
              </a:tblGrid>
              <a:tr h="2261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Scale_Pos_Weight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Confusion Matrix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 (Sensitivity)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AUC-ROC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205719"/>
                  </a:ext>
                </a:extLst>
              </a:tr>
              <a:tr h="2189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85289 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0.790541 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0.970665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0.999567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014744"/>
                  </a:ext>
                </a:extLst>
              </a:tr>
              <a:tr h="218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31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117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92738"/>
                  </a:ext>
                </a:extLst>
              </a:tr>
              <a:tr h="2055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489111"/>
                  </a:ext>
                </a:extLst>
              </a:tr>
              <a:tr h="2189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85275 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49 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effectLst/>
                        </a:rPr>
                        <a:t>0.824324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0.974359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0.999146 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0944949"/>
                  </a:ext>
                </a:extLst>
              </a:tr>
              <a:tr h="218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24 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122 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56781"/>
                  </a:ext>
                </a:extLst>
              </a:tr>
              <a:tr h="2055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504013"/>
                  </a:ext>
                </a:extLst>
              </a:tr>
              <a:tr h="2189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85221 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74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0.837838 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0.957629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0.998853 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985962"/>
                  </a:ext>
                </a:extLst>
              </a:tr>
              <a:tr h="218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124 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0067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686529" y="6434796"/>
            <a:ext cx="677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Along with High Accuracy we also have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Solidly High ROC-AUC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351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20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 Cost Sensitive Artificial Neural Network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8279229" cy="630936"/>
            <a:chOff x="911424" y="1661731"/>
            <a:chExt cx="6884440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67355" y="1757604"/>
              <a:ext cx="6028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Neural Networks Perform Well on Wide Range of Problems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2442054"/>
            <a:ext cx="9090991" cy="630936"/>
            <a:chOff x="683570" y="1246299"/>
            <a:chExt cx="5712584" cy="4732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0631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Use Backpropagation Algorithm to Calculate Errors &amp; Update Model Weights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3200092"/>
            <a:ext cx="10229326" cy="630936"/>
            <a:chOff x="683570" y="1246299"/>
            <a:chExt cx="6427889" cy="473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However, they Treat Majority Class Preferentially in Imbalanced Datasets </a:t>
              </a:r>
              <a:r>
                <a:rPr lang="en-US" altLang="ko-KR" sz="1600" b="1" dirty="0" smtClean="0">
                  <a:solidFill>
                    <a:srgbClr val="0070C0"/>
                  </a:solidFill>
                  <a:latin typeface="Century Gothic" panose="020B0502020202020204" pitchFamily="34" charset="0"/>
                  <a:cs typeface="Arial" pitchFamily="34" charset="0"/>
                </a:rPr>
                <a:t>[21] </a:t>
              </a:r>
              <a:endParaRPr lang="ko-KR" altLang="en-US" sz="1600" b="1" dirty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4003502"/>
            <a:ext cx="10229326" cy="682912"/>
            <a:chOff x="683570" y="1246299"/>
            <a:chExt cx="6427889" cy="51218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This Can be Changed by Changing the Weightage of Error Scores Based on Class </a:t>
              </a:r>
              <a:r>
                <a:rPr lang="en-US" altLang="ko-KR" sz="1600" b="1" dirty="0">
                  <a:solidFill>
                    <a:srgbClr val="0070C0"/>
                  </a:solidFill>
                  <a:latin typeface="Century Gothic" panose="020B0502020202020204" pitchFamily="34" charset="0"/>
                  <a:cs typeface="Arial" pitchFamily="34" charset="0"/>
                </a:rPr>
                <a:t>[</a:t>
              </a:r>
              <a:r>
                <a:rPr lang="en-US" altLang="ko-KR" sz="1600" b="1" dirty="0" smtClean="0">
                  <a:solidFill>
                    <a:srgbClr val="0070C0"/>
                  </a:solidFill>
                  <a:latin typeface="Century Gothic" panose="020B0502020202020204" pitchFamily="34" charset="0"/>
                  <a:cs typeface="Arial" pitchFamily="34" charset="0"/>
                </a:rPr>
                <a:t>22]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endParaRPr lang="ko-KR" altLang="en-US" sz="1600" b="1" i="1" dirty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4809813"/>
            <a:ext cx="10229326" cy="682912"/>
            <a:chOff x="683570" y="1246299"/>
            <a:chExt cx="6427889" cy="51218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For Imbalanced Datasets, Large Error Weight is Applied to Minority Class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endParaRPr lang="ko-KR" altLang="en-US" sz="1600" b="1" i="1" dirty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5616124"/>
            <a:ext cx="10225228" cy="630936"/>
            <a:chOff x="683570" y="1246299"/>
            <a:chExt cx="6425314" cy="4732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0387" y="1311486"/>
              <a:ext cx="577849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 Actual Tuning is Done Using HyperParameter </a:t>
              </a:r>
              <a:r>
                <a:rPr lang="en-US" altLang="ko-KR" sz="1600" b="1" i="1" dirty="0" err="1">
                  <a:solidFill>
                    <a:srgbClr val="0070C0"/>
                  </a:solidFill>
                  <a:latin typeface="Century Gothic" panose="020B0502020202020204" pitchFamily="34" charset="0"/>
                  <a:cs typeface="Arial" pitchFamily="34" charset="0"/>
                </a:rPr>
                <a:t>class_weight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 </a:t>
              </a:r>
              <a:endParaRPr lang="ko-KR" altLang="en-US" sz="1600" b="1" i="1" dirty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119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 Cost Sensitive Artificial Neural Network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9090991" cy="630936"/>
            <a:chOff x="911424" y="1661731"/>
            <a:chExt cx="7559446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67355" y="1757604"/>
              <a:ext cx="6703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Neural Networks are Especially Suited for this Dataset for Following Reasons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3226861"/>
            <a:ext cx="10229326" cy="682912"/>
            <a:chOff x="683570" y="1246299"/>
            <a:chExt cx="6427889" cy="51218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Outline of the 3 Neural Network Models We have Built is Described in the Table Below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endParaRPr lang="ko-KR" altLang="en-US" sz="1600" b="1" i="1" dirty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276668" y="2303571"/>
            <a:ext cx="677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Elimination of Need for Feature-Engineering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276668" y="2738139"/>
            <a:ext cx="677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High Level of Configurability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pic>
        <p:nvPicPr>
          <p:cNvPr id="16386" name="Picture 2" descr="The Artificial Neural Networks handbook: Part 1 | by Jayesh Bapu ...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890" y="4040242"/>
            <a:ext cx="3415005" cy="240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12537"/>
              </p:ext>
            </p:extLst>
          </p:nvPr>
        </p:nvGraphicFramePr>
        <p:xfrm>
          <a:off x="1940767" y="3677623"/>
          <a:ext cx="6372809" cy="3111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3166">
                  <a:extLst>
                    <a:ext uri="{9D8B030D-6E8A-4147-A177-3AD203B41FA5}">
                      <a16:colId xmlns:a16="http://schemas.microsoft.com/office/drawing/2014/main" val="3375955986"/>
                    </a:ext>
                  </a:extLst>
                </a:gridCol>
                <a:gridCol w="1700286">
                  <a:extLst>
                    <a:ext uri="{9D8B030D-6E8A-4147-A177-3AD203B41FA5}">
                      <a16:colId xmlns:a16="http://schemas.microsoft.com/office/drawing/2014/main" val="2886574543"/>
                    </a:ext>
                  </a:extLst>
                </a:gridCol>
                <a:gridCol w="892428">
                  <a:extLst>
                    <a:ext uri="{9D8B030D-6E8A-4147-A177-3AD203B41FA5}">
                      <a16:colId xmlns:a16="http://schemas.microsoft.com/office/drawing/2014/main" val="2739735691"/>
                    </a:ext>
                  </a:extLst>
                </a:gridCol>
                <a:gridCol w="2006929">
                  <a:extLst>
                    <a:ext uri="{9D8B030D-6E8A-4147-A177-3AD203B41FA5}">
                      <a16:colId xmlns:a16="http://schemas.microsoft.com/office/drawing/2014/main" val="1433543750"/>
                    </a:ext>
                  </a:extLst>
                </a:gridCol>
              </a:tblGrid>
              <a:tr h="566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Activation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 Function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Cost Function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1500396"/>
                  </a:ext>
                </a:extLst>
              </a:tr>
              <a:tr h="138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 Layer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of input features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00106687"/>
                  </a:ext>
                </a:extLst>
              </a:tr>
              <a:tr h="138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Hidden Layers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32,32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37781590"/>
                  </a:ext>
                </a:extLst>
              </a:tr>
              <a:tr h="138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Output Layer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sigmoid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binary_crossentropy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34955027"/>
                  </a:ext>
                </a:extLst>
              </a:tr>
              <a:tr h="138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Regularization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Dropout regularization (0.4)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06942"/>
                  </a:ext>
                </a:extLst>
              </a:tr>
              <a:tr h="138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Optimizer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47532"/>
                  </a:ext>
                </a:extLst>
              </a:tr>
              <a:tr h="852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 Sensitive Weights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This will cause the model to pay more attention to fraud class (1)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{0:1, 1:1}        :  No Weight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{0:1, 1:5}        :  Weight 5 for fraud class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{0:1, 1:500}    :  Weight 500 for fraud class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53156"/>
                  </a:ext>
                </a:extLst>
              </a:tr>
              <a:tr h="566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Early Stopping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Precision (Although FNs are costly, FPs are also costly for punishing the legitimate transactions. Also, model showed significantly higher accuracy [about 99 %]. The precision is made the parameter for early stopping.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85604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806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Cost Sensitive Artificial Neural Network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03514" y="1708392"/>
            <a:ext cx="7262192" cy="615554"/>
            <a:chOff x="911424" y="1661731"/>
            <a:chExt cx="6038741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5175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Training &amp; Validation Accuracy AND Loss Across Epochs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pic>
        <p:nvPicPr>
          <p:cNvPr id="12" name="Picture 11" descr="C:\Users\APadgaonkar\AppData\Local\Microsoft\Windows\INetCache\Content.MSO\2126CBE5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4" y="2566170"/>
            <a:ext cx="4547745" cy="429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APadgaonkar\AppData\Local\Microsoft\Windows\INetCache\Content.MSO\1144C3B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66" y="2566170"/>
            <a:ext cx="4544568" cy="42918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04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Prevent Credit Card Fraud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3" y="1661731"/>
            <a:ext cx="9146977" cy="615554"/>
            <a:chOff x="911424" y="1661731"/>
            <a:chExt cx="7408188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48416" y="1757604"/>
              <a:ext cx="6571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Credit Card Fraud happens when Card is Used for Unauthorized Transactions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7" y="2511606"/>
            <a:ext cx="7104786" cy="615554"/>
            <a:chOff x="683570" y="1246299"/>
            <a:chExt cx="4464495" cy="46166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6166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07613" y="1319902"/>
              <a:ext cx="38404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Billions of Dollars are Lost Every Year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12FAFB-9153-4A72-A4FB-52802D5EC16B}"/>
              </a:ext>
            </a:extLst>
          </p:cNvPr>
          <p:cNvGrpSpPr/>
          <p:nvPr/>
        </p:nvGrpSpPr>
        <p:grpSpPr>
          <a:xfrm>
            <a:off x="911423" y="4922726"/>
            <a:ext cx="5952661" cy="615554"/>
            <a:chOff x="683568" y="1246299"/>
            <a:chExt cx="4464496" cy="46166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90DFD6-6303-4E5A-81A3-FA0453009D90}"/>
                </a:ext>
              </a:extLst>
            </p:cNvPr>
            <p:cNvSpPr/>
            <p:nvPr/>
          </p:nvSpPr>
          <p:spPr>
            <a:xfrm>
              <a:off x="683568" y="1246299"/>
              <a:ext cx="475291" cy="46166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794627-E84A-46FB-BC0A-96DF269578EC}"/>
                </a:ext>
              </a:extLst>
            </p:cNvPr>
            <p:cNvSpPr txBox="1"/>
            <p:nvPr/>
          </p:nvSpPr>
          <p:spPr>
            <a:xfrm>
              <a:off x="1428394" y="1319902"/>
              <a:ext cx="37196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Goals of this Project are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82D83D-539F-4D2B-900F-BDD5C7C557CC}"/>
              </a:ext>
            </a:extLst>
          </p:cNvPr>
          <p:cNvGrpSpPr/>
          <p:nvPr/>
        </p:nvGrpSpPr>
        <p:grpSpPr>
          <a:xfrm>
            <a:off x="911424" y="3384886"/>
            <a:ext cx="6194468" cy="615554"/>
            <a:chOff x="683568" y="1246299"/>
            <a:chExt cx="4464496" cy="46166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BA7714E-EDDD-4FDB-A51D-E7794D0FDEBA}"/>
                </a:ext>
              </a:extLst>
            </p:cNvPr>
            <p:cNvSpPr/>
            <p:nvPr/>
          </p:nvSpPr>
          <p:spPr>
            <a:xfrm>
              <a:off x="683568" y="1246299"/>
              <a:ext cx="475291" cy="46166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0B9A02-2273-4986-8075-7505A2B0CF87}"/>
                </a:ext>
              </a:extLst>
            </p:cNvPr>
            <p:cNvSpPr txBox="1"/>
            <p:nvPr/>
          </p:nvSpPr>
          <p:spPr>
            <a:xfrm>
              <a:off x="1428394" y="1319902"/>
              <a:ext cx="37196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 in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4867" y="3931280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Financial Loss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4867" y="4379537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Loss of Trust in Financial Institutions </a:t>
            </a:r>
            <a:r>
              <a:rPr lang="en-US" sz="16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[1]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4867" y="5538280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Explore Different ML Algorithms that can be Used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4867" y="6088431"/>
            <a:ext cx="6419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Create Effective Model(s) using the Fraud Dataset on Kaggle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58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83"/>
    </mc:Choice>
    <mc:Fallback xmlns="">
      <p:transition spd="slow" advTm="405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Cost Sensitive Artificial Neural Network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03514" y="1708392"/>
            <a:ext cx="7691400" cy="615554"/>
            <a:chOff x="911424" y="1661731"/>
            <a:chExt cx="6395641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5532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Training &amp; Validation Recall AND Specificity Across Epochs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pic>
        <p:nvPicPr>
          <p:cNvPr id="12" name="Picture 11" descr="C:\Users\APadgaonkar\AppData\Local\Microsoft\Windows\INetCache\Content.MSO\FBCCED01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69" y="2491274"/>
            <a:ext cx="4544568" cy="428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APadgaonkar\AppData\Local\Microsoft\Windows\INetCache\Content.MSO\5E01F1DD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824" y="2491274"/>
            <a:ext cx="4700564" cy="428853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364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Cost Sensitive Artificial Neural Network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03514" y="1708392"/>
            <a:ext cx="6194468" cy="615554"/>
            <a:chOff x="911424" y="1661731"/>
            <a:chExt cx="5150895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99387" y="281638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Weight 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65706" y="281638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Weight = </a:t>
            </a: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12" name="Picture 11" descr="C:\Users\APadgaonkar\AppData\Local\Microsoft\Windows\INetCache\Content.MSO\32B39AC5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02" y="3291567"/>
            <a:ext cx="5120640" cy="235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APadgaonkar\AppData\Local\Microsoft\Windows\INetCache\Content.MSO\92615E1B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960" y="3291566"/>
            <a:ext cx="5120640" cy="235000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921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Cost Sensitive Artificial Neural Network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48193" y="5213080"/>
            <a:ext cx="6194468" cy="615554"/>
            <a:chOff x="911424" y="1661731"/>
            <a:chExt cx="5150895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 Summary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131374" y="2409674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Weight = </a:t>
            </a:r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09722" y="2409674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Results Table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48193" y="1873182"/>
            <a:ext cx="6194468" cy="615554"/>
            <a:chOff x="911424" y="1661731"/>
            <a:chExt cx="5150895" cy="615554"/>
          </a:xfrm>
        </p:grpSpPr>
        <p:sp>
          <p:nvSpPr>
            <p:cNvPr id="14" name="Oval 13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686529" y="5647507"/>
            <a:ext cx="677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ANNs have Given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Spectacular Results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686528" y="6021191"/>
            <a:ext cx="1001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Achieved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High Accuracy 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along with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High Recall &amp; ROC-AUC 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Values &amp;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Predictable Configurability</a:t>
            </a:r>
            <a:endParaRPr lang="ko-KR" altLang="en-US" sz="1600" b="1" i="1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686529" y="6434796"/>
            <a:ext cx="677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Best Functional Solution </a:t>
            </a:r>
            <a:r>
              <a:rPr lang="en-US" sz="1600" dirty="0" smtClean="0">
                <a:latin typeface="Century Gothic" panose="020B0502020202020204" pitchFamily="34" charset="0"/>
              </a:rPr>
              <a:t>for our Dataset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pic>
        <p:nvPicPr>
          <p:cNvPr id="22" name="Picture 21" descr="C:\Users\APadgaonkar\AppData\Local\Microsoft\Windows\INetCache\Content.MSO\A31A39E1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02" y="2770113"/>
            <a:ext cx="5120640" cy="23500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865314"/>
              </p:ext>
            </p:extLst>
          </p:nvPr>
        </p:nvGraphicFramePr>
        <p:xfrm>
          <a:off x="6135500" y="2874577"/>
          <a:ext cx="5937250" cy="2095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8748281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8190123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0196647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7091534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044776705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64454494"/>
                    </a:ext>
                  </a:extLst>
                </a:gridCol>
              </a:tblGrid>
              <a:tr h="2379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Class_Weight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Confusion Matrix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 (Sensitivity)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AUC-ROC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7289869"/>
                  </a:ext>
                </a:extLst>
              </a:tr>
              <a:tr h="23031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{0:1, 1:1}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85247 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0.824324   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0.962304  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0.999134  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149676"/>
                  </a:ext>
                </a:extLst>
              </a:tr>
              <a:tr h="230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122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09355"/>
                  </a:ext>
                </a:extLst>
              </a:tr>
              <a:tr h="237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11656"/>
                  </a:ext>
                </a:extLst>
              </a:tr>
              <a:tr h="23031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{0:1, 1:5}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85233 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62 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0.831081 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0.958601  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0.998982 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311890"/>
                  </a:ext>
                </a:extLst>
              </a:tr>
              <a:tr h="230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25 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123 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47390"/>
                  </a:ext>
                </a:extLst>
              </a:tr>
              <a:tr h="237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5856798"/>
                  </a:ext>
                </a:extLst>
              </a:tr>
              <a:tr h="23031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{0:1, 1:500}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84097 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1198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0.878378   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0.972720  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0.985768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3711223"/>
                  </a:ext>
                </a:extLst>
              </a:tr>
              <a:tr h="230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130 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333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0470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20" grpId="0"/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160C0-883D-4A4F-AFD7-58D069E61B9A}"/>
              </a:ext>
            </a:extLst>
          </p:cNvPr>
          <p:cNvSpPr/>
          <p:nvPr/>
        </p:nvSpPr>
        <p:spPr>
          <a:xfrm>
            <a:off x="5334000" y="2065020"/>
            <a:ext cx="6858000" cy="2072640"/>
          </a:xfrm>
          <a:prstGeom prst="rect">
            <a:avLst/>
          </a:prstGeom>
          <a:solidFill>
            <a:srgbClr val="00D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sz="3600" dirty="0" smtClean="0">
                <a:effectLst>
                  <a:glow rad="101600">
                    <a:schemeClr val="tx1">
                      <a:alpha val="14000"/>
                    </a:schemeClr>
                  </a:glow>
                </a:effectLst>
                <a:latin typeface="Century Gothic" panose="020B0502020202020204" pitchFamily="34" charset="0"/>
              </a:rPr>
              <a:t>Results Summary</a:t>
            </a:r>
            <a:endParaRPr lang="en-US" sz="3600" dirty="0">
              <a:effectLst>
                <a:glow rad="101600">
                  <a:schemeClr val="tx1">
                    <a:alpha val="14000"/>
                  </a:schemeClr>
                </a:glo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3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3"/>
    </mc:Choice>
    <mc:Fallback xmlns="">
      <p:transition spd="slow" advTm="8033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 Results Summary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03514" y="1708392"/>
            <a:ext cx="6194468" cy="615554"/>
            <a:chOff x="911424" y="1661731"/>
            <a:chExt cx="5150895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ROC-AUC across Algorithms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45" y="2142818"/>
            <a:ext cx="10347649" cy="4621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213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 Results Summary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03514" y="1708392"/>
            <a:ext cx="6194468" cy="615554"/>
            <a:chOff x="911424" y="1661731"/>
            <a:chExt cx="5150895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Accuracy across Algorithms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90" y="2142818"/>
            <a:ext cx="10189027" cy="47151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49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 Results Summary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03514" y="1708392"/>
            <a:ext cx="6194468" cy="615554"/>
            <a:chOff x="911424" y="1661731"/>
            <a:chExt cx="5150895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Sensitivity AKA Recall across Algorithms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82" y="2142818"/>
            <a:ext cx="9993085" cy="47151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99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 Results Summary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603514" y="1708392"/>
            <a:ext cx="6194468" cy="615554"/>
            <a:chOff x="911424" y="1661731"/>
            <a:chExt cx="5150895" cy="615554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15554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Results Summary Table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35" y="2211355"/>
            <a:ext cx="10286071" cy="43387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80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5"/>
    </mc:Choice>
    <mc:Fallback xmlns="">
      <p:transition spd="slow" advTm="4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160C0-883D-4A4F-AFD7-58D069E61B9A}"/>
              </a:ext>
            </a:extLst>
          </p:cNvPr>
          <p:cNvSpPr/>
          <p:nvPr/>
        </p:nvSpPr>
        <p:spPr>
          <a:xfrm>
            <a:off x="5334000" y="2065020"/>
            <a:ext cx="6858000" cy="2072640"/>
          </a:xfrm>
          <a:prstGeom prst="rect">
            <a:avLst/>
          </a:prstGeom>
          <a:solidFill>
            <a:srgbClr val="00D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sz="3600" dirty="0" smtClean="0">
                <a:effectLst>
                  <a:glow rad="101600">
                    <a:schemeClr val="tx1">
                      <a:alpha val="14000"/>
                    </a:schemeClr>
                  </a:glow>
                </a:effectLst>
                <a:latin typeface="Century Gothic" panose="020B0502020202020204" pitchFamily="34" charset="0"/>
              </a:rPr>
              <a:t>Conclusions</a:t>
            </a:r>
            <a:endParaRPr lang="en-US" sz="3600" dirty="0">
              <a:effectLst>
                <a:glow rad="101600">
                  <a:schemeClr val="tx1">
                    <a:alpha val="14000"/>
                  </a:schemeClr>
                </a:glo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4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3"/>
    </mc:Choice>
    <mc:Fallback xmlns="">
      <p:transition spd="slow" advTm="8033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 Conclusions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7327507" cy="630936"/>
            <a:chOff x="911424" y="1661731"/>
            <a:chExt cx="6093053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67355" y="1757604"/>
              <a:ext cx="5237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Goal of the Project was to Create Suitable Algorithm(s) to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3121177"/>
            <a:ext cx="10229326" cy="630936"/>
            <a:chOff x="683570" y="1246299"/>
            <a:chExt cx="6427889" cy="473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We Took Following Steps to Create Algorithm(s)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2199550"/>
            <a:ext cx="7828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Prevent Fraud while Allowing Legitimate Transactions to go through Smoothly 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6" y="2648372"/>
            <a:ext cx="7025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i.e. Achieve High Level of Accuracy along with High Recall &amp; AUC 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3790257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1. Exploratory Analysis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4239079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2. Identifying the Challenges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4687901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3. Data Pre-Processing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5136723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4. Identifying Suitable Algorithms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5585545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5. Build Models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6034367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6. Compare Results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215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5" grpId="0"/>
      <p:bldP spid="36" grpId="0"/>
      <p:bldP spid="37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160C0-883D-4A4F-AFD7-58D069E61B9A}"/>
              </a:ext>
            </a:extLst>
          </p:cNvPr>
          <p:cNvSpPr/>
          <p:nvPr/>
        </p:nvSpPr>
        <p:spPr>
          <a:xfrm>
            <a:off x="5334000" y="2065020"/>
            <a:ext cx="6858000" cy="2072640"/>
          </a:xfrm>
          <a:prstGeom prst="rect">
            <a:avLst/>
          </a:prstGeom>
          <a:solidFill>
            <a:srgbClr val="00D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sz="3600" dirty="0" smtClean="0">
                <a:effectLst>
                  <a:glow rad="101600">
                    <a:schemeClr val="tx1">
                      <a:alpha val="14000"/>
                    </a:schemeClr>
                  </a:glow>
                </a:effectLst>
                <a:latin typeface="Century Gothic" panose="020B0502020202020204" pitchFamily="34" charset="0"/>
              </a:rPr>
              <a:t>About the Dataset</a:t>
            </a:r>
            <a:endParaRPr lang="en-US" sz="3600" dirty="0">
              <a:effectLst>
                <a:glow rad="101600">
                  <a:schemeClr val="tx1">
                    <a:alpha val="14000"/>
                  </a:schemeClr>
                </a:glo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9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0"/>
    </mc:Choice>
    <mc:Fallback xmlns="">
      <p:transition spd="slow" advTm="567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 Conclusions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6515741" cy="630936"/>
            <a:chOff x="911424" y="1661731"/>
            <a:chExt cx="5418044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67355" y="1757604"/>
              <a:ext cx="4562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Greatest Challenge was Imbalance in the Dataset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3121177"/>
            <a:ext cx="10229326" cy="630936"/>
            <a:chOff x="683570" y="1246299"/>
            <a:chExt cx="6427889" cy="473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We Used Following Algorithms which Can Handle Class Imbalance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3790257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1. Balanced Bagging Classifier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4239079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2. Random Forest Classifier with Class Weighing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4687901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3. Cost Sensitive Logistic Regression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5136723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4. Cost Sensitive Decision Trees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5585545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5. Cost Sensitive Gradient Boosting </a:t>
            </a:r>
            <a:r>
              <a:rPr lang="en-US" altLang="ko-KR" sz="1600" dirty="0" err="1" smtClean="0">
                <a:latin typeface="Century Gothic" panose="020B0502020202020204" pitchFamily="34" charset="0"/>
              </a:rPr>
              <a:t>XGBoost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1940767" y="6034367"/>
            <a:ext cx="64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entury Gothic" panose="020B0502020202020204" pitchFamily="34" charset="0"/>
              </a:rPr>
              <a:t>6. Cost Sensitive Artificial Neural Network</a:t>
            </a:r>
            <a:endParaRPr lang="ko-KR" altLang="en-US" sz="1600" b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2388003"/>
            <a:ext cx="10229326" cy="630936"/>
            <a:chOff x="683570" y="1246299"/>
            <a:chExt cx="6427889" cy="4732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To Address Imbalance We Used SVMSMOTE Oversampling </a:t>
              </a:r>
              <a:r>
                <a:rPr lang="en-US" altLang="ko-KR" sz="1600" b="1" dirty="0" smtClean="0">
                  <a:solidFill>
                    <a:srgbClr val="0070C0"/>
                  </a:solidFill>
                  <a:latin typeface="Century Gothic" panose="020B0502020202020204" pitchFamily="34" charset="0"/>
                  <a:cs typeface="Arial" pitchFamily="34" charset="0"/>
                </a:rPr>
                <a:t>[23]</a:t>
              </a:r>
              <a:endParaRPr lang="ko-KR" altLang="en-US" sz="1600" b="1" dirty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73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9" grpId="0"/>
      <p:bldP spid="40" grpId="0"/>
      <p:bldP spid="4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 Conclusions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8391195" cy="630936"/>
            <a:chOff x="911424" y="1661731"/>
            <a:chExt cx="6977543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67354" y="1757604"/>
              <a:ext cx="6121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All of the Algorithms (except Logistic Regression) had High Accuracy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3121177"/>
            <a:ext cx="10229326" cy="630936"/>
            <a:chOff x="683570" y="1246299"/>
            <a:chExt cx="6427889" cy="473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High Recall was Best Achieved by Random Forest &amp; ANN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2388003"/>
            <a:ext cx="10229326" cy="630936"/>
            <a:chOff x="683570" y="1246299"/>
            <a:chExt cx="6427889" cy="4732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Very High ROC-AUC was Achieved with </a:t>
              </a:r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XGBoost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 &amp; ANN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3929921"/>
            <a:ext cx="10229326" cy="630936"/>
            <a:chOff x="683570" y="1246299"/>
            <a:chExt cx="6427889" cy="4732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Overall, Neural Networks Scored Well Across All Parameters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4" y="4779006"/>
            <a:ext cx="10229326" cy="630936"/>
            <a:chOff x="683570" y="1246299"/>
            <a:chExt cx="6427889" cy="4732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57784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Artificial Neural Networks are the Best Solution for this Dataset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179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ko-KR" dirty="0"/>
              <a:t> References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513167-8545-4581-A649-4254259585F8}"/>
              </a:ext>
            </a:extLst>
          </p:cNvPr>
          <p:cNvSpPr/>
          <p:nvPr/>
        </p:nvSpPr>
        <p:spPr>
          <a:xfrm>
            <a:off x="623392" y="1158702"/>
            <a:ext cx="10945216" cy="568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/>
            <a:r>
              <a:rPr lang="en-US" dirty="0"/>
              <a:t>[</a:t>
            </a:r>
            <a:r>
              <a:rPr lang="en-US" dirty="0" smtClean="0"/>
              <a:t>1]	Leah </a:t>
            </a:r>
            <a:r>
              <a:rPr lang="en-US" dirty="0"/>
              <a:t>Hendry (2016). “Bank didn't do enough to prevent online credit card fraud” Retrieved from </a:t>
            </a:r>
            <a:endParaRPr lang="en-US" dirty="0" smtClean="0"/>
          </a:p>
          <a:p>
            <a:pPr indent="-457200"/>
            <a:r>
              <a:rPr lang="en-US" dirty="0" smtClean="0"/>
              <a:t>	https</a:t>
            </a:r>
            <a:r>
              <a:rPr lang="en-US" dirty="0"/>
              <a:t>://</a:t>
            </a:r>
            <a:r>
              <a:rPr lang="en-US" dirty="0" smtClean="0"/>
              <a:t>www.cbc.ca/news/canada/montreal/vincenzo-lingordo-credit-card-fraud-bank-1.3900001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smtClean="0"/>
              <a:t>2]	Machine </a:t>
            </a:r>
            <a:r>
              <a:rPr lang="en-US" dirty="0"/>
              <a:t>Learning Group, ULB (2018). “Credit Card Fraud Detection Anonymized credit card transactions </a:t>
            </a:r>
            <a:r>
              <a:rPr lang="en-US" dirty="0" smtClean="0"/>
              <a:t>	labeled as </a:t>
            </a:r>
            <a:r>
              <a:rPr lang="en-US" dirty="0"/>
              <a:t>fraudulent or genuine” Retrieved from https://</a:t>
            </a:r>
            <a:r>
              <a:rPr lang="en-US" dirty="0" smtClean="0"/>
              <a:t>www.kaggle.com/mlg-ulb/creditcardfraud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smtClean="0"/>
              <a:t>3]	Andre </a:t>
            </a:r>
            <a:r>
              <a:rPr lang="en-US" dirty="0" err="1"/>
              <a:t>Violante</a:t>
            </a:r>
            <a:r>
              <a:rPr lang="en-US" dirty="0"/>
              <a:t> (2018) “An Introduction to t-SNE with Python Example” Retrieved from </a:t>
            </a:r>
            <a:endParaRPr lang="en-US" dirty="0" smtClean="0"/>
          </a:p>
          <a:p>
            <a:r>
              <a:rPr lang="en-US" dirty="0" smtClean="0"/>
              <a:t>	https</a:t>
            </a:r>
            <a:r>
              <a:rPr lang="en-US" dirty="0"/>
              <a:t>://towardsdatascience.com/an-introduction-to-t-sne-with-python-example-5a3a293108d</a:t>
            </a:r>
          </a:p>
          <a:p>
            <a:endParaRPr lang="en-US" dirty="0" smtClean="0"/>
          </a:p>
          <a:p>
            <a:r>
              <a:rPr lang="en-US" dirty="0" smtClean="0"/>
              <a:t>[4]	Paula </a:t>
            </a:r>
            <a:r>
              <a:rPr lang="en-US" dirty="0" err="1"/>
              <a:t>Branco</a:t>
            </a:r>
            <a:r>
              <a:rPr lang="en-US" dirty="0"/>
              <a:t>, Luıs </a:t>
            </a:r>
            <a:r>
              <a:rPr lang="en-US" dirty="0" err="1"/>
              <a:t>Torgo</a:t>
            </a:r>
            <a:r>
              <a:rPr lang="en-US" dirty="0"/>
              <a:t>, Rita P. Ribeiro1(2015) "A Survey of Predictive Modelling under Imbalanced </a:t>
            </a:r>
            <a:endParaRPr lang="en-US" dirty="0" smtClean="0"/>
          </a:p>
          <a:p>
            <a:r>
              <a:rPr lang="en-US" dirty="0" smtClean="0"/>
              <a:t>	Distributions</a:t>
            </a:r>
            <a:r>
              <a:rPr lang="en-US" dirty="0"/>
              <a:t>" Retrieved from https://web.cs.dal.ca/~ltorgo/publication/2015_btr15/</a:t>
            </a:r>
          </a:p>
          <a:p>
            <a:endParaRPr lang="en-US" dirty="0" smtClean="0"/>
          </a:p>
          <a:p>
            <a:r>
              <a:rPr lang="en-US" dirty="0" smtClean="0"/>
              <a:t>[5]	Roberta </a:t>
            </a:r>
            <a:r>
              <a:rPr lang="en-US" dirty="0" err="1"/>
              <a:t>Pollastro</a:t>
            </a:r>
            <a:r>
              <a:rPr lang="en-US" dirty="0"/>
              <a:t> (2020) "How to handle Class Imbalance Problem" Retrieved from </a:t>
            </a:r>
            <a:endParaRPr lang="en-US" dirty="0" smtClean="0"/>
          </a:p>
          <a:p>
            <a:r>
              <a:rPr lang="en-US" dirty="0" smtClean="0"/>
              <a:t>	https</a:t>
            </a:r>
            <a:r>
              <a:rPr lang="en-US" dirty="0"/>
              <a:t>://medium.com/quantyca/how-to-handle-class-imbalance-problem-9ee3062f2499</a:t>
            </a:r>
          </a:p>
          <a:p>
            <a:endParaRPr lang="en-US" dirty="0" smtClean="0"/>
          </a:p>
          <a:p>
            <a:r>
              <a:rPr lang="en-US" dirty="0" smtClean="0"/>
              <a:t>[6]	Gustavo </a:t>
            </a:r>
            <a:r>
              <a:rPr lang="en-US" dirty="0"/>
              <a:t>E. A. P. A. Batista, Ronaldo C. </a:t>
            </a:r>
            <a:r>
              <a:rPr lang="en-US" dirty="0" err="1"/>
              <a:t>Prati</a:t>
            </a:r>
            <a:r>
              <a:rPr lang="en-US" dirty="0"/>
              <a:t> , Maria Carolina </a:t>
            </a:r>
            <a:r>
              <a:rPr lang="en-US" dirty="0" err="1"/>
              <a:t>Monard</a:t>
            </a:r>
            <a:r>
              <a:rPr lang="en-US" dirty="0"/>
              <a:t> (2004) "Study Of The Behavior Of </a:t>
            </a:r>
            <a:r>
              <a:rPr lang="en-US" dirty="0" smtClean="0"/>
              <a:t>	Several Methods </a:t>
            </a:r>
            <a:r>
              <a:rPr lang="en-US" dirty="0"/>
              <a:t>For Balancing Machine Learning Training" Retrieved from </a:t>
            </a:r>
            <a:endParaRPr lang="en-US" dirty="0" smtClean="0"/>
          </a:p>
          <a:p>
            <a:r>
              <a:rPr lang="en-US" dirty="0" smtClean="0"/>
              <a:t>	https</a:t>
            </a:r>
            <a:r>
              <a:rPr lang="en-US" dirty="0"/>
              <a:t>://citeseerx.ist.psu.edu/viewdoc/download?doi=10.1.1.58.7757&amp;rep=rep1&amp;type=pdf</a:t>
            </a:r>
          </a:p>
          <a:p>
            <a:endParaRPr lang="en-US" dirty="0" smtClean="0"/>
          </a:p>
          <a:p>
            <a:pPr marL="609585" indent="-609585">
              <a:lnSpc>
                <a:spcPct val="200000"/>
              </a:lnSpc>
              <a:spcAft>
                <a:spcPts val="1067"/>
              </a:spcAft>
            </a:pPr>
            <a:endParaRPr lang="en-US" sz="1067" dirty="0"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86"/>
    </mc:Choice>
    <mc:Fallback xmlns="">
      <p:transition spd="slow" advTm="13886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ko-KR" dirty="0"/>
              <a:t> References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513167-8545-4581-A649-4254259585F8}"/>
              </a:ext>
            </a:extLst>
          </p:cNvPr>
          <p:cNvSpPr/>
          <p:nvPr/>
        </p:nvSpPr>
        <p:spPr>
          <a:xfrm>
            <a:off x="623392" y="1158702"/>
            <a:ext cx="10945216" cy="596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 smtClean="0"/>
              <a:t>7]	</a:t>
            </a:r>
            <a:r>
              <a:rPr lang="en-US" dirty="0" err="1" smtClean="0"/>
              <a:t>Haibo</a:t>
            </a:r>
            <a:r>
              <a:rPr lang="en-US" dirty="0" smtClean="0"/>
              <a:t> </a:t>
            </a:r>
            <a:r>
              <a:rPr lang="en-US" dirty="0"/>
              <a:t>He, </a:t>
            </a:r>
            <a:r>
              <a:rPr lang="en-US" dirty="0" err="1"/>
              <a:t>Yunqian</a:t>
            </a:r>
            <a:r>
              <a:rPr lang="en-US" dirty="0"/>
              <a:t> Ma </a:t>
            </a:r>
            <a:r>
              <a:rPr lang="en-US" i="1" dirty="0"/>
              <a:t>Imbalanced Learning: Foundations, Algorithms, and Applications</a:t>
            </a:r>
            <a:r>
              <a:rPr lang="en-US" dirty="0"/>
              <a:t> Hardcover. New York: Wiley,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2013.</a:t>
            </a:r>
          </a:p>
          <a:p>
            <a:endParaRPr lang="en-US" dirty="0"/>
          </a:p>
          <a:p>
            <a:r>
              <a:rPr lang="en-US" dirty="0"/>
              <a:t>[8]	Victor E. </a:t>
            </a:r>
            <a:r>
              <a:rPr lang="en-US" dirty="0" err="1"/>
              <a:t>Irekponor</a:t>
            </a:r>
            <a:r>
              <a:rPr lang="en-US" dirty="0"/>
              <a:t> (2019) "CREATING AN UNBIASED TEST-SET FOR YOUR MODEL USING </a:t>
            </a:r>
            <a:r>
              <a:rPr lang="en-US" dirty="0" smtClean="0"/>
              <a:t>	STRATIFIED </a:t>
            </a:r>
            <a:r>
              <a:rPr lang="en-US" dirty="0"/>
              <a:t>SAMPLING TECHNIQUE" Retrieved from https://</a:t>
            </a:r>
            <a:r>
              <a:rPr lang="en-US" dirty="0" smtClean="0"/>
              <a:t>blog.usejournal.com/creating-an-	unbiased-test-set-for-your-model-using-stratified-sampling-technique-672b778022d5</a:t>
            </a:r>
          </a:p>
          <a:p>
            <a:endParaRPr lang="en-US" dirty="0"/>
          </a:p>
          <a:p>
            <a:r>
              <a:rPr lang="en-US" dirty="0"/>
              <a:t>[9]	Jason Brownlee (2020) "How to Use StandardScaler and </a:t>
            </a:r>
            <a:r>
              <a:rPr lang="en-US" dirty="0" err="1"/>
              <a:t>MinMaxScaler</a:t>
            </a:r>
            <a:r>
              <a:rPr lang="en-US" dirty="0"/>
              <a:t> Transforms in Python" Retrieved from </a:t>
            </a:r>
            <a:r>
              <a:rPr lang="en-US" dirty="0" smtClean="0"/>
              <a:t>	https</a:t>
            </a:r>
            <a:r>
              <a:rPr lang="en-US" dirty="0"/>
              <a:t>://machinelearningmastery.com/standardscaler-and-minmaxscaler-transforms-in-python/</a:t>
            </a:r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10]	Max Kuhn, Knell Johnson </a:t>
            </a:r>
            <a:r>
              <a:rPr lang="en-US" i="1" dirty="0"/>
              <a:t>Applied Predictive Modeling</a:t>
            </a:r>
            <a:r>
              <a:rPr lang="en-US" dirty="0"/>
              <a:t>. New York: Springer, 2018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[11]	Nguyen, </a:t>
            </a:r>
            <a:r>
              <a:rPr lang="en-US" dirty="0" err="1"/>
              <a:t>Hien</a:t>
            </a:r>
            <a:r>
              <a:rPr lang="en-US" dirty="0"/>
              <a:t> M., Eric W. Cooper, and </a:t>
            </a:r>
            <a:r>
              <a:rPr lang="en-US" dirty="0" err="1"/>
              <a:t>Katsuari</a:t>
            </a:r>
            <a:r>
              <a:rPr lang="en-US" dirty="0"/>
              <a:t> Kamei (2011). “Borderline over-sampling for imbalanced data </a:t>
            </a:r>
            <a:r>
              <a:rPr lang="en-US" dirty="0" smtClean="0"/>
              <a:t>	classification</a:t>
            </a:r>
            <a:r>
              <a:rPr lang="en-US" dirty="0"/>
              <a:t>.” Retrieved from </a:t>
            </a:r>
            <a:r>
              <a:rPr lang="en-US" dirty="0" smtClean="0"/>
              <a:t>	https</a:t>
            </a:r>
            <a:r>
              <a:rPr lang="en-US" dirty="0"/>
              <a:t>://pdfs.semanticscholar.org/5c0b/e11c0dfb22a50b59570a06768d0d86188057.pdf</a:t>
            </a:r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12]	Cheng G. </a:t>
            </a:r>
            <a:r>
              <a:rPr lang="en-US" dirty="0" err="1"/>
              <a:t>Weng</a:t>
            </a:r>
            <a:r>
              <a:rPr lang="en-US" dirty="0"/>
              <a:t> Josiah Poon (2006) "A New Evaluation Measure for Imbalanced Datasets" Retrieved from </a:t>
            </a:r>
            <a:r>
              <a:rPr lang="en-US" dirty="0" smtClean="0"/>
              <a:t>	https</a:t>
            </a:r>
            <a:r>
              <a:rPr lang="en-US" dirty="0"/>
              <a:t>://</a:t>
            </a:r>
            <a:r>
              <a:rPr lang="en-US" dirty="0" smtClean="0"/>
              <a:t>www.researchgate.net/profile/Josiah_Poon/publication/221338017_A_New_Evaluation_Measure_fo	</a:t>
            </a:r>
            <a:r>
              <a:rPr lang="en-US" dirty="0" err="1" smtClean="0"/>
              <a:t>r_Imbalanced_Datasets</a:t>
            </a:r>
            <a:r>
              <a:rPr lang="en-US" dirty="0" smtClean="0"/>
              <a:t>/links/5566437d08aefcb861d198ed/A-New-Evaluation-Measure-for-Imbalanced-	Datasets.pdf</a:t>
            </a:r>
          </a:p>
          <a:p>
            <a:pPr marL="609585" indent="-609585">
              <a:lnSpc>
                <a:spcPct val="200000"/>
              </a:lnSpc>
              <a:spcAft>
                <a:spcPts val="1067"/>
              </a:spcAft>
            </a:pPr>
            <a:endParaRPr lang="en-US" sz="1067" dirty="0"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7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86"/>
    </mc:Choice>
    <mc:Fallback xmlns="">
      <p:transition spd="slow" advTm="13886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ko-KR" dirty="0"/>
              <a:t> References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513167-8545-4581-A649-4254259585F8}"/>
              </a:ext>
            </a:extLst>
          </p:cNvPr>
          <p:cNvSpPr/>
          <p:nvPr/>
        </p:nvSpPr>
        <p:spPr>
          <a:xfrm>
            <a:off x="623392" y="1069687"/>
            <a:ext cx="10945216" cy="568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[13]	Yun Qian, </a:t>
            </a:r>
            <a:r>
              <a:rPr lang="en-US" dirty="0" err="1"/>
              <a:t>Yanchun</a:t>
            </a:r>
            <a:r>
              <a:rPr lang="en-US" dirty="0"/>
              <a:t> Liang, Mu Li, </a:t>
            </a:r>
            <a:r>
              <a:rPr lang="en-US" dirty="0" err="1"/>
              <a:t>Guoxiang</a:t>
            </a:r>
            <a:r>
              <a:rPr lang="en-US" dirty="0"/>
              <a:t> Feng, </a:t>
            </a:r>
            <a:r>
              <a:rPr lang="en-US" dirty="0" err="1"/>
              <a:t>Xiaohu</a:t>
            </a:r>
            <a:r>
              <a:rPr lang="en-US" dirty="0"/>
              <a:t> Shi (2011) "A resampling ensemble algorithm for </a:t>
            </a:r>
            <a:r>
              <a:rPr lang="en-US" dirty="0" smtClean="0"/>
              <a:t>	classification </a:t>
            </a:r>
            <a:r>
              <a:rPr lang="en-US" dirty="0"/>
              <a:t>of imbalance problems" Retrieved from http://</a:t>
            </a:r>
            <a:r>
              <a:rPr lang="en-US" dirty="0" smtClean="0"/>
              <a:t>xuebalib.oss-cn-	shanghai.aliyuncs.com/xuebalib.com.37042.pdf</a:t>
            </a:r>
          </a:p>
          <a:p>
            <a:endParaRPr lang="en-US" dirty="0"/>
          </a:p>
          <a:p>
            <a:r>
              <a:rPr lang="en-US" dirty="0"/>
              <a:t>[14]	Charles X. Ling, Victor S. Sheng (2008) "Cost-Sensitive Learning and the Class Imbalance Problem" Retrieved </a:t>
            </a:r>
            <a:r>
              <a:rPr lang="en-US" dirty="0" smtClean="0"/>
              <a:t>	from </a:t>
            </a:r>
            <a:r>
              <a:rPr lang="en-US" dirty="0"/>
              <a:t>http://citeseerx.ist.psu.edu/viewdoc/download?doi=10.1.1.164.4418&amp;rep=rep1&amp;type=pdf</a:t>
            </a:r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15]	</a:t>
            </a:r>
            <a:r>
              <a:rPr lang="en-US" dirty="0" err="1"/>
              <a:t>Imblearn</a:t>
            </a:r>
            <a:r>
              <a:rPr lang="en-US" dirty="0"/>
              <a:t> (2016) “</a:t>
            </a:r>
            <a:r>
              <a:rPr lang="en-US" dirty="0" err="1"/>
              <a:t>BalancedBaggingClassifier</a:t>
            </a:r>
            <a:r>
              <a:rPr lang="en-US" dirty="0"/>
              <a:t>” Retrieved from https://</a:t>
            </a:r>
            <a:r>
              <a:rPr lang="en-US" dirty="0" smtClean="0"/>
              <a:t>imbalanced-	learn.readthedocs.io/</a:t>
            </a:r>
            <a:r>
              <a:rPr lang="en-US" dirty="0" err="1" smtClean="0"/>
              <a:t>en</a:t>
            </a:r>
            <a:r>
              <a:rPr lang="en-US" dirty="0" smtClean="0"/>
              <a:t>/stable/generated/imblearn.ensemble.BalancedBaggingClassifier.html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16]	Leo </a:t>
            </a:r>
            <a:r>
              <a:rPr lang="en-US" dirty="0" err="1"/>
              <a:t>Breiman</a:t>
            </a:r>
            <a:r>
              <a:rPr lang="en-US" dirty="0"/>
              <a:t> (2001) "Random Forests" Retrieved from </a:t>
            </a:r>
            <a:r>
              <a:rPr lang="en-US" dirty="0" smtClean="0"/>
              <a:t>	https</a:t>
            </a:r>
            <a:r>
              <a:rPr lang="en-US" dirty="0"/>
              <a:t>://www.stat.berkeley.edu/~breiman/randomforest2001.pdf</a:t>
            </a:r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17]	Dinesh Yadav (2020) "Weighted Logistic Regression for Imbalanced Dataset" Retrieved from </a:t>
            </a:r>
            <a:r>
              <a:rPr lang="en-US" dirty="0" smtClean="0"/>
              <a:t>	https</a:t>
            </a:r>
            <a:r>
              <a:rPr lang="en-US" dirty="0"/>
              <a:t>://towardsdatascience.com/weighted-logistic-regression-for-imbalanced-dataset-9a5cd88e68b</a:t>
            </a:r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18]	Kai Ming Ting, "An instance-weighting method to induce cost-sensitive trees," in IEEE Transactions on </a:t>
            </a:r>
            <a:r>
              <a:rPr lang="en-US" dirty="0" smtClean="0"/>
              <a:t>	Knowledge </a:t>
            </a:r>
            <a:r>
              <a:rPr lang="en-US" dirty="0"/>
              <a:t>and Data Engineering, vol. 14, no. 3, pp. 659-665, May-June 2002, </a:t>
            </a:r>
            <a:r>
              <a:rPr lang="en-US" dirty="0" smtClean="0"/>
              <a:t>	doi:10.1109/TKDE.2002.1000348</a:t>
            </a:r>
            <a:r>
              <a:rPr lang="en-US" dirty="0"/>
              <a:t>.</a:t>
            </a:r>
          </a:p>
          <a:p>
            <a:pPr marL="609585" indent="-609585">
              <a:lnSpc>
                <a:spcPct val="200000"/>
              </a:lnSpc>
              <a:spcAft>
                <a:spcPts val="1067"/>
              </a:spcAft>
            </a:pPr>
            <a:endParaRPr lang="en-US" sz="1067" dirty="0"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39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86"/>
    </mc:Choice>
    <mc:Fallback xmlns="">
      <p:transition spd="slow" advTm="13886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ko-KR" dirty="0"/>
              <a:t> References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513167-8545-4581-A649-4254259585F8}"/>
              </a:ext>
            </a:extLst>
          </p:cNvPr>
          <p:cNvSpPr/>
          <p:nvPr/>
        </p:nvSpPr>
        <p:spPr>
          <a:xfrm>
            <a:off x="623392" y="1158702"/>
            <a:ext cx="10945216" cy="568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[19]	</a:t>
            </a:r>
            <a:r>
              <a:rPr lang="en-US" dirty="0" err="1"/>
              <a:t>Tianqi</a:t>
            </a:r>
            <a:r>
              <a:rPr lang="en-US" dirty="0"/>
              <a:t> Chen, Carlos </a:t>
            </a:r>
            <a:r>
              <a:rPr lang="en-US" dirty="0" err="1"/>
              <a:t>Guestrin</a:t>
            </a:r>
            <a:r>
              <a:rPr lang="en-US" dirty="0"/>
              <a:t> (2016) "</a:t>
            </a:r>
            <a:r>
              <a:rPr lang="en-US" dirty="0" err="1"/>
              <a:t>XGBoost</a:t>
            </a:r>
            <a:r>
              <a:rPr lang="en-US" dirty="0"/>
              <a:t>: A Scalable Tree Boosting System" Retrieved from </a:t>
            </a:r>
            <a:r>
              <a:rPr lang="en-US" dirty="0" smtClean="0"/>
              <a:t>	https</a:t>
            </a:r>
            <a:r>
              <a:rPr lang="en-US" dirty="0"/>
              <a:t>://www.kdd.org/kdd2016/papers/files/rfp0697-chenAemb.pdf</a:t>
            </a:r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20]	</a:t>
            </a:r>
            <a:r>
              <a:rPr lang="en-US" dirty="0" err="1"/>
              <a:t>XGBoost</a:t>
            </a:r>
            <a:r>
              <a:rPr lang="en-US" dirty="0"/>
              <a:t> Docs (N.A.) "Notes on Parameter Tuning" Retrieved from </a:t>
            </a:r>
            <a:r>
              <a:rPr lang="en-US" dirty="0" smtClean="0"/>
              <a:t>	https</a:t>
            </a:r>
            <a:r>
              <a:rPr lang="en-US" dirty="0"/>
              <a:t>://xgboost.readthedocs.io/en/latest/tutorials/param_tuning.html</a:t>
            </a:r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21]	S. Wang, W. Liu, J. Wu, L. Cao, Q. </a:t>
            </a:r>
            <a:r>
              <a:rPr lang="en-US" dirty="0" err="1"/>
              <a:t>Meng</a:t>
            </a:r>
            <a:r>
              <a:rPr lang="en-US" dirty="0"/>
              <a:t> and P. J. Kennedy, "Training deep neural networks on imbalanced data </a:t>
            </a:r>
            <a:r>
              <a:rPr lang="en-US" dirty="0" smtClean="0"/>
              <a:t>	sets</a:t>
            </a:r>
            <a:r>
              <a:rPr lang="en-US" dirty="0"/>
              <a:t>," 2016 International Joint Conference on Neural Networks (IJCNN), Vancouver, BC, 2016, pp. 4368-4374, </a:t>
            </a:r>
            <a:r>
              <a:rPr lang="en-US" dirty="0" smtClean="0"/>
              <a:t>	</a:t>
            </a:r>
            <a:r>
              <a:rPr lang="en-US" dirty="0" err="1" smtClean="0"/>
              <a:t>doi</a:t>
            </a:r>
            <a:r>
              <a:rPr lang="en-US" dirty="0"/>
              <a:t>: </a:t>
            </a:r>
            <a:r>
              <a:rPr lang="en-US" dirty="0" smtClean="0"/>
              <a:t>10.1109/IJCNN.2016.7727770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22]	</a:t>
            </a:r>
            <a:r>
              <a:rPr lang="en-US" dirty="0" err="1"/>
              <a:t>Matjaz</a:t>
            </a:r>
            <a:r>
              <a:rPr lang="en-US" dirty="0"/>
              <a:t> </a:t>
            </a:r>
            <a:r>
              <a:rPr lang="en-US" dirty="0" err="1"/>
              <a:t>Kukar</a:t>
            </a:r>
            <a:r>
              <a:rPr lang="en-US" dirty="0"/>
              <a:t>, Igor </a:t>
            </a:r>
            <a:r>
              <a:rPr lang="en-US" dirty="0" err="1"/>
              <a:t>Kononenko</a:t>
            </a:r>
            <a:r>
              <a:rPr lang="en-US" dirty="0"/>
              <a:t> (1998) "Cost-Sensitive Learning with Neural Networks" Retrieved from </a:t>
            </a:r>
            <a:r>
              <a:rPr lang="en-US" dirty="0" smtClean="0"/>
              <a:t>	https</a:t>
            </a:r>
            <a:r>
              <a:rPr lang="en-US" dirty="0"/>
              <a:t>://pdfs.semanticscholar.org/bdef/7eb9b62e2a12b870957879f7a097b41f6012.pdf?_</a:t>
            </a:r>
            <a:r>
              <a:rPr lang="en-US" dirty="0" smtClean="0"/>
              <a:t>ga=2.146525431.250	973509.1597029313-870585035.1597029313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23]	N. V. Chawla, K. W. Bowyer, L. O. Hall, and W. P. </a:t>
            </a:r>
            <a:r>
              <a:rPr lang="en-US" dirty="0" err="1"/>
              <a:t>Kegelmeyer</a:t>
            </a:r>
            <a:r>
              <a:rPr lang="en-US" dirty="0"/>
              <a:t>, “Smote: synthetic minority over-sampling </a:t>
            </a:r>
            <a:r>
              <a:rPr lang="en-US" dirty="0" smtClean="0"/>
              <a:t>	technique</a:t>
            </a:r>
            <a:r>
              <a:rPr lang="en-US" dirty="0"/>
              <a:t>,” JAIR, vol. 16, pp. 321–357, 2002</a:t>
            </a:r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24]	Ryan Miller (2019) "Data Preprocessing: what is it and why is important" Retrieved from </a:t>
            </a:r>
            <a:r>
              <a:rPr lang="en-US" dirty="0" smtClean="0"/>
              <a:t>	https</a:t>
            </a:r>
            <a:r>
              <a:rPr lang="en-US" dirty="0"/>
              <a:t>://ceoworld.biz/2019/12/13/data-preprocessing-what-is-it-and-why-is-important/</a:t>
            </a:r>
          </a:p>
          <a:p>
            <a:pPr marL="609585" indent="-609585">
              <a:lnSpc>
                <a:spcPct val="200000"/>
              </a:lnSpc>
              <a:spcAft>
                <a:spcPts val="1067"/>
              </a:spcAft>
            </a:pPr>
            <a:endParaRPr lang="en-US" sz="1067" dirty="0"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3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86"/>
    </mc:Choice>
    <mc:Fallback xmlns="">
      <p:transition spd="slow" advTm="13886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F930A7-550A-4D24-9D9E-268AD520232F}"/>
              </a:ext>
            </a:extLst>
          </p:cNvPr>
          <p:cNvSpPr txBox="1"/>
          <p:nvPr/>
        </p:nvSpPr>
        <p:spPr>
          <a:xfrm>
            <a:off x="3179671" y="2915245"/>
            <a:ext cx="6388100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200" b="1" dirty="0">
                <a:solidFill>
                  <a:srgbClr val="92D050"/>
                </a:solidFill>
                <a:latin typeface="Century Gothic" panose="020B0502020202020204" pitchFamily="34" charset="0"/>
              </a:rPr>
              <a:t>THANK YOU</a:t>
            </a:r>
            <a:endParaRPr lang="id-ID" sz="7200" b="1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275205-DE2E-4A19-A41D-6348169134E4}"/>
              </a:ext>
            </a:extLst>
          </p:cNvPr>
          <p:cNvGrpSpPr/>
          <p:nvPr/>
        </p:nvGrpSpPr>
        <p:grpSpPr>
          <a:xfrm>
            <a:off x="6603876" y="-1713841"/>
            <a:ext cx="2824788" cy="2820195"/>
            <a:chOff x="9614862" y="3675063"/>
            <a:chExt cx="1952625" cy="1949450"/>
          </a:xfrm>
          <a:solidFill>
            <a:schemeClr val="bg1">
              <a:alpha val="18000"/>
            </a:schemeClr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5E66DF1-0ECE-41A4-B610-F26F25D87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7612" y="4087813"/>
              <a:ext cx="1123950" cy="1120775"/>
            </a:xfrm>
            <a:custGeom>
              <a:avLst/>
              <a:gdLst>
                <a:gd name="T0" fmla="*/ 375 w 375"/>
                <a:gd name="T1" fmla="*/ 217 h 375"/>
                <a:gd name="T2" fmla="*/ 375 w 375"/>
                <a:gd name="T3" fmla="*/ 158 h 375"/>
                <a:gd name="T4" fmla="*/ 332 w 375"/>
                <a:gd name="T5" fmla="*/ 158 h 375"/>
                <a:gd name="T6" fmla="*/ 310 w 375"/>
                <a:gd name="T7" fmla="*/ 107 h 375"/>
                <a:gd name="T8" fmla="*/ 341 w 375"/>
                <a:gd name="T9" fmla="*/ 76 h 375"/>
                <a:gd name="T10" fmla="*/ 299 w 375"/>
                <a:gd name="T11" fmla="*/ 34 h 375"/>
                <a:gd name="T12" fmla="*/ 269 w 375"/>
                <a:gd name="T13" fmla="*/ 65 h 375"/>
                <a:gd name="T14" fmla="*/ 217 w 375"/>
                <a:gd name="T15" fmla="*/ 44 h 375"/>
                <a:gd name="T16" fmla="*/ 217 w 375"/>
                <a:gd name="T17" fmla="*/ 0 h 375"/>
                <a:gd name="T18" fmla="*/ 158 w 375"/>
                <a:gd name="T19" fmla="*/ 0 h 375"/>
                <a:gd name="T20" fmla="*/ 158 w 375"/>
                <a:gd name="T21" fmla="*/ 44 h 375"/>
                <a:gd name="T22" fmla="*/ 107 w 375"/>
                <a:gd name="T23" fmla="*/ 65 h 375"/>
                <a:gd name="T24" fmla="*/ 76 w 375"/>
                <a:gd name="T25" fmla="*/ 34 h 375"/>
                <a:gd name="T26" fmla="*/ 34 w 375"/>
                <a:gd name="T27" fmla="*/ 76 h 375"/>
                <a:gd name="T28" fmla="*/ 65 w 375"/>
                <a:gd name="T29" fmla="*/ 107 h 375"/>
                <a:gd name="T30" fmla="*/ 44 w 375"/>
                <a:gd name="T31" fmla="*/ 158 h 375"/>
                <a:gd name="T32" fmla="*/ 0 w 375"/>
                <a:gd name="T33" fmla="*/ 158 h 375"/>
                <a:gd name="T34" fmla="*/ 0 w 375"/>
                <a:gd name="T35" fmla="*/ 217 h 375"/>
                <a:gd name="T36" fmla="*/ 44 w 375"/>
                <a:gd name="T37" fmla="*/ 217 h 375"/>
                <a:gd name="T38" fmla="*/ 65 w 375"/>
                <a:gd name="T39" fmla="*/ 269 h 375"/>
                <a:gd name="T40" fmla="*/ 34 w 375"/>
                <a:gd name="T41" fmla="*/ 299 h 375"/>
                <a:gd name="T42" fmla="*/ 76 w 375"/>
                <a:gd name="T43" fmla="*/ 341 h 375"/>
                <a:gd name="T44" fmla="*/ 107 w 375"/>
                <a:gd name="T45" fmla="*/ 310 h 375"/>
                <a:gd name="T46" fmla="*/ 158 w 375"/>
                <a:gd name="T47" fmla="*/ 332 h 375"/>
                <a:gd name="T48" fmla="*/ 158 w 375"/>
                <a:gd name="T49" fmla="*/ 375 h 375"/>
                <a:gd name="T50" fmla="*/ 217 w 375"/>
                <a:gd name="T51" fmla="*/ 375 h 375"/>
                <a:gd name="T52" fmla="*/ 217 w 375"/>
                <a:gd name="T53" fmla="*/ 332 h 375"/>
                <a:gd name="T54" fmla="*/ 269 w 375"/>
                <a:gd name="T55" fmla="*/ 310 h 375"/>
                <a:gd name="T56" fmla="*/ 299 w 375"/>
                <a:gd name="T57" fmla="*/ 341 h 375"/>
                <a:gd name="T58" fmla="*/ 341 w 375"/>
                <a:gd name="T59" fmla="*/ 299 h 375"/>
                <a:gd name="T60" fmla="*/ 310 w 375"/>
                <a:gd name="T61" fmla="*/ 269 h 375"/>
                <a:gd name="T62" fmla="*/ 332 w 375"/>
                <a:gd name="T63" fmla="*/ 217 h 375"/>
                <a:gd name="T64" fmla="*/ 375 w 375"/>
                <a:gd name="T65" fmla="*/ 217 h 375"/>
                <a:gd name="T66" fmla="*/ 188 w 375"/>
                <a:gd name="T67" fmla="*/ 264 h 375"/>
                <a:gd name="T68" fmla="*/ 112 w 375"/>
                <a:gd name="T69" fmla="*/ 188 h 375"/>
                <a:gd name="T70" fmla="*/ 188 w 375"/>
                <a:gd name="T71" fmla="*/ 112 h 375"/>
                <a:gd name="T72" fmla="*/ 264 w 375"/>
                <a:gd name="T73" fmla="*/ 188 h 375"/>
                <a:gd name="T74" fmla="*/ 188 w 375"/>
                <a:gd name="T75" fmla="*/ 2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5" h="375">
                  <a:moveTo>
                    <a:pt x="375" y="217"/>
                  </a:moveTo>
                  <a:cubicBezTo>
                    <a:pt x="375" y="158"/>
                    <a:pt x="375" y="158"/>
                    <a:pt x="375" y="158"/>
                  </a:cubicBezTo>
                  <a:cubicBezTo>
                    <a:pt x="332" y="158"/>
                    <a:pt x="332" y="158"/>
                    <a:pt x="332" y="158"/>
                  </a:cubicBezTo>
                  <a:cubicBezTo>
                    <a:pt x="328" y="140"/>
                    <a:pt x="321" y="122"/>
                    <a:pt x="310" y="10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299" y="34"/>
                    <a:pt x="299" y="34"/>
                    <a:pt x="299" y="34"/>
                  </a:cubicBezTo>
                  <a:cubicBezTo>
                    <a:pt x="269" y="65"/>
                    <a:pt x="269" y="65"/>
                    <a:pt x="269" y="65"/>
                  </a:cubicBezTo>
                  <a:cubicBezTo>
                    <a:pt x="253" y="55"/>
                    <a:pt x="236" y="48"/>
                    <a:pt x="217" y="44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40" y="48"/>
                    <a:pt x="122" y="55"/>
                    <a:pt x="107" y="65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55" y="122"/>
                    <a:pt x="48" y="140"/>
                    <a:pt x="44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44" y="217"/>
                    <a:pt x="44" y="217"/>
                    <a:pt x="44" y="217"/>
                  </a:cubicBezTo>
                  <a:cubicBezTo>
                    <a:pt x="48" y="236"/>
                    <a:pt x="55" y="253"/>
                    <a:pt x="65" y="269"/>
                  </a:cubicBezTo>
                  <a:cubicBezTo>
                    <a:pt x="34" y="299"/>
                    <a:pt x="34" y="299"/>
                    <a:pt x="34" y="299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107" y="310"/>
                    <a:pt x="107" y="310"/>
                    <a:pt x="107" y="310"/>
                  </a:cubicBezTo>
                  <a:cubicBezTo>
                    <a:pt x="122" y="321"/>
                    <a:pt x="140" y="328"/>
                    <a:pt x="158" y="332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217" y="375"/>
                    <a:pt x="217" y="375"/>
                    <a:pt x="217" y="375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36" y="328"/>
                    <a:pt x="253" y="321"/>
                    <a:pt x="269" y="310"/>
                  </a:cubicBezTo>
                  <a:cubicBezTo>
                    <a:pt x="299" y="341"/>
                    <a:pt x="299" y="341"/>
                    <a:pt x="299" y="341"/>
                  </a:cubicBezTo>
                  <a:cubicBezTo>
                    <a:pt x="341" y="299"/>
                    <a:pt x="341" y="299"/>
                    <a:pt x="341" y="299"/>
                  </a:cubicBezTo>
                  <a:cubicBezTo>
                    <a:pt x="310" y="269"/>
                    <a:pt x="310" y="269"/>
                    <a:pt x="310" y="269"/>
                  </a:cubicBezTo>
                  <a:cubicBezTo>
                    <a:pt x="321" y="253"/>
                    <a:pt x="328" y="236"/>
                    <a:pt x="332" y="217"/>
                  </a:cubicBezTo>
                  <a:lnTo>
                    <a:pt x="375" y="217"/>
                  </a:lnTo>
                  <a:close/>
                  <a:moveTo>
                    <a:pt x="188" y="264"/>
                  </a:moveTo>
                  <a:cubicBezTo>
                    <a:pt x="146" y="264"/>
                    <a:pt x="112" y="230"/>
                    <a:pt x="112" y="188"/>
                  </a:cubicBezTo>
                  <a:cubicBezTo>
                    <a:pt x="112" y="146"/>
                    <a:pt x="146" y="112"/>
                    <a:pt x="188" y="112"/>
                  </a:cubicBezTo>
                  <a:cubicBezTo>
                    <a:pt x="230" y="112"/>
                    <a:pt x="264" y="146"/>
                    <a:pt x="264" y="188"/>
                  </a:cubicBezTo>
                  <a:cubicBezTo>
                    <a:pt x="264" y="230"/>
                    <a:pt x="230" y="264"/>
                    <a:pt x="188" y="2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4D7AFE9-6B6D-4F58-8E97-42C8D4D30A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14862" y="3675063"/>
              <a:ext cx="1952625" cy="1949450"/>
            </a:xfrm>
            <a:custGeom>
              <a:avLst/>
              <a:gdLst>
                <a:gd name="T0" fmla="*/ 597 w 652"/>
                <a:gd name="T1" fmla="*/ 420 h 652"/>
                <a:gd name="T2" fmla="*/ 623 w 652"/>
                <a:gd name="T3" fmla="*/ 191 h 652"/>
                <a:gd name="T4" fmla="*/ 540 w 652"/>
                <a:gd name="T5" fmla="*/ 79 h 652"/>
                <a:gd name="T6" fmla="*/ 313 w 652"/>
                <a:gd name="T7" fmla="*/ 39 h 652"/>
                <a:gd name="T8" fmla="*/ 201 w 652"/>
                <a:gd name="T9" fmla="*/ 67 h 652"/>
                <a:gd name="T10" fmla="*/ 20 w 652"/>
                <a:gd name="T11" fmla="*/ 211 h 652"/>
                <a:gd name="T12" fmla="*/ 0 w 652"/>
                <a:gd name="T13" fmla="*/ 349 h 652"/>
                <a:gd name="T14" fmla="*/ 132 w 652"/>
                <a:gd name="T15" fmla="*/ 538 h 652"/>
                <a:gd name="T16" fmla="*/ 232 w 652"/>
                <a:gd name="T17" fmla="*/ 597 h 652"/>
                <a:gd name="T18" fmla="*/ 461 w 652"/>
                <a:gd name="T19" fmla="*/ 623 h 652"/>
                <a:gd name="T20" fmla="*/ 573 w 652"/>
                <a:gd name="T21" fmla="*/ 540 h 652"/>
                <a:gd name="T22" fmla="*/ 510 w 652"/>
                <a:gd name="T23" fmla="*/ 467 h 652"/>
                <a:gd name="T24" fmla="*/ 499 w 652"/>
                <a:gd name="T25" fmla="*/ 481 h 652"/>
                <a:gd name="T26" fmla="*/ 411 w 652"/>
                <a:gd name="T27" fmla="*/ 542 h 652"/>
                <a:gd name="T28" fmla="*/ 397 w 652"/>
                <a:gd name="T29" fmla="*/ 547 h 652"/>
                <a:gd name="T30" fmla="*/ 355 w 652"/>
                <a:gd name="T31" fmla="*/ 556 h 652"/>
                <a:gd name="T32" fmla="*/ 260 w 652"/>
                <a:gd name="T33" fmla="*/ 549 h 652"/>
                <a:gd name="T34" fmla="*/ 235 w 652"/>
                <a:gd name="T35" fmla="*/ 540 h 652"/>
                <a:gd name="T36" fmla="*/ 219 w 652"/>
                <a:gd name="T37" fmla="*/ 532 h 652"/>
                <a:gd name="T38" fmla="*/ 192 w 652"/>
                <a:gd name="T39" fmla="*/ 516 h 652"/>
                <a:gd name="T40" fmla="*/ 173 w 652"/>
                <a:gd name="T41" fmla="*/ 501 h 652"/>
                <a:gd name="T42" fmla="*/ 122 w 652"/>
                <a:gd name="T43" fmla="*/ 437 h 652"/>
                <a:gd name="T44" fmla="*/ 105 w 652"/>
                <a:gd name="T45" fmla="*/ 397 h 652"/>
                <a:gd name="T46" fmla="*/ 97 w 652"/>
                <a:gd name="T47" fmla="*/ 368 h 652"/>
                <a:gd name="T48" fmla="*/ 93 w 652"/>
                <a:gd name="T49" fmla="*/ 325 h 652"/>
                <a:gd name="T50" fmla="*/ 108 w 652"/>
                <a:gd name="T51" fmla="*/ 244 h 652"/>
                <a:gd name="T52" fmla="*/ 117 w 652"/>
                <a:gd name="T53" fmla="*/ 222 h 652"/>
                <a:gd name="T54" fmla="*/ 133 w 652"/>
                <a:gd name="T55" fmla="*/ 195 h 652"/>
                <a:gd name="T56" fmla="*/ 144 w 652"/>
                <a:gd name="T57" fmla="*/ 181 h 652"/>
                <a:gd name="T58" fmla="*/ 162 w 652"/>
                <a:gd name="T59" fmla="*/ 161 h 652"/>
                <a:gd name="T60" fmla="*/ 241 w 652"/>
                <a:gd name="T61" fmla="*/ 109 h 652"/>
                <a:gd name="T62" fmla="*/ 283 w 652"/>
                <a:gd name="T63" fmla="*/ 97 h 652"/>
                <a:gd name="T64" fmla="*/ 298 w 652"/>
                <a:gd name="T65" fmla="*/ 95 h 652"/>
                <a:gd name="T66" fmla="*/ 404 w 652"/>
                <a:gd name="T67" fmla="*/ 107 h 652"/>
                <a:gd name="T68" fmla="*/ 420 w 652"/>
                <a:gd name="T69" fmla="*/ 113 h 652"/>
                <a:gd name="T70" fmla="*/ 445 w 652"/>
                <a:gd name="T71" fmla="*/ 126 h 652"/>
                <a:gd name="T72" fmla="*/ 467 w 652"/>
                <a:gd name="T73" fmla="*/ 141 h 652"/>
                <a:gd name="T74" fmla="*/ 481 w 652"/>
                <a:gd name="T75" fmla="*/ 153 h 652"/>
                <a:gd name="T76" fmla="*/ 542 w 652"/>
                <a:gd name="T77" fmla="*/ 240 h 652"/>
                <a:gd name="T78" fmla="*/ 547 w 652"/>
                <a:gd name="T79" fmla="*/ 255 h 652"/>
                <a:gd name="T80" fmla="*/ 556 w 652"/>
                <a:gd name="T81" fmla="*/ 297 h 652"/>
                <a:gd name="T82" fmla="*/ 549 w 652"/>
                <a:gd name="T83" fmla="*/ 391 h 652"/>
                <a:gd name="T84" fmla="*/ 540 w 652"/>
                <a:gd name="T85" fmla="*/ 416 h 652"/>
                <a:gd name="T86" fmla="*/ 532 w 652"/>
                <a:gd name="T87" fmla="*/ 433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652">
                  <a:moveTo>
                    <a:pt x="573" y="540"/>
                  </a:moveTo>
                  <a:cubicBezTo>
                    <a:pt x="632" y="441"/>
                    <a:pt x="632" y="441"/>
                    <a:pt x="632" y="441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609" y="385"/>
                    <a:pt x="614" y="348"/>
                    <a:pt x="612" y="313"/>
                  </a:cubicBezTo>
                  <a:cubicBezTo>
                    <a:pt x="652" y="303"/>
                    <a:pt x="652" y="303"/>
                    <a:pt x="652" y="303"/>
                  </a:cubicBezTo>
                  <a:cubicBezTo>
                    <a:pt x="623" y="191"/>
                    <a:pt x="623" y="191"/>
                    <a:pt x="623" y="191"/>
                  </a:cubicBezTo>
                  <a:cubicBezTo>
                    <a:pt x="584" y="201"/>
                    <a:pt x="584" y="201"/>
                    <a:pt x="584" y="201"/>
                  </a:cubicBezTo>
                  <a:cubicBezTo>
                    <a:pt x="568" y="168"/>
                    <a:pt x="547" y="139"/>
                    <a:pt x="519" y="114"/>
                  </a:cubicBezTo>
                  <a:cubicBezTo>
                    <a:pt x="540" y="79"/>
                    <a:pt x="540" y="79"/>
                    <a:pt x="540" y="79"/>
                  </a:cubicBezTo>
                  <a:cubicBezTo>
                    <a:pt x="441" y="20"/>
                    <a:pt x="441" y="20"/>
                    <a:pt x="441" y="20"/>
                  </a:cubicBezTo>
                  <a:cubicBezTo>
                    <a:pt x="420" y="55"/>
                    <a:pt x="420" y="55"/>
                    <a:pt x="420" y="55"/>
                  </a:cubicBezTo>
                  <a:cubicBezTo>
                    <a:pt x="385" y="42"/>
                    <a:pt x="349" y="37"/>
                    <a:pt x="313" y="39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201" y="67"/>
                    <a:pt x="201" y="67"/>
                    <a:pt x="201" y="67"/>
                  </a:cubicBezTo>
                  <a:cubicBezTo>
                    <a:pt x="168" y="83"/>
                    <a:pt x="139" y="105"/>
                    <a:pt x="114" y="132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55" y="232"/>
                    <a:pt x="55" y="232"/>
                    <a:pt x="55" y="232"/>
                  </a:cubicBezTo>
                  <a:cubicBezTo>
                    <a:pt x="42" y="267"/>
                    <a:pt x="37" y="303"/>
                    <a:pt x="39" y="33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28" y="461"/>
                    <a:pt x="28" y="461"/>
                    <a:pt x="28" y="461"/>
                  </a:cubicBezTo>
                  <a:cubicBezTo>
                    <a:pt x="68" y="451"/>
                    <a:pt x="68" y="451"/>
                    <a:pt x="68" y="451"/>
                  </a:cubicBezTo>
                  <a:cubicBezTo>
                    <a:pt x="83" y="483"/>
                    <a:pt x="105" y="513"/>
                    <a:pt x="132" y="538"/>
                  </a:cubicBezTo>
                  <a:cubicBezTo>
                    <a:pt x="111" y="573"/>
                    <a:pt x="111" y="573"/>
                    <a:pt x="111" y="573"/>
                  </a:cubicBezTo>
                  <a:cubicBezTo>
                    <a:pt x="211" y="632"/>
                    <a:pt x="211" y="632"/>
                    <a:pt x="211" y="632"/>
                  </a:cubicBezTo>
                  <a:cubicBezTo>
                    <a:pt x="232" y="597"/>
                    <a:pt x="232" y="597"/>
                    <a:pt x="232" y="597"/>
                  </a:cubicBezTo>
                  <a:cubicBezTo>
                    <a:pt x="267" y="609"/>
                    <a:pt x="303" y="614"/>
                    <a:pt x="339" y="612"/>
                  </a:cubicBezTo>
                  <a:cubicBezTo>
                    <a:pt x="349" y="652"/>
                    <a:pt x="349" y="652"/>
                    <a:pt x="349" y="652"/>
                  </a:cubicBezTo>
                  <a:cubicBezTo>
                    <a:pt x="461" y="623"/>
                    <a:pt x="461" y="623"/>
                    <a:pt x="461" y="623"/>
                  </a:cubicBezTo>
                  <a:cubicBezTo>
                    <a:pt x="451" y="584"/>
                    <a:pt x="451" y="584"/>
                    <a:pt x="451" y="584"/>
                  </a:cubicBezTo>
                  <a:cubicBezTo>
                    <a:pt x="483" y="568"/>
                    <a:pt x="513" y="547"/>
                    <a:pt x="538" y="519"/>
                  </a:cubicBezTo>
                  <a:lnTo>
                    <a:pt x="573" y="540"/>
                  </a:lnTo>
                  <a:close/>
                  <a:moveTo>
                    <a:pt x="518" y="456"/>
                  </a:moveTo>
                  <a:cubicBezTo>
                    <a:pt x="518" y="457"/>
                    <a:pt x="517" y="458"/>
                    <a:pt x="516" y="460"/>
                  </a:cubicBezTo>
                  <a:cubicBezTo>
                    <a:pt x="514" y="462"/>
                    <a:pt x="512" y="465"/>
                    <a:pt x="510" y="467"/>
                  </a:cubicBezTo>
                  <a:cubicBezTo>
                    <a:pt x="509" y="468"/>
                    <a:pt x="508" y="470"/>
                    <a:pt x="508" y="471"/>
                  </a:cubicBezTo>
                  <a:cubicBezTo>
                    <a:pt x="506" y="473"/>
                    <a:pt x="503" y="476"/>
                    <a:pt x="501" y="478"/>
                  </a:cubicBezTo>
                  <a:cubicBezTo>
                    <a:pt x="501" y="479"/>
                    <a:pt x="500" y="480"/>
                    <a:pt x="499" y="481"/>
                  </a:cubicBezTo>
                  <a:cubicBezTo>
                    <a:pt x="496" y="484"/>
                    <a:pt x="493" y="488"/>
                    <a:pt x="490" y="491"/>
                  </a:cubicBezTo>
                  <a:cubicBezTo>
                    <a:pt x="474" y="506"/>
                    <a:pt x="456" y="519"/>
                    <a:pt x="437" y="530"/>
                  </a:cubicBezTo>
                  <a:cubicBezTo>
                    <a:pt x="429" y="534"/>
                    <a:pt x="420" y="539"/>
                    <a:pt x="411" y="542"/>
                  </a:cubicBezTo>
                  <a:cubicBezTo>
                    <a:pt x="411" y="542"/>
                    <a:pt x="410" y="542"/>
                    <a:pt x="410" y="542"/>
                  </a:cubicBezTo>
                  <a:cubicBezTo>
                    <a:pt x="406" y="544"/>
                    <a:pt x="402" y="546"/>
                    <a:pt x="397" y="547"/>
                  </a:cubicBezTo>
                  <a:cubicBezTo>
                    <a:pt x="397" y="547"/>
                    <a:pt x="397" y="547"/>
                    <a:pt x="397" y="547"/>
                  </a:cubicBezTo>
                  <a:cubicBezTo>
                    <a:pt x="388" y="550"/>
                    <a:pt x="378" y="552"/>
                    <a:pt x="369" y="554"/>
                  </a:cubicBezTo>
                  <a:cubicBezTo>
                    <a:pt x="369" y="554"/>
                    <a:pt x="368" y="554"/>
                    <a:pt x="368" y="554"/>
                  </a:cubicBezTo>
                  <a:cubicBezTo>
                    <a:pt x="364" y="555"/>
                    <a:pt x="359" y="556"/>
                    <a:pt x="355" y="556"/>
                  </a:cubicBezTo>
                  <a:cubicBezTo>
                    <a:pt x="355" y="556"/>
                    <a:pt x="354" y="557"/>
                    <a:pt x="354" y="557"/>
                  </a:cubicBezTo>
                  <a:cubicBezTo>
                    <a:pt x="344" y="558"/>
                    <a:pt x="335" y="558"/>
                    <a:pt x="325" y="558"/>
                  </a:cubicBezTo>
                  <a:cubicBezTo>
                    <a:pt x="303" y="558"/>
                    <a:pt x="282" y="555"/>
                    <a:pt x="260" y="549"/>
                  </a:cubicBezTo>
                  <a:cubicBezTo>
                    <a:pt x="256" y="548"/>
                    <a:pt x="252" y="546"/>
                    <a:pt x="248" y="545"/>
                  </a:cubicBezTo>
                  <a:cubicBezTo>
                    <a:pt x="246" y="544"/>
                    <a:pt x="245" y="544"/>
                    <a:pt x="244" y="543"/>
                  </a:cubicBezTo>
                  <a:cubicBezTo>
                    <a:pt x="241" y="542"/>
                    <a:pt x="238" y="541"/>
                    <a:pt x="235" y="540"/>
                  </a:cubicBezTo>
                  <a:cubicBezTo>
                    <a:pt x="234" y="539"/>
                    <a:pt x="232" y="539"/>
                    <a:pt x="231" y="538"/>
                  </a:cubicBezTo>
                  <a:cubicBezTo>
                    <a:pt x="228" y="537"/>
                    <a:pt x="225" y="535"/>
                    <a:pt x="222" y="534"/>
                  </a:cubicBezTo>
                  <a:cubicBezTo>
                    <a:pt x="221" y="533"/>
                    <a:pt x="220" y="533"/>
                    <a:pt x="219" y="532"/>
                  </a:cubicBezTo>
                  <a:cubicBezTo>
                    <a:pt x="215" y="530"/>
                    <a:pt x="211" y="528"/>
                    <a:pt x="207" y="526"/>
                  </a:cubicBezTo>
                  <a:cubicBezTo>
                    <a:pt x="203" y="523"/>
                    <a:pt x="199" y="521"/>
                    <a:pt x="195" y="518"/>
                  </a:cubicBezTo>
                  <a:cubicBezTo>
                    <a:pt x="194" y="517"/>
                    <a:pt x="193" y="517"/>
                    <a:pt x="192" y="516"/>
                  </a:cubicBezTo>
                  <a:cubicBezTo>
                    <a:pt x="189" y="514"/>
                    <a:pt x="187" y="512"/>
                    <a:pt x="184" y="510"/>
                  </a:cubicBezTo>
                  <a:cubicBezTo>
                    <a:pt x="183" y="509"/>
                    <a:pt x="182" y="508"/>
                    <a:pt x="181" y="507"/>
                  </a:cubicBezTo>
                  <a:cubicBezTo>
                    <a:pt x="178" y="505"/>
                    <a:pt x="176" y="503"/>
                    <a:pt x="173" y="501"/>
                  </a:cubicBezTo>
                  <a:cubicBezTo>
                    <a:pt x="172" y="500"/>
                    <a:pt x="171" y="500"/>
                    <a:pt x="170" y="499"/>
                  </a:cubicBezTo>
                  <a:cubicBezTo>
                    <a:pt x="167" y="496"/>
                    <a:pt x="164" y="493"/>
                    <a:pt x="161" y="490"/>
                  </a:cubicBezTo>
                  <a:cubicBezTo>
                    <a:pt x="145" y="474"/>
                    <a:pt x="132" y="456"/>
                    <a:pt x="122" y="437"/>
                  </a:cubicBezTo>
                  <a:cubicBezTo>
                    <a:pt x="117" y="429"/>
                    <a:pt x="113" y="420"/>
                    <a:pt x="109" y="411"/>
                  </a:cubicBezTo>
                  <a:cubicBezTo>
                    <a:pt x="109" y="411"/>
                    <a:pt x="109" y="410"/>
                    <a:pt x="109" y="410"/>
                  </a:cubicBezTo>
                  <a:cubicBezTo>
                    <a:pt x="107" y="406"/>
                    <a:pt x="106" y="402"/>
                    <a:pt x="105" y="397"/>
                  </a:cubicBezTo>
                  <a:cubicBezTo>
                    <a:pt x="104" y="397"/>
                    <a:pt x="104" y="397"/>
                    <a:pt x="104" y="397"/>
                  </a:cubicBezTo>
                  <a:cubicBezTo>
                    <a:pt x="101" y="388"/>
                    <a:pt x="99" y="378"/>
                    <a:pt x="97" y="369"/>
                  </a:cubicBezTo>
                  <a:cubicBezTo>
                    <a:pt x="97" y="369"/>
                    <a:pt x="97" y="368"/>
                    <a:pt x="97" y="368"/>
                  </a:cubicBezTo>
                  <a:cubicBezTo>
                    <a:pt x="96" y="364"/>
                    <a:pt x="96" y="359"/>
                    <a:pt x="95" y="355"/>
                  </a:cubicBezTo>
                  <a:cubicBezTo>
                    <a:pt x="95" y="355"/>
                    <a:pt x="95" y="354"/>
                    <a:pt x="95" y="354"/>
                  </a:cubicBezTo>
                  <a:cubicBezTo>
                    <a:pt x="94" y="344"/>
                    <a:pt x="93" y="335"/>
                    <a:pt x="93" y="325"/>
                  </a:cubicBezTo>
                  <a:cubicBezTo>
                    <a:pt x="93" y="303"/>
                    <a:pt x="96" y="281"/>
                    <a:pt x="103" y="260"/>
                  </a:cubicBezTo>
                  <a:cubicBezTo>
                    <a:pt x="104" y="256"/>
                    <a:pt x="105" y="252"/>
                    <a:pt x="107" y="248"/>
                  </a:cubicBezTo>
                  <a:cubicBezTo>
                    <a:pt x="107" y="246"/>
                    <a:pt x="108" y="245"/>
                    <a:pt x="108" y="244"/>
                  </a:cubicBezTo>
                  <a:cubicBezTo>
                    <a:pt x="109" y="241"/>
                    <a:pt x="110" y="238"/>
                    <a:pt x="112" y="235"/>
                  </a:cubicBezTo>
                  <a:cubicBezTo>
                    <a:pt x="112" y="234"/>
                    <a:pt x="113" y="232"/>
                    <a:pt x="113" y="231"/>
                  </a:cubicBezTo>
                  <a:cubicBezTo>
                    <a:pt x="115" y="228"/>
                    <a:pt x="116" y="225"/>
                    <a:pt x="117" y="222"/>
                  </a:cubicBezTo>
                  <a:cubicBezTo>
                    <a:pt x="118" y="221"/>
                    <a:pt x="119" y="220"/>
                    <a:pt x="119" y="219"/>
                  </a:cubicBezTo>
                  <a:cubicBezTo>
                    <a:pt x="121" y="215"/>
                    <a:pt x="124" y="211"/>
                    <a:pt x="126" y="207"/>
                  </a:cubicBezTo>
                  <a:cubicBezTo>
                    <a:pt x="128" y="203"/>
                    <a:pt x="131" y="199"/>
                    <a:pt x="133" y="195"/>
                  </a:cubicBezTo>
                  <a:cubicBezTo>
                    <a:pt x="134" y="194"/>
                    <a:pt x="135" y="193"/>
                    <a:pt x="136" y="192"/>
                  </a:cubicBezTo>
                  <a:cubicBezTo>
                    <a:pt x="138" y="189"/>
                    <a:pt x="139" y="187"/>
                    <a:pt x="141" y="184"/>
                  </a:cubicBezTo>
                  <a:cubicBezTo>
                    <a:pt x="142" y="183"/>
                    <a:pt x="143" y="182"/>
                    <a:pt x="144" y="181"/>
                  </a:cubicBezTo>
                  <a:cubicBezTo>
                    <a:pt x="146" y="178"/>
                    <a:pt x="148" y="176"/>
                    <a:pt x="150" y="173"/>
                  </a:cubicBezTo>
                  <a:cubicBezTo>
                    <a:pt x="151" y="172"/>
                    <a:pt x="152" y="171"/>
                    <a:pt x="153" y="170"/>
                  </a:cubicBezTo>
                  <a:cubicBezTo>
                    <a:pt x="156" y="167"/>
                    <a:pt x="159" y="164"/>
                    <a:pt x="162" y="161"/>
                  </a:cubicBezTo>
                  <a:cubicBezTo>
                    <a:pt x="178" y="145"/>
                    <a:pt x="195" y="132"/>
                    <a:pt x="214" y="122"/>
                  </a:cubicBezTo>
                  <a:cubicBezTo>
                    <a:pt x="223" y="117"/>
                    <a:pt x="232" y="113"/>
                    <a:pt x="240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6" y="107"/>
                    <a:pt x="250" y="106"/>
                    <a:pt x="254" y="104"/>
                  </a:cubicBezTo>
                  <a:cubicBezTo>
                    <a:pt x="254" y="104"/>
                    <a:pt x="255" y="104"/>
                    <a:pt x="255" y="104"/>
                  </a:cubicBezTo>
                  <a:cubicBezTo>
                    <a:pt x="264" y="101"/>
                    <a:pt x="273" y="99"/>
                    <a:pt x="283" y="97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8" y="96"/>
                    <a:pt x="292" y="96"/>
                    <a:pt x="297" y="95"/>
                  </a:cubicBezTo>
                  <a:cubicBezTo>
                    <a:pt x="297" y="95"/>
                    <a:pt x="297" y="95"/>
                    <a:pt x="298" y="95"/>
                  </a:cubicBezTo>
                  <a:cubicBezTo>
                    <a:pt x="307" y="94"/>
                    <a:pt x="317" y="93"/>
                    <a:pt x="326" y="93"/>
                  </a:cubicBezTo>
                  <a:cubicBezTo>
                    <a:pt x="348" y="93"/>
                    <a:pt x="370" y="96"/>
                    <a:pt x="391" y="103"/>
                  </a:cubicBezTo>
                  <a:cubicBezTo>
                    <a:pt x="396" y="104"/>
                    <a:pt x="400" y="105"/>
                    <a:pt x="404" y="107"/>
                  </a:cubicBezTo>
                  <a:cubicBezTo>
                    <a:pt x="405" y="107"/>
                    <a:pt x="406" y="108"/>
                    <a:pt x="407" y="108"/>
                  </a:cubicBezTo>
                  <a:cubicBezTo>
                    <a:pt x="410" y="109"/>
                    <a:pt x="413" y="110"/>
                    <a:pt x="416" y="112"/>
                  </a:cubicBezTo>
                  <a:cubicBezTo>
                    <a:pt x="418" y="112"/>
                    <a:pt x="419" y="113"/>
                    <a:pt x="420" y="113"/>
                  </a:cubicBezTo>
                  <a:cubicBezTo>
                    <a:pt x="423" y="115"/>
                    <a:pt x="426" y="116"/>
                    <a:pt x="429" y="117"/>
                  </a:cubicBezTo>
                  <a:cubicBezTo>
                    <a:pt x="430" y="118"/>
                    <a:pt x="432" y="119"/>
                    <a:pt x="433" y="119"/>
                  </a:cubicBezTo>
                  <a:cubicBezTo>
                    <a:pt x="437" y="121"/>
                    <a:pt x="441" y="124"/>
                    <a:pt x="445" y="126"/>
                  </a:cubicBezTo>
                  <a:cubicBezTo>
                    <a:pt x="449" y="128"/>
                    <a:pt x="453" y="131"/>
                    <a:pt x="456" y="133"/>
                  </a:cubicBezTo>
                  <a:cubicBezTo>
                    <a:pt x="457" y="134"/>
                    <a:pt x="459" y="135"/>
                    <a:pt x="460" y="136"/>
                  </a:cubicBezTo>
                  <a:cubicBezTo>
                    <a:pt x="462" y="137"/>
                    <a:pt x="465" y="139"/>
                    <a:pt x="467" y="141"/>
                  </a:cubicBezTo>
                  <a:cubicBezTo>
                    <a:pt x="469" y="142"/>
                    <a:pt x="470" y="143"/>
                    <a:pt x="471" y="144"/>
                  </a:cubicBezTo>
                  <a:cubicBezTo>
                    <a:pt x="473" y="146"/>
                    <a:pt x="476" y="148"/>
                    <a:pt x="478" y="150"/>
                  </a:cubicBezTo>
                  <a:cubicBezTo>
                    <a:pt x="479" y="151"/>
                    <a:pt x="480" y="152"/>
                    <a:pt x="481" y="153"/>
                  </a:cubicBezTo>
                  <a:cubicBezTo>
                    <a:pt x="484" y="156"/>
                    <a:pt x="488" y="159"/>
                    <a:pt x="491" y="162"/>
                  </a:cubicBezTo>
                  <a:cubicBezTo>
                    <a:pt x="506" y="177"/>
                    <a:pt x="520" y="195"/>
                    <a:pt x="530" y="214"/>
                  </a:cubicBezTo>
                  <a:cubicBezTo>
                    <a:pt x="535" y="223"/>
                    <a:pt x="539" y="231"/>
                    <a:pt x="542" y="240"/>
                  </a:cubicBezTo>
                  <a:cubicBezTo>
                    <a:pt x="542" y="241"/>
                    <a:pt x="542" y="241"/>
                    <a:pt x="542" y="241"/>
                  </a:cubicBezTo>
                  <a:cubicBezTo>
                    <a:pt x="544" y="246"/>
                    <a:pt x="546" y="250"/>
                    <a:pt x="547" y="254"/>
                  </a:cubicBezTo>
                  <a:cubicBezTo>
                    <a:pt x="547" y="254"/>
                    <a:pt x="547" y="255"/>
                    <a:pt x="547" y="255"/>
                  </a:cubicBezTo>
                  <a:cubicBezTo>
                    <a:pt x="550" y="264"/>
                    <a:pt x="553" y="273"/>
                    <a:pt x="554" y="283"/>
                  </a:cubicBezTo>
                  <a:cubicBezTo>
                    <a:pt x="554" y="283"/>
                    <a:pt x="554" y="283"/>
                    <a:pt x="554" y="283"/>
                  </a:cubicBezTo>
                  <a:cubicBezTo>
                    <a:pt x="555" y="288"/>
                    <a:pt x="556" y="292"/>
                    <a:pt x="556" y="297"/>
                  </a:cubicBezTo>
                  <a:cubicBezTo>
                    <a:pt x="557" y="297"/>
                    <a:pt x="557" y="297"/>
                    <a:pt x="557" y="298"/>
                  </a:cubicBezTo>
                  <a:cubicBezTo>
                    <a:pt x="558" y="307"/>
                    <a:pt x="558" y="317"/>
                    <a:pt x="558" y="326"/>
                  </a:cubicBezTo>
                  <a:cubicBezTo>
                    <a:pt x="558" y="348"/>
                    <a:pt x="555" y="370"/>
                    <a:pt x="549" y="391"/>
                  </a:cubicBezTo>
                  <a:cubicBezTo>
                    <a:pt x="548" y="396"/>
                    <a:pt x="546" y="400"/>
                    <a:pt x="545" y="404"/>
                  </a:cubicBezTo>
                  <a:cubicBezTo>
                    <a:pt x="544" y="405"/>
                    <a:pt x="544" y="406"/>
                    <a:pt x="544" y="407"/>
                  </a:cubicBezTo>
                  <a:cubicBezTo>
                    <a:pt x="542" y="410"/>
                    <a:pt x="541" y="413"/>
                    <a:pt x="540" y="416"/>
                  </a:cubicBezTo>
                  <a:cubicBezTo>
                    <a:pt x="539" y="418"/>
                    <a:pt x="539" y="419"/>
                    <a:pt x="538" y="420"/>
                  </a:cubicBezTo>
                  <a:cubicBezTo>
                    <a:pt x="537" y="423"/>
                    <a:pt x="536" y="426"/>
                    <a:pt x="534" y="429"/>
                  </a:cubicBezTo>
                  <a:cubicBezTo>
                    <a:pt x="533" y="430"/>
                    <a:pt x="533" y="432"/>
                    <a:pt x="532" y="433"/>
                  </a:cubicBezTo>
                  <a:cubicBezTo>
                    <a:pt x="530" y="437"/>
                    <a:pt x="528" y="441"/>
                    <a:pt x="526" y="445"/>
                  </a:cubicBezTo>
                  <a:cubicBezTo>
                    <a:pt x="523" y="449"/>
                    <a:pt x="521" y="452"/>
                    <a:pt x="518" y="4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51E4CB-40F6-4999-86C3-9AA7803CF4A7}"/>
              </a:ext>
            </a:extLst>
          </p:cNvPr>
          <p:cNvGrpSpPr/>
          <p:nvPr/>
        </p:nvGrpSpPr>
        <p:grpSpPr>
          <a:xfrm>
            <a:off x="9428664" y="-930474"/>
            <a:ext cx="4366574" cy="4359474"/>
            <a:chOff x="9614862" y="3675063"/>
            <a:chExt cx="1952625" cy="1949450"/>
          </a:xfrm>
          <a:solidFill>
            <a:schemeClr val="bg1">
              <a:alpha val="18000"/>
            </a:schemeClr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6573D84-65AD-4FDF-8784-92C82547B9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7612" y="4087813"/>
              <a:ext cx="1123950" cy="1120775"/>
            </a:xfrm>
            <a:custGeom>
              <a:avLst/>
              <a:gdLst>
                <a:gd name="T0" fmla="*/ 375 w 375"/>
                <a:gd name="T1" fmla="*/ 217 h 375"/>
                <a:gd name="T2" fmla="*/ 375 w 375"/>
                <a:gd name="T3" fmla="*/ 158 h 375"/>
                <a:gd name="T4" fmla="*/ 332 w 375"/>
                <a:gd name="T5" fmla="*/ 158 h 375"/>
                <a:gd name="T6" fmla="*/ 310 w 375"/>
                <a:gd name="T7" fmla="*/ 107 h 375"/>
                <a:gd name="T8" fmla="*/ 341 w 375"/>
                <a:gd name="T9" fmla="*/ 76 h 375"/>
                <a:gd name="T10" fmla="*/ 299 w 375"/>
                <a:gd name="T11" fmla="*/ 34 h 375"/>
                <a:gd name="T12" fmla="*/ 269 w 375"/>
                <a:gd name="T13" fmla="*/ 65 h 375"/>
                <a:gd name="T14" fmla="*/ 217 w 375"/>
                <a:gd name="T15" fmla="*/ 44 h 375"/>
                <a:gd name="T16" fmla="*/ 217 w 375"/>
                <a:gd name="T17" fmla="*/ 0 h 375"/>
                <a:gd name="T18" fmla="*/ 158 w 375"/>
                <a:gd name="T19" fmla="*/ 0 h 375"/>
                <a:gd name="T20" fmla="*/ 158 w 375"/>
                <a:gd name="T21" fmla="*/ 44 h 375"/>
                <a:gd name="T22" fmla="*/ 107 w 375"/>
                <a:gd name="T23" fmla="*/ 65 h 375"/>
                <a:gd name="T24" fmla="*/ 76 w 375"/>
                <a:gd name="T25" fmla="*/ 34 h 375"/>
                <a:gd name="T26" fmla="*/ 34 w 375"/>
                <a:gd name="T27" fmla="*/ 76 h 375"/>
                <a:gd name="T28" fmla="*/ 65 w 375"/>
                <a:gd name="T29" fmla="*/ 107 h 375"/>
                <a:gd name="T30" fmla="*/ 44 w 375"/>
                <a:gd name="T31" fmla="*/ 158 h 375"/>
                <a:gd name="T32" fmla="*/ 0 w 375"/>
                <a:gd name="T33" fmla="*/ 158 h 375"/>
                <a:gd name="T34" fmla="*/ 0 w 375"/>
                <a:gd name="T35" fmla="*/ 217 h 375"/>
                <a:gd name="T36" fmla="*/ 44 w 375"/>
                <a:gd name="T37" fmla="*/ 217 h 375"/>
                <a:gd name="T38" fmla="*/ 65 w 375"/>
                <a:gd name="T39" fmla="*/ 269 h 375"/>
                <a:gd name="T40" fmla="*/ 34 w 375"/>
                <a:gd name="T41" fmla="*/ 299 h 375"/>
                <a:gd name="T42" fmla="*/ 76 w 375"/>
                <a:gd name="T43" fmla="*/ 341 h 375"/>
                <a:gd name="T44" fmla="*/ 107 w 375"/>
                <a:gd name="T45" fmla="*/ 310 h 375"/>
                <a:gd name="T46" fmla="*/ 158 w 375"/>
                <a:gd name="T47" fmla="*/ 332 h 375"/>
                <a:gd name="T48" fmla="*/ 158 w 375"/>
                <a:gd name="T49" fmla="*/ 375 h 375"/>
                <a:gd name="T50" fmla="*/ 217 w 375"/>
                <a:gd name="T51" fmla="*/ 375 h 375"/>
                <a:gd name="T52" fmla="*/ 217 w 375"/>
                <a:gd name="T53" fmla="*/ 332 h 375"/>
                <a:gd name="T54" fmla="*/ 269 w 375"/>
                <a:gd name="T55" fmla="*/ 310 h 375"/>
                <a:gd name="T56" fmla="*/ 299 w 375"/>
                <a:gd name="T57" fmla="*/ 341 h 375"/>
                <a:gd name="T58" fmla="*/ 341 w 375"/>
                <a:gd name="T59" fmla="*/ 299 h 375"/>
                <a:gd name="T60" fmla="*/ 310 w 375"/>
                <a:gd name="T61" fmla="*/ 269 h 375"/>
                <a:gd name="T62" fmla="*/ 332 w 375"/>
                <a:gd name="T63" fmla="*/ 217 h 375"/>
                <a:gd name="T64" fmla="*/ 375 w 375"/>
                <a:gd name="T65" fmla="*/ 217 h 375"/>
                <a:gd name="T66" fmla="*/ 188 w 375"/>
                <a:gd name="T67" fmla="*/ 264 h 375"/>
                <a:gd name="T68" fmla="*/ 112 w 375"/>
                <a:gd name="T69" fmla="*/ 188 h 375"/>
                <a:gd name="T70" fmla="*/ 188 w 375"/>
                <a:gd name="T71" fmla="*/ 112 h 375"/>
                <a:gd name="T72" fmla="*/ 264 w 375"/>
                <a:gd name="T73" fmla="*/ 188 h 375"/>
                <a:gd name="T74" fmla="*/ 188 w 375"/>
                <a:gd name="T75" fmla="*/ 2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5" h="375">
                  <a:moveTo>
                    <a:pt x="375" y="217"/>
                  </a:moveTo>
                  <a:cubicBezTo>
                    <a:pt x="375" y="158"/>
                    <a:pt x="375" y="158"/>
                    <a:pt x="375" y="158"/>
                  </a:cubicBezTo>
                  <a:cubicBezTo>
                    <a:pt x="332" y="158"/>
                    <a:pt x="332" y="158"/>
                    <a:pt x="332" y="158"/>
                  </a:cubicBezTo>
                  <a:cubicBezTo>
                    <a:pt x="328" y="140"/>
                    <a:pt x="321" y="122"/>
                    <a:pt x="310" y="10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299" y="34"/>
                    <a:pt x="299" y="34"/>
                    <a:pt x="299" y="34"/>
                  </a:cubicBezTo>
                  <a:cubicBezTo>
                    <a:pt x="269" y="65"/>
                    <a:pt x="269" y="65"/>
                    <a:pt x="269" y="65"/>
                  </a:cubicBezTo>
                  <a:cubicBezTo>
                    <a:pt x="253" y="55"/>
                    <a:pt x="236" y="48"/>
                    <a:pt x="217" y="44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40" y="48"/>
                    <a:pt x="122" y="55"/>
                    <a:pt x="107" y="65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55" y="122"/>
                    <a:pt x="48" y="140"/>
                    <a:pt x="44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44" y="217"/>
                    <a:pt x="44" y="217"/>
                    <a:pt x="44" y="217"/>
                  </a:cubicBezTo>
                  <a:cubicBezTo>
                    <a:pt x="48" y="236"/>
                    <a:pt x="55" y="253"/>
                    <a:pt x="65" y="269"/>
                  </a:cubicBezTo>
                  <a:cubicBezTo>
                    <a:pt x="34" y="299"/>
                    <a:pt x="34" y="299"/>
                    <a:pt x="34" y="299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107" y="310"/>
                    <a:pt x="107" y="310"/>
                    <a:pt x="107" y="310"/>
                  </a:cubicBezTo>
                  <a:cubicBezTo>
                    <a:pt x="122" y="321"/>
                    <a:pt x="140" y="328"/>
                    <a:pt x="158" y="332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217" y="375"/>
                    <a:pt x="217" y="375"/>
                    <a:pt x="217" y="375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36" y="328"/>
                    <a:pt x="253" y="321"/>
                    <a:pt x="269" y="310"/>
                  </a:cubicBezTo>
                  <a:cubicBezTo>
                    <a:pt x="299" y="341"/>
                    <a:pt x="299" y="341"/>
                    <a:pt x="299" y="341"/>
                  </a:cubicBezTo>
                  <a:cubicBezTo>
                    <a:pt x="341" y="299"/>
                    <a:pt x="341" y="299"/>
                    <a:pt x="341" y="299"/>
                  </a:cubicBezTo>
                  <a:cubicBezTo>
                    <a:pt x="310" y="269"/>
                    <a:pt x="310" y="269"/>
                    <a:pt x="310" y="269"/>
                  </a:cubicBezTo>
                  <a:cubicBezTo>
                    <a:pt x="321" y="253"/>
                    <a:pt x="328" y="236"/>
                    <a:pt x="332" y="217"/>
                  </a:cubicBezTo>
                  <a:lnTo>
                    <a:pt x="375" y="217"/>
                  </a:lnTo>
                  <a:close/>
                  <a:moveTo>
                    <a:pt x="188" y="264"/>
                  </a:moveTo>
                  <a:cubicBezTo>
                    <a:pt x="146" y="264"/>
                    <a:pt x="112" y="230"/>
                    <a:pt x="112" y="188"/>
                  </a:cubicBezTo>
                  <a:cubicBezTo>
                    <a:pt x="112" y="146"/>
                    <a:pt x="146" y="112"/>
                    <a:pt x="188" y="112"/>
                  </a:cubicBezTo>
                  <a:cubicBezTo>
                    <a:pt x="230" y="112"/>
                    <a:pt x="264" y="146"/>
                    <a:pt x="264" y="188"/>
                  </a:cubicBezTo>
                  <a:cubicBezTo>
                    <a:pt x="264" y="230"/>
                    <a:pt x="230" y="264"/>
                    <a:pt x="188" y="2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65C26B95-C0EF-42EB-BA6C-9984D2995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14862" y="3675063"/>
              <a:ext cx="1952625" cy="1949450"/>
            </a:xfrm>
            <a:custGeom>
              <a:avLst/>
              <a:gdLst>
                <a:gd name="T0" fmla="*/ 597 w 652"/>
                <a:gd name="T1" fmla="*/ 420 h 652"/>
                <a:gd name="T2" fmla="*/ 623 w 652"/>
                <a:gd name="T3" fmla="*/ 191 h 652"/>
                <a:gd name="T4" fmla="*/ 540 w 652"/>
                <a:gd name="T5" fmla="*/ 79 h 652"/>
                <a:gd name="T6" fmla="*/ 313 w 652"/>
                <a:gd name="T7" fmla="*/ 39 h 652"/>
                <a:gd name="T8" fmla="*/ 201 w 652"/>
                <a:gd name="T9" fmla="*/ 67 h 652"/>
                <a:gd name="T10" fmla="*/ 20 w 652"/>
                <a:gd name="T11" fmla="*/ 211 h 652"/>
                <a:gd name="T12" fmla="*/ 0 w 652"/>
                <a:gd name="T13" fmla="*/ 349 h 652"/>
                <a:gd name="T14" fmla="*/ 132 w 652"/>
                <a:gd name="T15" fmla="*/ 538 h 652"/>
                <a:gd name="T16" fmla="*/ 232 w 652"/>
                <a:gd name="T17" fmla="*/ 597 h 652"/>
                <a:gd name="T18" fmla="*/ 461 w 652"/>
                <a:gd name="T19" fmla="*/ 623 h 652"/>
                <a:gd name="T20" fmla="*/ 573 w 652"/>
                <a:gd name="T21" fmla="*/ 540 h 652"/>
                <a:gd name="T22" fmla="*/ 510 w 652"/>
                <a:gd name="T23" fmla="*/ 467 h 652"/>
                <a:gd name="T24" fmla="*/ 499 w 652"/>
                <a:gd name="T25" fmla="*/ 481 h 652"/>
                <a:gd name="T26" fmla="*/ 411 w 652"/>
                <a:gd name="T27" fmla="*/ 542 h 652"/>
                <a:gd name="T28" fmla="*/ 397 w 652"/>
                <a:gd name="T29" fmla="*/ 547 h 652"/>
                <a:gd name="T30" fmla="*/ 355 w 652"/>
                <a:gd name="T31" fmla="*/ 556 h 652"/>
                <a:gd name="T32" fmla="*/ 260 w 652"/>
                <a:gd name="T33" fmla="*/ 549 h 652"/>
                <a:gd name="T34" fmla="*/ 235 w 652"/>
                <a:gd name="T35" fmla="*/ 540 h 652"/>
                <a:gd name="T36" fmla="*/ 219 w 652"/>
                <a:gd name="T37" fmla="*/ 532 h 652"/>
                <a:gd name="T38" fmla="*/ 192 w 652"/>
                <a:gd name="T39" fmla="*/ 516 h 652"/>
                <a:gd name="T40" fmla="*/ 173 w 652"/>
                <a:gd name="T41" fmla="*/ 501 h 652"/>
                <a:gd name="T42" fmla="*/ 122 w 652"/>
                <a:gd name="T43" fmla="*/ 437 h 652"/>
                <a:gd name="T44" fmla="*/ 105 w 652"/>
                <a:gd name="T45" fmla="*/ 397 h 652"/>
                <a:gd name="T46" fmla="*/ 97 w 652"/>
                <a:gd name="T47" fmla="*/ 368 h 652"/>
                <a:gd name="T48" fmla="*/ 93 w 652"/>
                <a:gd name="T49" fmla="*/ 325 h 652"/>
                <a:gd name="T50" fmla="*/ 108 w 652"/>
                <a:gd name="T51" fmla="*/ 244 h 652"/>
                <a:gd name="T52" fmla="*/ 117 w 652"/>
                <a:gd name="T53" fmla="*/ 222 h 652"/>
                <a:gd name="T54" fmla="*/ 133 w 652"/>
                <a:gd name="T55" fmla="*/ 195 h 652"/>
                <a:gd name="T56" fmla="*/ 144 w 652"/>
                <a:gd name="T57" fmla="*/ 181 h 652"/>
                <a:gd name="T58" fmla="*/ 162 w 652"/>
                <a:gd name="T59" fmla="*/ 161 h 652"/>
                <a:gd name="T60" fmla="*/ 241 w 652"/>
                <a:gd name="T61" fmla="*/ 109 h 652"/>
                <a:gd name="T62" fmla="*/ 283 w 652"/>
                <a:gd name="T63" fmla="*/ 97 h 652"/>
                <a:gd name="T64" fmla="*/ 298 w 652"/>
                <a:gd name="T65" fmla="*/ 95 h 652"/>
                <a:gd name="T66" fmla="*/ 404 w 652"/>
                <a:gd name="T67" fmla="*/ 107 h 652"/>
                <a:gd name="T68" fmla="*/ 420 w 652"/>
                <a:gd name="T69" fmla="*/ 113 h 652"/>
                <a:gd name="T70" fmla="*/ 445 w 652"/>
                <a:gd name="T71" fmla="*/ 126 h 652"/>
                <a:gd name="T72" fmla="*/ 467 w 652"/>
                <a:gd name="T73" fmla="*/ 141 h 652"/>
                <a:gd name="T74" fmla="*/ 481 w 652"/>
                <a:gd name="T75" fmla="*/ 153 h 652"/>
                <a:gd name="T76" fmla="*/ 542 w 652"/>
                <a:gd name="T77" fmla="*/ 240 h 652"/>
                <a:gd name="T78" fmla="*/ 547 w 652"/>
                <a:gd name="T79" fmla="*/ 255 h 652"/>
                <a:gd name="T80" fmla="*/ 556 w 652"/>
                <a:gd name="T81" fmla="*/ 297 h 652"/>
                <a:gd name="T82" fmla="*/ 549 w 652"/>
                <a:gd name="T83" fmla="*/ 391 h 652"/>
                <a:gd name="T84" fmla="*/ 540 w 652"/>
                <a:gd name="T85" fmla="*/ 416 h 652"/>
                <a:gd name="T86" fmla="*/ 532 w 652"/>
                <a:gd name="T87" fmla="*/ 433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652">
                  <a:moveTo>
                    <a:pt x="573" y="540"/>
                  </a:moveTo>
                  <a:cubicBezTo>
                    <a:pt x="632" y="441"/>
                    <a:pt x="632" y="441"/>
                    <a:pt x="632" y="441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609" y="385"/>
                    <a:pt x="614" y="348"/>
                    <a:pt x="612" y="313"/>
                  </a:cubicBezTo>
                  <a:cubicBezTo>
                    <a:pt x="652" y="303"/>
                    <a:pt x="652" y="303"/>
                    <a:pt x="652" y="303"/>
                  </a:cubicBezTo>
                  <a:cubicBezTo>
                    <a:pt x="623" y="191"/>
                    <a:pt x="623" y="191"/>
                    <a:pt x="623" y="191"/>
                  </a:cubicBezTo>
                  <a:cubicBezTo>
                    <a:pt x="584" y="201"/>
                    <a:pt x="584" y="201"/>
                    <a:pt x="584" y="201"/>
                  </a:cubicBezTo>
                  <a:cubicBezTo>
                    <a:pt x="568" y="168"/>
                    <a:pt x="547" y="139"/>
                    <a:pt x="519" y="114"/>
                  </a:cubicBezTo>
                  <a:cubicBezTo>
                    <a:pt x="540" y="79"/>
                    <a:pt x="540" y="79"/>
                    <a:pt x="540" y="79"/>
                  </a:cubicBezTo>
                  <a:cubicBezTo>
                    <a:pt x="441" y="20"/>
                    <a:pt x="441" y="20"/>
                    <a:pt x="441" y="20"/>
                  </a:cubicBezTo>
                  <a:cubicBezTo>
                    <a:pt x="420" y="55"/>
                    <a:pt x="420" y="55"/>
                    <a:pt x="420" y="55"/>
                  </a:cubicBezTo>
                  <a:cubicBezTo>
                    <a:pt x="385" y="42"/>
                    <a:pt x="349" y="37"/>
                    <a:pt x="313" y="39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201" y="67"/>
                    <a:pt x="201" y="67"/>
                    <a:pt x="201" y="67"/>
                  </a:cubicBezTo>
                  <a:cubicBezTo>
                    <a:pt x="168" y="83"/>
                    <a:pt x="139" y="105"/>
                    <a:pt x="114" y="132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55" y="232"/>
                    <a:pt x="55" y="232"/>
                    <a:pt x="55" y="232"/>
                  </a:cubicBezTo>
                  <a:cubicBezTo>
                    <a:pt x="42" y="267"/>
                    <a:pt x="37" y="303"/>
                    <a:pt x="39" y="33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28" y="461"/>
                    <a:pt x="28" y="461"/>
                    <a:pt x="28" y="461"/>
                  </a:cubicBezTo>
                  <a:cubicBezTo>
                    <a:pt x="68" y="451"/>
                    <a:pt x="68" y="451"/>
                    <a:pt x="68" y="451"/>
                  </a:cubicBezTo>
                  <a:cubicBezTo>
                    <a:pt x="83" y="483"/>
                    <a:pt x="105" y="513"/>
                    <a:pt x="132" y="538"/>
                  </a:cubicBezTo>
                  <a:cubicBezTo>
                    <a:pt x="111" y="573"/>
                    <a:pt x="111" y="573"/>
                    <a:pt x="111" y="573"/>
                  </a:cubicBezTo>
                  <a:cubicBezTo>
                    <a:pt x="211" y="632"/>
                    <a:pt x="211" y="632"/>
                    <a:pt x="211" y="632"/>
                  </a:cubicBezTo>
                  <a:cubicBezTo>
                    <a:pt x="232" y="597"/>
                    <a:pt x="232" y="597"/>
                    <a:pt x="232" y="597"/>
                  </a:cubicBezTo>
                  <a:cubicBezTo>
                    <a:pt x="267" y="609"/>
                    <a:pt x="303" y="614"/>
                    <a:pt x="339" y="612"/>
                  </a:cubicBezTo>
                  <a:cubicBezTo>
                    <a:pt x="349" y="652"/>
                    <a:pt x="349" y="652"/>
                    <a:pt x="349" y="652"/>
                  </a:cubicBezTo>
                  <a:cubicBezTo>
                    <a:pt x="461" y="623"/>
                    <a:pt x="461" y="623"/>
                    <a:pt x="461" y="623"/>
                  </a:cubicBezTo>
                  <a:cubicBezTo>
                    <a:pt x="451" y="584"/>
                    <a:pt x="451" y="584"/>
                    <a:pt x="451" y="584"/>
                  </a:cubicBezTo>
                  <a:cubicBezTo>
                    <a:pt x="483" y="568"/>
                    <a:pt x="513" y="547"/>
                    <a:pt x="538" y="519"/>
                  </a:cubicBezTo>
                  <a:lnTo>
                    <a:pt x="573" y="540"/>
                  </a:lnTo>
                  <a:close/>
                  <a:moveTo>
                    <a:pt x="518" y="456"/>
                  </a:moveTo>
                  <a:cubicBezTo>
                    <a:pt x="518" y="457"/>
                    <a:pt x="517" y="458"/>
                    <a:pt x="516" y="460"/>
                  </a:cubicBezTo>
                  <a:cubicBezTo>
                    <a:pt x="514" y="462"/>
                    <a:pt x="512" y="465"/>
                    <a:pt x="510" y="467"/>
                  </a:cubicBezTo>
                  <a:cubicBezTo>
                    <a:pt x="509" y="468"/>
                    <a:pt x="508" y="470"/>
                    <a:pt x="508" y="471"/>
                  </a:cubicBezTo>
                  <a:cubicBezTo>
                    <a:pt x="506" y="473"/>
                    <a:pt x="503" y="476"/>
                    <a:pt x="501" y="478"/>
                  </a:cubicBezTo>
                  <a:cubicBezTo>
                    <a:pt x="501" y="479"/>
                    <a:pt x="500" y="480"/>
                    <a:pt x="499" y="481"/>
                  </a:cubicBezTo>
                  <a:cubicBezTo>
                    <a:pt x="496" y="484"/>
                    <a:pt x="493" y="488"/>
                    <a:pt x="490" y="491"/>
                  </a:cubicBezTo>
                  <a:cubicBezTo>
                    <a:pt x="474" y="506"/>
                    <a:pt x="456" y="519"/>
                    <a:pt x="437" y="530"/>
                  </a:cubicBezTo>
                  <a:cubicBezTo>
                    <a:pt x="429" y="534"/>
                    <a:pt x="420" y="539"/>
                    <a:pt x="411" y="542"/>
                  </a:cubicBezTo>
                  <a:cubicBezTo>
                    <a:pt x="411" y="542"/>
                    <a:pt x="410" y="542"/>
                    <a:pt x="410" y="542"/>
                  </a:cubicBezTo>
                  <a:cubicBezTo>
                    <a:pt x="406" y="544"/>
                    <a:pt x="402" y="546"/>
                    <a:pt x="397" y="547"/>
                  </a:cubicBezTo>
                  <a:cubicBezTo>
                    <a:pt x="397" y="547"/>
                    <a:pt x="397" y="547"/>
                    <a:pt x="397" y="547"/>
                  </a:cubicBezTo>
                  <a:cubicBezTo>
                    <a:pt x="388" y="550"/>
                    <a:pt x="378" y="552"/>
                    <a:pt x="369" y="554"/>
                  </a:cubicBezTo>
                  <a:cubicBezTo>
                    <a:pt x="369" y="554"/>
                    <a:pt x="368" y="554"/>
                    <a:pt x="368" y="554"/>
                  </a:cubicBezTo>
                  <a:cubicBezTo>
                    <a:pt x="364" y="555"/>
                    <a:pt x="359" y="556"/>
                    <a:pt x="355" y="556"/>
                  </a:cubicBezTo>
                  <a:cubicBezTo>
                    <a:pt x="355" y="556"/>
                    <a:pt x="354" y="557"/>
                    <a:pt x="354" y="557"/>
                  </a:cubicBezTo>
                  <a:cubicBezTo>
                    <a:pt x="344" y="558"/>
                    <a:pt x="335" y="558"/>
                    <a:pt x="325" y="558"/>
                  </a:cubicBezTo>
                  <a:cubicBezTo>
                    <a:pt x="303" y="558"/>
                    <a:pt x="282" y="555"/>
                    <a:pt x="260" y="549"/>
                  </a:cubicBezTo>
                  <a:cubicBezTo>
                    <a:pt x="256" y="548"/>
                    <a:pt x="252" y="546"/>
                    <a:pt x="248" y="545"/>
                  </a:cubicBezTo>
                  <a:cubicBezTo>
                    <a:pt x="246" y="544"/>
                    <a:pt x="245" y="544"/>
                    <a:pt x="244" y="543"/>
                  </a:cubicBezTo>
                  <a:cubicBezTo>
                    <a:pt x="241" y="542"/>
                    <a:pt x="238" y="541"/>
                    <a:pt x="235" y="540"/>
                  </a:cubicBezTo>
                  <a:cubicBezTo>
                    <a:pt x="234" y="539"/>
                    <a:pt x="232" y="539"/>
                    <a:pt x="231" y="538"/>
                  </a:cubicBezTo>
                  <a:cubicBezTo>
                    <a:pt x="228" y="537"/>
                    <a:pt x="225" y="535"/>
                    <a:pt x="222" y="534"/>
                  </a:cubicBezTo>
                  <a:cubicBezTo>
                    <a:pt x="221" y="533"/>
                    <a:pt x="220" y="533"/>
                    <a:pt x="219" y="532"/>
                  </a:cubicBezTo>
                  <a:cubicBezTo>
                    <a:pt x="215" y="530"/>
                    <a:pt x="211" y="528"/>
                    <a:pt x="207" y="526"/>
                  </a:cubicBezTo>
                  <a:cubicBezTo>
                    <a:pt x="203" y="523"/>
                    <a:pt x="199" y="521"/>
                    <a:pt x="195" y="518"/>
                  </a:cubicBezTo>
                  <a:cubicBezTo>
                    <a:pt x="194" y="517"/>
                    <a:pt x="193" y="517"/>
                    <a:pt x="192" y="516"/>
                  </a:cubicBezTo>
                  <a:cubicBezTo>
                    <a:pt x="189" y="514"/>
                    <a:pt x="187" y="512"/>
                    <a:pt x="184" y="510"/>
                  </a:cubicBezTo>
                  <a:cubicBezTo>
                    <a:pt x="183" y="509"/>
                    <a:pt x="182" y="508"/>
                    <a:pt x="181" y="507"/>
                  </a:cubicBezTo>
                  <a:cubicBezTo>
                    <a:pt x="178" y="505"/>
                    <a:pt x="176" y="503"/>
                    <a:pt x="173" y="501"/>
                  </a:cubicBezTo>
                  <a:cubicBezTo>
                    <a:pt x="172" y="500"/>
                    <a:pt x="171" y="500"/>
                    <a:pt x="170" y="499"/>
                  </a:cubicBezTo>
                  <a:cubicBezTo>
                    <a:pt x="167" y="496"/>
                    <a:pt x="164" y="493"/>
                    <a:pt x="161" y="490"/>
                  </a:cubicBezTo>
                  <a:cubicBezTo>
                    <a:pt x="145" y="474"/>
                    <a:pt x="132" y="456"/>
                    <a:pt x="122" y="437"/>
                  </a:cubicBezTo>
                  <a:cubicBezTo>
                    <a:pt x="117" y="429"/>
                    <a:pt x="113" y="420"/>
                    <a:pt x="109" y="411"/>
                  </a:cubicBezTo>
                  <a:cubicBezTo>
                    <a:pt x="109" y="411"/>
                    <a:pt x="109" y="410"/>
                    <a:pt x="109" y="410"/>
                  </a:cubicBezTo>
                  <a:cubicBezTo>
                    <a:pt x="107" y="406"/>
                    <a:pt x="106" y="402"/>
                    <a:pt x="105" y="397"/>
                  </a:cubicBezTo>
                  <a:cubicBezTo>
                    <a:pt x="104" y="397"/>
                    <a:pt x="104" y="397"/>
                    <a:pt x="104" y="397"/>
                  </a:cubicBezTo>
                  <a:cubicBezTo>
                    <a:pt x="101" y="388"/>
                    <a:pt x="99" y="378"/>
                    <a:pt x="97" y="369"/>
                  </a:cubicBezTo>
                  <a:cubicBezTo>
                    <a:pt x="97" y="369"/>
                    <a:pt x="97" y="368"/>
                    <a:pt x="97" y="368"/>
                  </a:cubicBezTo>
                  <a:cubicBezTo>
                    <a:pt x="96" y="364"/>
                    <a:pt x="96" y="359"/>
                    <a:pt x="95" y="355"/>
                  </a:cubicBezTo>
                  <a:cubicBezTo>
                    <a:pt x="95" y="355"/>
                    <a:pt x="95" y="354"/>
                    <a:pt x="95" y="354"/>
                  </a:cubicBezTo>
                  <a:cubicBezTo>
                    <a:pt x="94" y="344"/>
                    <a:pt x="93" y="335"/>
                    <a:pt x="93" y="325"/>
                  </a:cubicBezTo>
                  <a:cubicBezTo>
                    <a:pt x="93" y="303"/>
                    <a:pt x="96" y="281"/>
                    <a:pt x="103" y="260"/>
                  </a:cubicBezTo>
                  <a:cubicBezTo>
                    <a:pt x="104" y="256"/>
                    <a:pt x="105" y="252"/>
                    <a:pt x="107" y="248"/>
                  </a:cubicBezTo>
                  <a:cubicBezTo>
                    <a:pt x="107" y="246"/>
                    <a:pt x="108" y="245"/>
                    <a:pt x="108" y="244"/>
                  </a:cubicBezTo>
                  <a:cubicBezTo>
                    <a:pt x="109" y="241"/>
                    <a:pt x="110" y="238"/>
                    <a:pt x="112" y="235"/>
                  </a:cubicBezTo>
                  <a:cubicBezTo>
                    <a:pt x="112" y="234"/>
                    <a:pt x="113" y="232"/>
                    <a:pt x="113" y="231"/>
                  </a:cubicBezTo>
                  <a:cubicBezTo>
                    <a:pt x="115" y="228"/>
                    <a:pt x="116" y="225"/>
                    <a:pt x="117" y="222"/>
                  </a:cubicBezTo>
                  <a:cubicBezTo>
                    <a:pt x="118" y="221"/>
                    <a:pt x="119" y="220"/>
                    <a:pt x="119" y="219"/>
                  </a:cubicBezTo>
                  <a:cubicBezTo>
                    <a:pt x="121" y="215"/>
                    <a:pt x="124" y="211"/>
                    <a:pt x="126" y="207"/>
                  </a:cubicBezTo>
                  <a:cubicBezTo>
                    <a:pt x="128" y="203"/>
                    <a:pt x="131" y="199"/>
                    <a:pt x="133" y="195"/>
                  </a:cubicBezTo>
                  <a:cubicBezTo>
                    <a:pt x="134" y="194"/>
                    <a:pt x="135" y="193"/>
                    <a:pt x="136" y="192"/>
                  </a:cubicBezTo>
                  <a:cubicBezTo>
                    <a:pt x="138" y="189"/>
                    <a:pt x="139" y="187"/>
                    <a:pt x="141" y="184"/>
                  </a:cubicBezTo>
                  <a:cubicBezTo>
                    <a:pt x="142" y="183"/>
                    <a:pt x="143" y="182"/>
                    <a:pt x="144" y="181"/>
                  </a:cubicBezTo>
                  <a:cubicBezTo>
                    <a:pt x="146" y="178"/>
                    <a:pt x="148" y="176"/>
                    <a:pt x="150" y="173"/>
                  </a:cubicBezTo>
                  <a:cubicBezTo>
                    <a:pt x="151" y="172"/>
                    <a:pt x="152" y="171"/>
                    <a:pt x="153" y="170"/>
                  </a:cubicBezTo>
                  <a:cubicBezTo>
                    <a:pt x="156" y="167"/>
                    <a:pt x="159" y="164"/>
                    <a:pt x="162" y="161"/>
                  </a:cubicBezTo>
                  <a:cubicBezTo>
                    <a:pt x="178" y="145"/>
                    <a:pt x="195" y="132"/>
                    <a:pt x="214" y="122"/>
                  </a:cubicBezTo>
                  <a:cubicBezTo>
                    <a:pt x="223" y="117"/>
                    <a:pt x="232" y="113"/>
                    <a:pt x="240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6" y="107"/>
                    <a:pt x="250" y="106"/>
                    <a:pt x="254" y="104"/>
                  </a:cubicBezTo>
                  <a:cubicBezTo>
                    <a:pt x="254" y="104"/>
                    <a:pt x="255" y="104"/>
                    <a:pt x="255" y="104"/>
                  </a:cubicBezTo>
                  <a:cubicBezTo>
                    <a:pt x="264" y="101"/>
                    <a:pt x="273" y="99"/>
                    <a:pt x="283" y="97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8" y="96"/>
                    <a:pt x="292" y="96"/>
                    <a:pt x="297" y="95"/>
                  </a:cubicBezTo>
                  <a:cubicBezTo>
                    <a:pt x="297" y="95"/>
                    <a:pt x="297" y="95"/>
                    <a:pt x="298" y="95"/>
                  </a:cubicBezTo>
                  <a:cubicBezTo>
                    <a:pt x="307" y="94"/>
                    <a:pt x="317" y="93"/>
                    <a:pt x="326" y="93"/>
                  </a:cubicBezTo>
                  <a:cubicBezTo>
                    <a:pt x="348" y="93"/>
                    <a:pt x="370" y="96"/>
                    <a:pt x="391" y="103"/>
                  </a:cubicBezTo>
                  <a:cubicBezTo>
                    <a:pt x="396" y="104"/>
                    <a:pt x="400" y="105"/>
                    <a:pt x="404" y="107"/>
                  </a:cubicBezTo>
                  <a:cubicBezTo>
                    <a:pt x="405" y="107"/>
                    <a:pt x="406" y="108"/>
                    <a:pt x="407" y="108"/>
                  </a:cubicBezTo>
                  <a:cubicBezTo>
                    <a:pt x="410" y="109"/>
                    <a:pt x="413" y="110"/>
                    <a:pt x="416" y="112"/>
                  </a:cubicBezTo>
                  <a:cubicBezTo>
                    <a:pt x="418" y="112"/>
                    <a:pt x="419" y="113"/>
                    <a:pt x="420" y="113"/>
                  </a:cubicBezTo>
                  <a:cubicBezTo>
                    <a:pt x="423" y="115"/>
                    <a:pt x="426" y="116"/>
                    <a:pt x="429" y="117"/>
                  </a:cubicBezTo>
                  <a:cubicBezTo>
                    <a:pt x="430" y="118"/>
                    <a:pt x="432" y="119"/>
                    <a:pt x="433" y="119"/>
                  </a:cubicBezTo>
                  <a:cubicBezTo>
                    <a:pt x="437" y="121"/>
                    <a:pt x="441" y="124"/>
                    <a:pt x="445" y="126"/>
                  </a:cubicBezTo>
                  <a:cubicBezTo>
                    <a:pt x="449" y="128"/>
                    <a:pt x="453" y="131"/>
                    <a:pt x="456" y="133"/>
                  </a:cubicBezTo>
                  <a:cubicBezTo>
                    <a:pt x="457" y="134"/>
                    <a:pt x="459" y="135"/>
                    <a:pt x="460" y="136"/>
                  </a:cubicBezTo>
                  <a:cubicBezTo>
                    <a:pt x="462" y="137"/>
                    <a:pt x="465" y="139"/>
                    <a:pt x="467" y="141"/>
                  </a:cubicBezTo>
                  <a:cubicBezTo>
                    <a:pt x="469" y="142"/>
                    <a:pt x="470" y="143"/>
                    <a:pt x="471" y="144"/>
                  </a:cubicBezTo>
                  <a:cubicBezTo>
                    <a:pt x="473" y="146"/>
                    <a:pt x="476" y="148"/>
                    <a:pt x="478" y="150"/>
                  </a:cubicBezTo>
                  <a:cubicBezTo>
                    <a:pt x="479" y="151"/>
                    <a:pt x="480" y="152"/>
                    <a:pt x="481" y="153"/>
                  </a:cubicBezTo>
                  <a:cubicBezTo>
                    <a:pt x="484" y="156"/>
                    <a:pt x="488" y="159"/>
                    <a:pt x="491" y="162"/>
                  </a:cubicBezTo>
                  <a:cubicBezTo>
                    <a:pt x="506" y="177"/>
                    <a:pt x="520" y="195"/>
                    <a:pt x="530" y="214"/>
                  </a:cubicBezTo>
                  <a:cubicBezTo>
                    <a:pt x="535" y="223"/>
                    <a:pt x="539" y="231"/>
                    <a:pt x="542" y="240"/>
                  </a:cubicBezTo>
                  <a:cubicBezTo>
                    <a:pt x="542" y="241"/>
                    <a:pt x="542" y="241"/>
                    <a:pt x="542" y="241"/>
                  </a:cubicBezTo>
                  <a:cubicBezTo>
                    <a:pt x="544" y="246"/>
                    <a:pt x="546" y="250"/>
                    <a:pt x="547" y="254"/>
                  </a:cubicBezTo>
                  <a:cubicBezTo>
                    <a:pt x="547" y="254"/>
                    <a:pt x="547" y="255"/>
                    <a:pt x="547" y="255"/>
                  </a:cubicBezTo>
                  <a:cubicBezTo>
                    <a:pt x="550" y="264"/>
                    <a:pt x="553" y="273"/>
                    <a:pt x="554" y="283"/>
                  </a:cubicBezTo>
                  <a:cubicBezTo>
                    <a:pt x="554" y="283"/>
                    <a:pt x="554" y="283"/>
                    <a:pt x="554" y="283"/>
                  </a:cubicBezTo>
                  <a:cubicBezTo>
                    <a:pt x="555" y="288"/>
                    <a:pt x="556" y="292"/>
                    <a:pt x="556" y="297"/>
                  </a:cubicBezTo>
                  <a:cubicBezTo>
                    <a:pt x="557" y="297"/>
                    <a:pt x="557" y="297"/>
                    <a:pt x="557" y="298"/>
                  </a:cubicBezTo>
                  <a:cubicBezTo>
                    <a:pt x="558" y="307"/>
                    <a:pt x="558" y="317"/>
                    <a:pt x="558" y="326"/>
                  </a:cubicBezTo>
                  <a:cubicBezTo>
                    <a:pt x="558" y="348"/>
                    <a:pt x="555" y="370"/>
                    <a:pt x="549" y="391"/>
                  </a:cubicBezTo>
                  <a:cubicBezTo>
                    <a:pt x="548" y="396"/>
                    <a:pt x="546" y="400"/>
                    <a:pt x="545" y="404"/>
                  </a:cubicBezTo>
                  <a:cubicBezTo>
                    <a:pt x="544" y="405"/>
                    <a:pt x="544" y="406"/>
                    <a:pt x="544" y="407"/>
                  </a:cubicBezTo>
                  <a:cubicBezTo>
                    <a:pt x="542" y="410"/>
                    <a:pt x="541" y="413"/>
                    <a:pt x="540" y="416"/>
                  </a:cubicBezTo>
                  <a:cubicBezTo>
                    <a:pt x="539" y="418"/>
                    <a:pt x="539" y="419"/>
                    <a:pt x="538" y="420"/>
                  </a:cubicBezTo>
                  <a:cubicBezTo>
                    <a:pt x="537" y="423"/>
                    <a:pt x="536" y="426"/>
                    <a:pt x="534" y="429"/>
                  </a:cubicBezTo>
                  <a:cubicBezTo>
                    <a:pt x="533" y="430"/>
                    <a:pt x="533" y="432"/>
                    <a:pt x="532" y="433"/>
                  </a:cubicBezTo>
                  <a:cubicBezTo>
                    <a:pt x="530" y="437"/>
                    <a:pt x="528" y="441"/>
                    <a:pt x="526" y="445"/>
                  </a:cubicBezTo>
                  <a:cubicBezTo>
                    <a:pt x="523" y="449"/>
                    <a:pt x="521" y="452"/>
                    <a:pt x="518" y="4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982A0E-46FA-4C41-B5CA-15BC64C7D565}"/>
              </a:ext>
            </a:extLst>
          </p:cNvPr>
          <p:cNvGrpSpPr/>
          <p:nvPr/>
        </p:nvGrpSpPr>
        <p:grpSpPr>
          <a:xfrm>
            <a:off x="-1179804" y="3092522"/>
            <a:ext cx="4366574" cy="4359474"/>
            <a:chOff x="9614862" y="3675063"/>
            <a:chExt cx="1952625" cy="1949450"/>
          </a:xfrm>
          <a:solidFill>
            <a:schemeClr val="bg1">
              <a:alpha val="6000"/>
            </a:schemeClr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AED4E1C9-B06C-4D3C-87FE-23CC33A7F0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7612" y="4087813"/>
              <a:ext cx="1123950" cy="1120775"/>
            </a:xfrm>
            <a:custGeom>
              <a:avLst/>
              <a:gdLst>
                <a:gd name="T0" fmla="*/ 375 w 375"/>
                <a:gd name="T1" fmla="*/ 217 h 375"/>
                <a:gd name="T2" fmla="*/ 375 w 375"/>
                <a:gd name="T3" fmla="*/ 158 h 375"/>
                <a:gd name="T4" fmla="*/ 332 w 375"/>
                <a:gd name="T5" fmla="*/ 158 h 375"/>
                <a:gd name="T6" fmla="*/ 310 w 375"/>
                <a:gd name="T7" fmla="*/ 107 h 375"/>
                <a:gd name="T8" fmla="*/ 341 w 375"/>
                <a:gd name="T9" fmla="*/ 76 h 375"/>
                <a:gd name="T10" fmla="*/ 299 w 375"/>
                <a:gd name="T11" fmla="*/ 34 h 375"/>
                <a:gd name="T12" fmla="*/ 269 w 375"/>
                <a:gd name="T13" fmla="*/ 65 h 375"/>
                <a:gd name="T14" fmla="*/ 217 w 375"/>
                <a:gd name="T15" fmla="*/ 44 h 375"/>
                <a:gd name="T16" fmla="*/ 217 w 375"/>
                <a:gd name="T17" fmla="*/ 0 h 375"/>
                <a:gd name="T18" fmla="*/ 158 w 375"/>
                <a:gd name="T19" fmla="*/ 0 h 375"/>
                <a:gd name="T20" fmla="*/ 158 w 375"/>
                <a:gd name="T21" fmla="*/ 44 h 375"/>
                <a:gd name="T22" fmla="*/ 107 w 375"/>
                <a:gd name="T23" fmla="*/ 65 h 375"/>
                <a:gd name="T24" fmla="*/ 76 w 375"/>
                <a:gd name="T25" fmla="*/ 34 h 375"/>
                <a:gd name="T26" fmla="*/ 34 w 375"/>
                <a:gd name="T27" fmla="*/ 76 h 375"/>
                <a:gd name="T28" fmla="*/ 65 w 375"/>
                <a:gd name="T29" fmla="*/ 107 h 375"/>
                <a:gd name="T30" fmla="*/ 44 w 375"/>
                <a:gd name="T31" fmla="*/ 158 h 375"/>
                <a:gd name="T32" fmla="*/ 0 w 375"/>
                <a:gd name="T33" fmla="*/ 158 h 375"/>
                <a:gd name="T34" fmla="*/ 0 w 375"/>
                <a:gd name="T35" fmla="*/ 217 h 375"/>
                <a:gd name="T36" fmla="*/ 44 w 375"/>
                <a:gd name="T37" fmla="*/ 217 h 375"/>
                <a:gd name="T38" fmla="*/ 65 w 375"/>
                <a:gd name="T39" fmla="*/ 269 h 375"/>
                <a:gd name="T40" fmla="*/ 34 w 375"/>
                <a:gd name="T41" fmla="*/ 299 h 375"/>
                <a:gd name="T42" fmla="*/ 76 w 375"/>
                <a:gd name="T43" fmla="*/ 341 h 375"/>
                <a:gd name="T44" fmla="*/ 107 w 375"/>
                <a:gd name="T45" fmla="*/ 310 h 375"/>
                <a:gd name="T46" fmla="*/ 158 w 375"/>
                <a:gd name="T47" fmla="*/ 332 h 375"/>
                <a:gd name="T48" fmla="*/ 158 w 375"/>
                <a:gd name="T49" fmla="*/ 375 h 375"/>
                <a:gd name="T50" fmla="*/ 217 w 375"/>
                <a:gd name="T51" fmla="*/ 375 h 375"/>
                <a:gd name="T52" fmla="*/ 217 w 375"/>
                <a:gd name="T53" fmla="*/ 332 h 375"/>
                <a:gd name="T54" fmla="*/ 269 w 375"/>
                <a:gd name="T55" fmla="*/ 310 h 375"/>
                <a:gd name="T56" fmla="*/ 299 w 375"/>
                <a:gd name="T57" fmla="*/ 341 h 375"/>
                <a:gd name="T58" fmla="*/ 341 w 375"/>
                <a:gd name="T59" fmla="*/ 299 h 375"/>
                <a:gd name="T60" fmla="*/ 310 w 375"/>
                <a:gd name="T61" fmla="*/ 269 h 375"/>
                <a:gd name="T62" fmla="*/ 332 w 375"/>
                <a:gd name="T63" fmla="*/ 217 h 375"/>
                <a:gd name="T64" fmla="*/ 375 w 375"/>
                <a:gd name="T65" fmla="*/ 217 h 375"/>
                <a:gd name="T66" fmla="*/ 188 w 375"/>
                <a:gd name="T67" fmla="*/ 264 h 375"/>
                <a:gd name="T68" fmla="*/ 112 w 375"/>
                <a:gd name="T69" fmla="*/ 188 h 375"/>
                <a:gd name="T70" fmla="*/ 188 w 375"/>
                <a:gd name="T71" fmla="*/ 112 h 375"/>
                <a:gd name="T72" fmla="*/ 264 w 375"/>
                <a:gd name="T73" fmla="*/ 188 h 375"/>
                <a:gd name="T74" fmla="*/ 188 w 375"/>
                <a:gd name="T75" fmla="*/ 2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5" h="375">
                  <a:moveTo>
                    <a:pt x="375" y="217"/>
                  </a:moveTo>
                  <a:cubicBezTo>
                    <a:pt x="375" y="158"/>
                    <a:pt x="375" y="158"/>
                    <a:pt x="375" y="158"/>
                  </a:cubicBezTo>
                  <a:cubicBezTo>
                    <a:pt x="332" y="158"/>
                    <a:pt x="332" y="158"/>
                    <a:pt x="332" y="158"/>
                  </a:cubicBezTo>
                  <a:cubicBezTo>
                    <a:pt x="328" y="140"/>
                    <a:pt x="321" y="122"/>
                    <a:pt x="310" y="10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299" y="34"/>
                    <a:pt x="299" y="34"/>
                    <a:pt x="299" y="34"/>
                  </a:cubicBezTo>
                  <a:cubicBezTo>
                    <a:pt x="269" y="65"/>
                    <a:pt x="269" y="65"/>
                    <a:pt x="269" y="65"/>
                  </a:cubicBezTo>
                  <a:cubicBezTo>
                    <a:pt x="253" y="55"/>
                    <a:pt x="236" y="48"/>
                    <a:pt x="217" y="44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40" y="48"/>
                    <a:pt x="122" y="55"/>
                    <a:pt x="107" y="65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55" y="122"/>
                    <a:pt x="48" y="140"/>
                    <a:pt x="44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44" y="217"/>
                    <a:pt x="44" y="217"/>
                    <a:pt x="44" y="217"/>
                  </a:cubicBezTo>
                  <a:cubicBezTo>
                    <a:pt x="48" y="236"/>
                    <a:pt x="55" y="253"/>
                    <a:pt x="65" y="269"/>
                  </a:cubicBezTo>
                  <a:cubicBezTo>
                    <a:pt x="34" y="299"/>
                    <a:pt x="34" y="299"/>
                    <a:pt x="34" y="299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107" y="310"/>
                    <a:pt x="107" y="310"/>
                    <a:pt x="107" y="310"/>
                  </a:cubicBezTo>
                  <a:cubicBezTo>
                    <a:pt x="122" y="321"/>
                    <a:pt x="140" y="328"/>
                    <a:pt x="158" y="332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217" y="375"/>
                    <a:pt x="217" y="375"/>
                    <a:pt x="217" y="375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36" y="328"/>
                    <a:pt x="253" y="321"/>
                    <a:pt x="269" y="310"/>
                  </a:cubicBezTo>
                  <a:cubicBezTo>
                    <a:pt x="299" y="341"/>
                    <a:pt x="299" y="341"/>
                    <a:pt x="299" y="341"/>
                  </a:cubicBezTo>
                  <a:cubicBezTo>
                    <a:pt x="341" y="299"/>
                    <a:pt x="341" y="299"/>
                    <a:pt x="341" y="299"/>
                  </a:cubicBezTo>
                  <a:cubicBezTo>
                    <a:pt x="310" y="269"/>
                    <a:pt x="310" y="269"/>
                    <a:pt x="310" y="269"/>
                  </a:cubicBezTo>
                  <a:cubicBezTo>
                    <a:pt x="321" y="253"/>
                    <a:pt x="328" y="236"/>
                    <a:pt x="332" y="217"/>
                  </a:cubicBezTo>
                  <a:lnTo>
                    <a:pt x="375" y="217"/>
                  </a:lnTo>
                  <a:close/>
                  <a:moveTo>
                    <a:pt x="188" y="264"/>
                  </a:moveTo>
                  <a:cubicBezTo>
                    <a:pt x="146" y="264"/>
                    <a:pt x="112" y="230"/>
                    <a:pt x="112" y="188"/>
                  </a:cubicBezTo>
                  <a:cubicBezTo>
                    <a:pt x="112" y="146"/>
                    <a:pt x="146" y="112"/>
                    <a:pt x="188" y="112"/>
                  </a:cubicBezTo>
                  <a:cubicBezTo>
                    <a:pt x="230" y="112"/>
                    <a:pt x="264" y="146"/>
                    <a:pt x="264" y="188"/>
                  </a:cubicBezTo>
                  <a:cubicBezTo>
                    <a:pt x="264" y="230"/>
                    <a:pt x="230" y="264"/>
                    <a:pt x="188" y="2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5CE2DF4E-F450-4925-842B-E8093AEB1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14862" y="3675063"/>
              <a:ext cx="1952625" cy="1949450"/>
            </a:xfrm>
            <a:custGeom>
              <a:avLst/>
              <a:gdLst>
                <a:gd name="T0" fmla="*/ 597 w 652"/>
                <a:gd name="T1" fmla="*/ 420 h 652"/>
                <a:gd name="T2" fmla="*/ 623 w 652"/>
                <a:gd name="T3" fmla="*/ 191 h 652"/>
                <a:gd name="T4" fmla="*/ 540 w 652"/>
                <a:gd name="T5" fmla="*/ 79 h 652"/>
                <a:gd name="T6" fmla="*/ 313 w 652"/>
                <a:gd name="T7" fmla="*/ 39 h 652"/>
                <a:gd name="T8" fmla="*/ 201 w 652"/>
                <a:gd name="T9" fmla="*/ 67 h 652"/>
                <a:gd name="T10" fmla="*/ 20 w 652"/>
                <a:gd name="T11" fmla="*/ 211 h 652"/>
                <a:gd name="T12" fmla="*/ 0 w 652"/>
                <a:gd name="T13" fmla="*/ 349 h 652"/>
                <a:gd name="T14" fmla="*/ 132 w 652"/>
                <a:gd name="T15" fmla="*/ 538 h 652"/>
                <a:gd name="T16" fmla="*/ 232 w 652"/>
                <a:gd name="T17" fmla="*/ 597 h 652"/>
                <a:gd name="T18" fmla="*/ 461 w 652"/>
                <a:gd name="T19" fmla="*/ 623 h 652"/>
                <a:gd name="T20" fmla="*/ 573 w 652"/>
                <a:gd name="T21" fmla="*/ 540 h 652"/>
                <a:gd name="T22" fmla="*/ 510 w 652"/>
                <a:gd name="T23" fmla="*/ 467 h 652"/>
                <a:gd name="T24" fmla="*/ 499 w 652"/>
                <a:gd name="T25" fmla="*/ 481 h 652"/>
                <a:gd name="T26" fmla="*/ 411 w 652"/>
                <a:gd name="T27" fmla="*/ 542 h 652"/>
                <a:gd name="T28" fmla="*/ 397 w 652"/>
                <a:gd name="T29" fmla="*/ 547 h 652"/>
                <a:gd name="T30" fmla="*/ 355 w 652"/>
                <a:gd name="T31" fmla="*/ 556 h 652"/>
                <a:gd name="T32" fmla="*/ 260 w 652"/>
                <a:gd name="T33" fmla="*/ 549 h 652"/>
                <a:gd name="T34" fmla="*/ 235 w 652"/>
                <a:gd name="T35" fmla="*/ 540 h 652"/>
                <a:gd name="T36" fmla="*/ 219 w 652"/>
                <a:gd name="T37" fmla="*/ 532 h 652"/>
                <a:gd name="T38" fmla="*/ 192 w 652"/>
                <a:gd name="T39" fmla="*/ 516 h 652"/>
                <a:gd name="T40" fmla="*/ 173 w 652"/>
                <a:gd name="T41" fmla="*/ 501 h 652"/>
                <a:gd name="T42" fmla="*/ 122 w 652"/>
                <a:gd name="T43" fmla="*/ 437 h 652"/>
                <a:gd name="T44" fmla="*/ 105 w 652"/>
                <a:gd name="T45" fmla="*/ 397 h 652"/>
                <a:gd name="T46" fmla="*/ 97 w 652"/>
                <a:gd name="T47" fmla="*/ 368 h 652"/>
                <a:gd name="T48" fmla="*/ 93 w 652"/>
                <a:gd name="T49" fmla="*/ 325 h 652"/>
                <a:gd name="T50" fmla="*/ 108 w 652"/>
                <a:gd name="T51" fmla="*/ 244 h 652"/>
                <a:gd name="T52" fmla="*/ 117 w 652"/>
                <a:gd name="T53" fmla="*/ 222 h 652"/>
                <a:gd name="T54" fmla="*/ 133 w 652"/>
                <a:gd name="T55" fmla="*/ 195 h 652"/>
                <a:gd name="T56" fmla="*/ 144 w 652"/>
                <a:gd name="T57" fmla="*/ 181 h 652"/>
                <a:gd name="T58" fmla="*/ 162 w 652"/>
                <a:gd name="T59" fmla="*/ 161 h 652"/>
                <a:gd name="T60" fmla="*/ 241 w 652"/>
                <a:gd name="T61" fmla="*/ 109 h 652"/>
                <a:gd name="T62" fmla="*/ 283 w 652"/>
                <a:gd name="T63" fmla="*/ 97 h 652"/>
                <a:gd name="T64" fmla="*/ 298 w 652"/>
                <a:gd name="T65" fmla="*/ 95 h 652"/>
                <a:gd name="T66" fmla="*/ 404 w 652"/>
                <a:gd name="T67" fmla="*/ 107 h 652"/>
                <a:gd name="T68" fmla="*/ 420 w 652"/>
                <a:gd name="T69" fmla="*/ 113 h 652"/>
                <a:gd name="T70" fmla="*/ 445 w 652"/>
                <a:gd name="T71" fmla="*/ 126 h 652"/>
                <a:gd name="T72" fmla="*/ 467 w 652"/>
                <a:gd name="T73" fmla="*/ 141 h 652"/>
                <a:gd name="T74" fmla="*/ 481 w 652"/>
                <a:gd name="T75" fmla="*/ 153 h 652"/>
                <a:gd name="T76" fmla="*/ 542 w 652"/>
                <a:gd name="T77" fmla="*/ 240 h 652"/>
                <a:gd name="T78" fmla="*/ 547 w 652"/>
                <a:gd name="T79" fmla="*/ 255 h 652"/>
                <a:gd name="T80" fmla="*/ 556 w 652"/>
                <a:gd name="T81" fmla="*/ 297 h 652"/>
                <a:gd name="T82" fmla="*/ 549 w 652"/>
                <a:gd name="T83" fmla="*/ 391 h 652"/>
                <a:gd name="T84" fmla="*/ 540 w 652"/>
                <a:gd name="T85" fmla="*/ 416 h 652"/>
                <a:gd name="T86" fmla="*/ 532 w 652"/>
                <a:gd name="T87" fmla="*/ 433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652">
                  <a:moveTo>
                    <a:pt x="573" y="540"/>
                  </a:moveTo>
                  <a:cubicBezTo>
                    <a:pt x="632" y="441"/>
                    <a:pt x="632" y="441"/>
                    <a:pt x="632" y="441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609" y="385"/>
                    <a:pt x="614" y="348"/>
                    <a:pt x="612" y="313"/>
                  </a:cubicBezTo>
                  <a:cubicBezTo>
                    <a:pt x="652" y="303"/>
                    <a:pt x="652" y="303"/>
                    <a:pt x="652" y="303"/>
                  </a:cubicBezTo>
                  <a:cubicBezTo>
                    <a:pt x="623" y="191"/>
                    <a:pt x="623" y="191"/>
                    <a:pt x="623" y="191"/>
                  </a:cubicBezTo>
                  <a:cubicBezTo>
                    <a:pt x="584" y="201"/>
                    <a:pt x="584" y="201"/>
                    <a:pt x="584" y="201"/>
                  </a:cubicBezTo>
                  <a:cubicBezTo>
                    <a:pt x="568" y="168"/>
                    <a:pt x="547" y="139"/>
                    <a:pt x="519" y="114"/>
                  </a:cubicBezTo>
                  <a:cubicBezTo>
                    <a:pt x="540" y="79"/>
                    <a:pt x="540" y="79"/>
                    <a:pt x="540" y="79"/>
                  </a:cubicBezTo>
                  <a:cubicBezTo>
                    <a:pt x="441" y="20"/>
                    <a:pt x="441" y="20"/>
                    <a:pt x="441" y="20"/>
                  </a:cubicBezTo>
                  <a:cubicBezTo>
                    <a:pt x="420" y="55"/>
                    <a:pt x="420" y="55"/>
                    <a:pt x="420" y="55"/>
                  </a:cubicBezTo>
                  <a:cubicBezTo>
                    <a:pt x="385" y="42"/>
                    <a:pt x="349" y="37"/>
                    <a:pt x="313" y="39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201" y="67"/>
                    <a:pt x="201" y="67"/>
                    <a:pt x="201" y="67"/>
                  </a:cubicBezTo>
                  <a:cubicBezTo>
                    <a:pt x="168" y="83"/>
                    <a:pt x="139" y="105"/>
                    <a:pt x="114" y="132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55" y="232"/>
                    <a:pt x="55" y="232"/>
                    <a:pt x="55" y="232"/>
                  </a:cubicBezTo>
                  <a:cubicBezTo>
                    <a:pt x="42" y="267"/>
                    <a:pt x="37" y="303"/>
                    <a:pt x="39" y="33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28" y="461"/>
                    <a:pt x="28" y="461"/>
                    <a:pt x="28" y="461"/>
                  </a:cubicBezTo>
                  <a:cubicBezTo>
                    <a:pt x="68" y="451"/>
                    <a:pt x="68" y="451"/>
                    <a:pt x="68" y="451"/>
                  </a:cubicBezTo>
                  <a:cubicBezTo>
                    <a:pt x="83" y="483"/>
                    <a:pt x="105" y="513"/>
                    <a:pt x="132" y="538"/>
                  </a:cubicBezTo>
                  <a:cubicBezTo>
                    <a:pt x="111" y="573"/>
                    <a:pt x="111" y="573"/>
                    <a:pt x="111" y="573"/>
                  </a:cubicBezTo>
                  <a:cubicBezTo>
                    <a:pt x="211" y="632"/>
                    <a:pt x="211" y="632"/>
                    <a:pt x="211" y="632"/>
                  </a:cubicBezTo>
                  <a:cubicBezTo>
                    <a:pt x="232" y="597"/>
                    <a:pt x="232" y="597"/>
                    <a:pt x="232" y="597"/>
                  </a:cubicBezTo>
                  <a:cubicBezTo>
                    <a:pt x="267" y="609"/>
                    <a:pt x="303" y="614"/>
                    <a:pt x="339" y="612"/>
                  </a:cubicBezTo>
                  <a:cubicBezTo>
                    <a:pt x="349" y="652"/>
                    <a:pt x="349" y="652"/>
                    <a:pt x="349" y="652"/>
                  </a:cubicBezTo>
                  <a:cubicBezTo>
                    <a:pt x="461" y="623"/>
                    <a:pt x="461" y="623"/>
                    <a:pt x="461" y="623"/>
                  </a:cubicBezTo>
                  <a:cubicBezTo>
                    <a:pt x="451" y="584"/>
                    <a:pt x="451" y="584"/>
                    <a:pt x="451" y="584"/>
                  </a:cubicBezTo>
                  <a:cubicBezTo>
                    <a:pt x="483" y="568"/>
                    <a:pt x="513" y="547"/>
                    <a:pt x="538" y="519"/>
                  </a:cubicBezTo>
                  <a:lnTo>
                    <a:pt x="573" y="540"/>
                  </a:lnTo>
                  <a:close/>
                  <a:moveTo>
                    <a:pt x="518" y="456"/>
                  </a:moveTo>
                  <a:cubicBezTo>
                    <a:pt x="518" y="457"/>
                    <a:pt x="517" y="458"/>
                    <a:pt x="516" y="460"/>
                  </a:cubicBezTo>
                  <a:cubicBezTo>
                    <a:pt x="514" y="462"/>
                    <a:pt x="512" y="465"/>
                    <a:pt x="510" y="467"/>
                  </a:cubicBezTo>
                  <a:cubicBezTo>
                    <a:pt x="509" y="468"/>
                    <a:pt x="508" y="470"/>
                    <a:pt x="508" y="471"/>
                  </a:cubicBezTo>
                  <a:cubicBezTo>
                    <a:pt x="506" y="473"/>
                    <a:pt x="503" y="476"/>
                    <a:pt x="501" y="478"/>
                  </a:cubicBezTo>
                  <a:cubicBezTo>
                    <a:pt x="501" y="479"/>
                    <a:pt x="500" y="480"/>
                    <a:pt x="499" y="481"/>
                  </a:cubicBezTo>
                  <a:cubicBezTo>
                    <a:pt x="496" y="484"/>
                    <a:pt x="493" y="488"/>
                    <a:pt x="490" y="491"/>
                  </a:cubicBezTo>
                  <a:cubicBezTo>
                    <a:pt x="474" y="506"/>
                    <a:pt x="456" y="519"/>
                    <a:pt x="437" y="530"/>
                  </a:cubicBezTo>
                  <a:cubicBezTo>
                    <a:pt x="429" y="534"/>
                    <a:pt x="420" y="539"/>
                    <a:pt x="411" y="542"/>
                  </a:cubicBezTo>
                  <a:cubicBezTo>
                    <a:pt x="411" y="542"/>
                    <a:pt x="410" y="542"/>
                    <a:pt x="410" y="542"/>
                  </a:cubicBezTo>
                  <a:cubicBezTo>
                    <a:pt x="406" y="544"/>
                    <a:pt x="402" y="546"/>
                    <a:pt x="397" y="547"/>
                  </a:cubicBezTo>
                  <a:cubicBezTo>
                    <a:pt x="397" y="547"/>
                    <a:pt x="397" y="547"/>
                    <a:pt x="397" y="547"/>
                  </a:cubicBezTo>
                  <a:cubicBezTo>
                    <a:pt x="388" y="550"/>
                    <a:pt x="378" y="552"/>
                    <a:pt x="369" y="554"/>
                  </a:cubicBezTo>
                  <a:cubicBezTo>
                    <a:pt x="369" y="554"/>
                    <a:pt x="368" y="554"/>
                    <a:pt x="368" y="554"/>
                  </a:cubicBezTo>
                  <a:cubicBezTo>
                    <a:pt x="364" y="555"/>
                    <a:pt x="359" y="556"/>
                    <a:pt x="355" y="556"/>
                  </a:cubicBezTo>
                  <a:cubicBezTo>
                    <a:pt x="355" y="556"/>
                    <a:pt x="354" y="557"/>
                    <a:pt x="354" y="557"/>
                  </a:cubicBezTo>
                  <a:cubicBezTo>
                    <a:pt x="344" y="558"/>
                    <a:pt x="335" y="558"/>
                    <a:pt x="325" y="558"/>
                  </a:cubicBezTo>
                  <a:cubicBezTo>
                    <a:pt x="303" y="558"/>
                    <a:pt x="282" y="555"/>
                    <a:pt x="260" y="549"/>
                  </a:cubicBezTo>
                  <a:cubicBezTo>
                    <a:pt x="256" y="548"/>
                    <a:pt x="252" y="546"/>
                    <a:pt x="248" y="545"/>
                  </a:cubicBezTo>
                  <a:cubicBezTo>
                    <a:pt x="246" y="544"/>
                    <a:pt x="245" y="544"/>
                    <a:pt x="244" y="543"/>
                  </a:cubicBezTo>
                  <a:cubicBezTo>
                    <a:pt x="241" y="542"/>
                    <a:pt x="238" y="541"/>
                    <a:pt x="235" y="540"/>
                  </a:cubicBezTo>
                  <a:cubicBezTo>
                    <a:pt x="234" y="539"/>
                    <a:pt x="232" y="539"/>
                    <a:pt x="231" y="538"/>
                  </a:cubicBezTo>
                  <a:cubicBezTo>
                    <a:pt x="228" y="537"/>
                    <a:pt x="225" y="535"/>
                    <a:pt x="222" y="534"/>
                  </a:cubicBezTo>
                  <a:cubicBezTo>
                    <a:pt x="221" y="533"/>
                    <a:pt x="220" y="533"/>
                    <a:pt x="219" y="532"/>
                  </a:cubicBezTo>
                  <a:cubicBezTo>
                    <a:pt x="215" y="530"/>
                    <a:pt x="211" y="528"/>
                    <a:pt x="207" y="526"/>
                  </a:cubicBezTo>
                  <a:cubicBezTo>
                    <a:pt x="203" y="523"/>
                    <a:pt x="199" y="521"/>
                    <a:pt x="195" y="518"/>
                  </a:cubicBezTo>
                  <a:cubicBezTo>
                    <a:pt x="194" y="517"/>
                    <a:pt x="193" y="517"/>
                    <a:pt x="192" y="516"/>
                  </a:cubicBezTo>
                  <a:cubicBezTo>
                    <a:pt x="189" y="514"/>
                    <a:pt x="187" y="512"/>
                    <a:pt x="184" y="510"/>
                  </a:cubicBezTo>
                  <a:cubicBezTo>
                    <a:pt x="183" y="509"/>
                    <a:pt x="182" y="508"/>
                    <a:pt x="181" y="507"/>
                  </a:cubicBezTo>
                  <a:cubicBezTo>
                    <a:pt x="178" y="505"/>
                    <a:pt x="176" y="503"/>
                    <a:pt x="173" y="501"/>
                  </a:cubicBezTo>
                  <a:cubicBezTo>
                    <a:pt x="172" y="500"/>
                    <a:pt x="171" y="500"/>
                    <a:pt x="170" y="499"/>
                  </a:cubicBezTo>
                  <a:cubicBezTo>
                    <a:pt x="167" y="496"/>
                    <a:pt x="164" y="493"/>
                    <a:pt x="161" y="490"/>
                  </a:cubicBezTo>
                  <a:cubicBezTo>
                    <a:pt x="145" y="474"/>
                    <a:pt x="132" y="456"/>
                    <a:pt x="122" y="437"/>
                  </a:cubicBezTo>
                  <a:cubicBezTo>
                    <a:pt x="117" y="429"/>
                    <a:pt x="113" y="420"/>
                    <a:pt x="109" y="411"/>
                  </a:cubicBezTo>
                  <a:cubicBezTo>
                    <a:pt x="109" y="411"/>
                    <a:pt x="109" y="410"/>
                    <a:pt x="109" y="410"/>
                  </a:cubicBezTo>
                  <a:cubicBezTo>
                    <a:pt x="107" y="406"/>
                    <a:pt x="106" y="402"/>
                    <a:pt x="105" y="397"/>
                  </a:cubicBezTo>
                  <a:cubicBezTo>
                    <a:pt x="104" y="397"/>
                    <a:pt x="104" y="397"/>
                    <a:pt x="104" y="397"/>
                  </a:cubicBezTo>
                  <a:cubicBezTo>
                    <a:pt x="101" y="388"/>
                    <a:pt x="99" y="378"/>
                    <a:pt x="97" y="369"/>
                  </a:cubicBezTo>
                  <a:cubicBezTo>
                    <a:pt x="97" y="369"/>
                    <a:pt x="97" y="368"/>
                    <a:pt x="97" y="368"/>
                  </a:cubicBezTo>
                  <a:cubicBezTo>
                    <a:pt x="96" y="364"/>
                    <a:pt x="96" y="359"/>
                    <a:pt x="95" y="355"/>
                  </a:cubicBezTo>
                  <a:cubicBezTo>
                    <a:pt x="95" y="355"/>
                    <a:pt x="95" y="354"/>
                    <a:pt x="95" y="354"/>
                  </a:cubicBezTo>
                  <a:cubicBezTo>
                    <a:pt x="94" y="344"/>
                    <a:pt x="93" y="335"/>
                    <a:pt x="93" y="325"/>
                  </a:cubicBezTo>
                  <a:cubicBezTo>
                    <a:pt x="93" y="303"/>
                    <a:pt x="96" y="281"/>
                    <a:pt x="103" y="260"/>
                  </a:cubicBezTo>
                  <a:cubicBezTo>
                    <a:pt x="104" y="256"/>
                    <a:pt x="105" y="252"/>
                    <a:pt x="107" y="248"/>
                  </a:cubicBezTo>
                  <a:cubicBezTo>
                    <a:pt x="107" y="246"/>
                    <a:pt x="108" y="245"/>
                    <a:pt x="108" y="244"/>
                  </a:cubicBezTo>
                  <a:cubicBezTo>
                    <a:pt x="109" y="241"/>
                    <a:pt x="110" y="238"/>
                    <a:pt x="112" y="235"/>
                  </a:cubicBezTo>
                  <a:cubicBezTo>
                    <a:pt x="112" y="234"/>
                    <a:pt x="113" y="232"/>
                    <a:pt x="113" y="231"/>
                  </a:cubicBezTo>
                  <a:cubicBezTo>
                    <a:pt x="115" y="228"/>
                    <a:pt x="116" y="225"/>
                    <a:pt x="117" y="222"/>
                  </a:cubicBezTo>
                  <a:cubicBezTo>
                    <a:pt x="118" y="221"/>
                    <a:pt x="119" y="220"/>
                    <a:pt x="119" y="219"/>
                  </a:cubicBezTo>
                  <a:cubicBezTo>
                    <a:pt x="121" y="215"/>
                    <a:pt x="124" y="211"/>
                    <a:pt x="126" y="207"/>
                  </a:cubicBezTo>
                  <a:cubicBezTo>
                    <a:pt x="128" y="203"/>
                    <a:pt x="131" y="199"/>
                    <a:pt x="133" y="195"/>
                  </a:cubicBezTo>
                  <a:cubicBezTo>
                    <a:pt x="134" y="194"/>
                    <a:pt x="135" y="193"/>
                    <a:pt x="136" y="192"/>
                  </a:cubicBezTo>
                  <a:cubicBezTo>
                    <a:pt x="138" y="189"/>
                    <a:pt x="139" y="187"/>
                    <a:pt x="141" y="184"/>
                  </a:cubicBezTo>
                  <a:cubicBezTo>
                    <a:pt x="142" y="183"/>
                    <a:pt x="143" y="182"/>
                    <a:pt x="144" y="181"/>
                  </a:cubicBezTo>
                  <a:cubicBezTo>
                    <a:pt x="146" y="178"/>
                    <a:pt x="148" y="176"/>
                    <a:pt x="150" y="173"/>
                  </a:cubicBezTo>
                  <a:cubicBezTo>
                    <a:pt x="151" y="172"/>
                    <a:pt x="152" y="171"/>
                    <a:pt x="153" y="170"/>
                  </a:cubicBezTo>
                  <a:cubicBezTo>
                    <a:pt x="156" y="167"/>
                    <a:pt x="159" y="164"/>
                    <a:pt x="162" y="161"/>
                  </a:cubicBezTo>
                  <a:cubicBezTo>
                    <a:pt x="178" y="145"/>
                    <a:pt x="195" y="132"/>
                    <a:pt x="214" y="122"/>
                  </a:cubicBezTo>
                  <a:cubicBezTo>
                    <a:pt x="223" y="117"/>
                    <a:pt x="232" y="113"/>
                    <a:pt x="240" y="109"/>
                  </a:cubicBezTo>
                  <a:cubicBezTo>
                    <a:pt x="241" y="109"/>
                    <a:pt x="241" y="109"/>
                    <a:pt x="241" y="109"/>
                  </a:cubicBezTo>
                  <a:cubicBezTo>
                    <a:pt x="246" y="107"/>
                    <a:pt x="250" y="106"/>
                    <a:pt x="254" y="104"/>
                  </a:cubicBezTo>
                  <a:cubicBezTo>
                    <a:pt x="254" y="104"/>
                    <a:pt x="255" y="104"/>
                    <a:pt x="255" y="104"/>
                  </a:cubicBezTo>
                  <a:cubicBezTo>
                    <a:pt x="264" y="101"/>
                    <a:pt x="273" y="99"/>
                    <a:pt x="283" y="97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8" y="96"/>
                    <a:pt x="292" y="96"/>
                    <a:pt x="297" y="95"/>
                  </a:cubicBezTo>
                  <a:cubicBezTo>
                    <a:pt x="297" y="95"/>
                    <a:pt x="297" y="95"/>
                    <a:pt x="298" y="95"/>
                  </a:cubicBezTo>
                  <a:cubicBezTo>
                    <a:pt x="307" y="94"/>
                    <a:pt x="317" y="93"/>
                    <a:pt x="326" y="93"/>
                  </a:cubicBezTo>
                  <a:cubicBezTo>
                    <a:pt x="348" y="93"/>
                    <a:pt x="370" y="96"/>
                    <a:pt x="391" y="103"/>
                  </a:cubicBezTo>
                  <a:cubicBezTo>
                    <a:pt x="396" y="104"/>
                    <a:pt x="400" y="105"/>
                    <a:pt x="404" y="107"/>
                  </a:cubicBezTo>
                  <a:cubicBezTo>
                    <a:pt x="405" y="107"/>
                    <a:pt x="406" y="108"/>
                    <a:pt x="407" y="108"/>
                  </a:cubicBezTo>
                  <a:cubicBezTo>
                    <a:pt x="410" y="109"/>
                    <a:pt x="413" y="110"/>
                    <a:pt x="416" y="112"/>
                  </a:cubicBezTo>
                  <a:cubicBezTo>
                    <a:pt x="418" y="112"/>
                    <a:pt x="419" y="113"/>
                    <a:pt x="420" y="113"/>
                  </a:cubicBezTo>
                  <a:cubicBezTo>
                    <a:pt x="423" y="115"/>
                    <a:pt x="426" y="116"/>
                    <a:pt x="429" y="117"/>
                  </a:cubicBezTo>
                  <a:cubicBezTo>
                    <a:pt x="430" y="118"/>
                    <a:pt x="432" y="119"/>
                    <a:pt x="433" y="119"/>
                  </a:cubicBezTo>
                  <a:cubicBezTo>
                    <a:pt x="437" y="121"/>
                    <a:pt x="441" y="124"/>
                    <a:pt x="445" y="126"/>
                  </a:cubicBezTo>
                  <a:cubicBezTo>
                    <a:pt x="449" y="128"/>
                    <a:pt x="453" y="131"/>
                    <a:pt x="456" y="133"/>
                  </a:cubicBezTo>
                  <a:cubicBezTo>
                    <a:pt x="457" y="134"/>
                    <a:pt x="459" y="135"/>
                    <a:pt x="460" y="136"/>
                  </a:cubicBezTo>
                  <a:cubicBezTo>
                    <a:pt x="462" y="137"/>
                    <a:pt x="465" y="139"/>
                    <a:pt x="467" y="141"/>
                  </a:cubicBezTo>
                  <a:cubicBezTo>
                    <a:pt x="469" y="142"/>
                    <a:pt x="470" y="143"/>
                    <a:pt x="471" y="144"/>
                  </a:cubicBezTo>
                  <a:cubicBezTo>
                    <a:pt x="473" y="146"/>
                    <a:pt x="476" y="148"/>
                    <a:pt x="478" y="150"/>
                  </a:cubicBezTo>
                  <a:cubicBezTo>
                    <a:pt x="479" y="151"/>
                    <a:pt x="480" y="152"/>
                    <a:pt x="481" y="153"/>
                  </a:cubicBezTo>
                  <a:cubicBezTo>
                    <a:pt x="484" y="156"/>
                    <a:pt x="488" y="159"/>
                    <a:pt x="491" y="162"/>
                  </a:cubicBezTo>
                  <a:cubicBezTo>
                    <a:pt x="506" y="177"/>
                    <a:pt x="520" y="195"/>
                    <a:pt x="530" y="214"/>
                  </a:cubicBezTo>
                  <a:cubicBezTo>
                    <a:pt x="535" y="223"/>
                    <a:pt x="539" y="231"/>
                    <a:pt x="542" y="240"/>
                  </a:cubicBezTo>
                  <a:cubicBezTo>
                    <a:pt x="542" y="241"/>
                    <a:pt x="542" y="241"/>
                    <a:pt x="542" y="241"/>
                  </a:cubicBezTo>
                  <a:cubicBezTo>
                    <a:pt x="544" y="246"/>
                    <a:pt x="546" y="250"/>
                    <a:pt x="547" y="254"/>
                  </a:cubicBezTo>
                  <a:cubicBezTo>
                    <a:pt x="547" y="254"/>
                    <a:pt x="547" y="255"/>
                    <a:pt x="547" y="255"/>
                  </a:cubicBezTo>
                  <a:cubicBezTo>
                    <a:pt x="550" y="264"/>
                    <a:pt x="553" y="273"/>
                    <a:pt x="554" y="283"/>
                  </a:cubicBezTo>
                  <a:cubicBezTo>
                    <a:pt x="554" y="283"/>
                    <a:pt x="554" y="283"/>
                    <a:pt x="554" y="283"/>
                  </a:cubicBezTo>
                  <a:cubicBezTo>
                    <a:pt x="555" y="288"/>
                    <a:pt x="556" y="292"/>
                    <a:pt x="556" y="297"/>
                  </a:cubicBezTo>
                  <a:cubicBezTo>
                    <a:pt x="557" y="297"/>
                    <a:pt x="557" y="297"/>
                    <a:pt x="557" y="298"/>
                  </a:cubicBezTo>
                  <a:cubicBezTo>
                    <a:pt x="558" y="307"/>
                    <a:pt x="558" y="317"/>
                    <a:pt x="558" y="326"/>
                  </a:cubicBezTo>
                  <a:cubicBezTo>
                    <a:pt x="558" y="348"/>
                    <a:pt x="555" y="370"/>
                    <a:pt x="549" y="391"/>
                  </a:cubicBezTo>
                  <a:cubicBezTo>
                    <a:pt x="548" y="396"/>
                    <a:pt x="546" y="400"/>
                    <a:pt x="545" y="404"/>
                  </a:cubicBezTo>
                  <a:cubicBezTo>
                    <a:pt x="544" y="405"/>
                    <a:pt x="544" y="406"/>
                    <a:pt x="544" y="407"/>
                  </a:cubicBezTo>
                  <a:cubicBezTo>
                    <a:pt x="542" y="410"/>
                    <a:pt x="541" y="413"/>
                    <a:pt x="540" y="416"/>
                  </a:cubicBezTo>
                  <a:cubicBezTo>
                    <a:pt x="539" y="418"/>
                    <a:pt x="539" y="419"/>
                    <a:pt x="538" y="420"/>
                  </a:cubicBezTo>
                  <a:cubicBezTo>
                    <a:pt x="537" y="423"/>
                    <a:pt x="536" y="426"/>
                    <a:pt x="534" y="429"/>
                  </a:cubicBezTo>
                  <a:cubicBezTo>
                    <a:pt x="533" y="430"/>
                    <a:pt x="533" y="432"/>
                    <a:pt x="532" y="433"/>
                  </a:cubicBezTo>
                  <a:cubicBezTo>
                    <a:pt x="530" y="437"/>
                    <a:pt x="528" y="441"/>
                    <a:pt x="526" y="445"/>
                  </a:cubicBezTo>
                  <a:cubicBezTo>
                    <a:pt x="523" y="449"/>
                    <a:pt x="521" y="452"/>
                    <a:pt x="518" y="4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1D796A05-699F-49E4-A55B-71856D1E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91397" y="913954"/>
            <a:ext cx="2219589" cy="31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95"/>
    </mc:Choice>
    <mc:Fallback xmlns="">
      <p:transition spd="slow" advTm="809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 About the </a:t>
            </a:r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Dataset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6730347" cy="630936"/>
            <a:chOff x="911424" y="1661731"/>
            <a:chExt cx="5596496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67355" y="1757604"/>
              <a:ext cx="4740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entury Gothic" panose="020B0502020202020204" pitchFamily="34" charset="0"/>
                </a:rPr>
                <a:t>Provided by Université Libre de Bruxelles on </a:t>
              </a:r>
              <a:r>
                <a:rPr lang="en-US" sz="1600" b="1" dirty="0" smtClean="0">
                  <a:latin typeface="Century Gothic" panose="020B0502020202020204" pitchFamily="34" charset="0"/>
                </a:rPr>
                <a:t>Kaggle </a:t>
              </a:r>
              <a:r>
                <a:rPr lang="en-US" sz="1600" dirty="0" smtClean="0">
                  <a:solidFill>
                    <a:srgbClr val="0070C0"/>
                  </a:solidFill>
                  <a:latin typeface="Century Gothic" panose="020B0502020202020204" pitchFamily="34" charset="0"/>
                </a:rPr>
                <a:t>[2]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7" y="2511608"/>
            <a:ext cx="7308843" cy="630936"/>
            <a:chOff x="683570" y="1246299"/>
            <a:chExt cx="4592720" cy="4732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3943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Transactions Made by European Cardholder in 2 Days of 2013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12FAFB-9153-4A72-A4FB-52802D5EC16B}"/>
              </a:ext>
            </a:extLst>
          </p:cNvPr>
          <p:cNvGrpSpPr/>
          <p:nvPr/>
        </p:nvGrpSpPr>
        <p:grpSpPr>
          <a:xfrm>
            <a:off x="930680" y="4258168"/>
            <a:ext cx="5952661" cy="630936"/>
            <a:chOff x="683568" y="1246299"/>
            <a:chExt cx="4464496" cy="4732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90DFD6-6303-4E5A-81A3-FA0453009D90}"/>
                </a:ext>
              </a:extLst>
            </p:cNvPr>
            <p:cNvSpPr/>
            <p:nvPr/>
          </p:nvSpPr>
          <p:spPr>
            <a:xfrm>
              <a:off x="683568" y="1246299"/>
              <a:ext cx="475291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794627-E84A-46FB-BC0A-96DF269578EC}"/>
                </a:ext>
              </a:extLst>
            </p:cNvPr>
            <p:cNvSpPr txBox="1"/>
            <p:nvPr/>
          </p:nvSpPr>
          <p:spPr>
            <a:xfrm>
              <a:off x="1428394" y="1319902"/>
              <a:ext cx="37196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Dataset already Pre-Processed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82D83D-539F-4D2B-900F-BDD5C7C557CC}"/>
              </a:ext>
            </a:extLst>
          </p:cNvPr>
          <p:cNvGrpSpPr/>
          <p:nvPr/>
        </p:nvGrpSpPr>
        <p:grpSpPr>
          <a:xfrm>
            <a:off x="911424" y="3384888"/>
            <a:ext cx="6194468" cy="630936"/>
            <a:chOff x="683568" y="1246299"/>
            <a:chExt cx="4464496" cy="4732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BA7714E-EDDD-4FDB-A51D-E7794D0FDEBA}"/>
                </a:ext>
              </a:extLst>
            </p:cNvPr>
            <p:cNvSpPr/>
            <p:nvPr/>
          </p:nvSpPr>
          <p:spPr>
            <a:xfrm>
              <a:off x="683568" y="1246299"/>
              <a:ext cx="454730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0B9A02-2273-4986-8075-7505A2B0CF87}"/>
                </a:ext>
              </a:extLst>
            </p:cNvPr>
            <p:cNvSpPr txBox="1"/>
            <p:nvPr/>
          </p:nvSpPr>
          <p:spPr>
            <a:xfrm>
              <a:off x="1428394" y="1319902"/>
              <a:ext cx="37196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Contains 284,407 Credit Card Transactions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389719" y="4916959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With Principal Component Analysis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389719" y="5425758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All Features are Numeric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389719" y="5986411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All Features Except Class, Time &amp; Amount are Anonymized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74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160C0-883D-4A4F-AFD7-58D069E61B9A}"/>
              </a:ext>
            </a:extLst>
          </p:cNvPr>
          <p:cNvSpPr/>
          <p:nvPr/>
        </p:nvSpPr>
        <p:spPr>
          <a:xfrm>
            <a:off x="5334000" y="2065020"/>
            <a:ext cx="6858000" cy="2072640"/>
          </a:xfrm>
          <a:prstGeom prst="rect">
            <a:avLst/>
          </a:prstGeom>
          <a:solidFill>
            <a:srgbClr val="00D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/>
            <a:r>
              <a:rPr lang="en-US" sz="3600" dirty="0" smtClean="0">
                <a:effectLst>
                  <a:glow rad="101600">
                    <a:schemeClr val="tx1">
                      <a:alpha val="14000"/>
                    </a:schemeClr>
                  </a:glow>
                </a:effectLst>
                <a:latin typeface="Century Gothic" panose="020B0502020202020204" pitchFamily="34" charset="0"/>
              </a:rPr>
              <a:t>Exploratory Analysis</a:t>
            </a:r>
            <a:endParaRPr lang="en-US" sz="3600" dirty="0">
              <a:effectLst>
                <a:glow rad="101600">
                  <a:schemeClr val="tx1">
                    <a:alpha val="14000"/>
                  </a:schemeClr>
                </a:glo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98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0"/>
    </mc:Choice>
    <mc:Fallback xmlns="">
      <p:transition spd="slow" advTm="567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 smtClean="0">
                <a:solidFill>
                  <a:srgbClr val="00DE64"/>
                </a:solidFill>
                <a:latin typeface="Century Gothic" panose="020B0502020202020204" pitchFamily="34" charset="0"/>
              </a:rPr>
              <a:t>  Exploratory Analysis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6515741" cy="630936"/>
            <a:chOff x="911424" y="1661731"/>
            <a:chExt cx="5418044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67355" y="1757604"/>
              <a:ext cx="4562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entury Gothic" panose="020B0502020202020204" pitchFamily="34" charset="0"/>
                </a:rPr>
                <a:t>Dataset has 284,407 Rows and 31 Columns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7" y="2511608"/>
            <a:ext cx="7308843" cy="630936"/>
            <a:chOff x="683570" y="1246299"/>
            <a:chExt cx="4592720" cy="4732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32962" y="1319902"/>
              <a:ext cx="3943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All the Features are Numeric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12FAFB-9153-4A72-A4FB-52802D5EC16B}"/>
              </a:ext>
            </a:extLst>
          </p:cNvPr>
          <p:cNvGrpSpPr/>
          <p:nvPr/>
        </p:nvGrpSpPr>
        <p:grpSpPr>
          <a:xfrm>
            <a:off x="911424" y="3617161"/>
            <a:ext cx="5952661" cy="630936"/>
            <a:chOff x="683568" y="1246299"/>
            <a:chExt cx="4464496" cy="4732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90DFD6-6303-4E5A-81A3-FA0453009D90}"/>
                </a:ext>
              </a:extLst>
            </p:cNvPr>
            <p:cNvSpPr/>
            <p:nvPr/>
          </p:nvSpPr>
          <p:spPr>
            <a:xfrm>
              <a:off x="683568" y="1246299"/>
              <a:ext cx="475291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794627-E84A-46FB-BC0A-96DF269578EC}"/>
                </a:ext>
              </a:extLst>
            </p:cNvPr>
            <p:cNvSpPr txBox="1"/>
            <p:nvPr/>
          </p:nvSpPr>
          <p:spPr>
            <a:xfrm>
              <a:off x="1428394" y="1319902"/>
              <a:ext cx="37196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Target Variable is Class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67474" y="4192080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Class Value 1 for Fraudulent Transactions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67474" y="3086244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Saves Time from Text to Numeric Conversion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68C34-FF1B-4CA8-8720-6DB508957ABD}"/>
              </a:ext>
            </a:extLst>
          </p:cNvPr>
          <p:cNvSpPr txBox="1"/>
          <p:nvPr/>
        </p:nvSpPr>
        <p:spPr>
          <a:xfrm>
            <a:off x="2467474" y="4668861"/>
            <a:ext cx="611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Class Value 0 for Non-Fraudulent Transactions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12FAFB-9153-4A72-A4FB-52802D5EC16B}"/>
              </a:ext>
            </a:extLst>
          </p:cNvPr>
          <p:cNvGrpSpPr/>
          <p:nvPr/>
        </p:nvGrpSpPr>
        <p:grpSpPr>
          <a:xfrm>
            <a:off x="911424" y="5128246"/>
            <a:ext cx="5952661" cy="630936"/>
            <a:chOff x="683568" y="1246299"/>
            <a:chExt cx="4464496" cy="4732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290DFD6-6303-4E5A-81A3-FA0453009D90}"/>
                </a:ext>
              </a:extLst>
            </p:cNvPr>
            <p:cNvSpPr/>
            <p:nvPr/>
          </p:nvSpPr>
          <p:spPr>
            <a:xfrm>
              <a:off x="683568" y="1246299"/>
              <a:ext cx="475291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794627-E84A-46FB-BC0A-96DF269578EC}"/>
                </a:ext>
              </a:extLst>
            </p:cNvPr>
            <p:cNvSpPr txBox="1"/>
            <p:nvPr/>
          </p:nvSpPr>
          <p:spPr>
            <a:xfrm>
              <a:off x="1428394" y="1319902"/>
              <a:ext cx="37196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Distribution of Data Across Target Variables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64516"/>
              </p:ext>
            </p:extLst>
          </p:nvPr>
        </p:nvGraphicFramePr>
        <p:xfrm>
          <a:off x="1940767" y="5819137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052175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726477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429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Fraudulent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Legitimate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5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284,407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492</a:t>
                      </a:r>
                      <a:endParaRPr lang="en-US" dirty="0"/>
                    </a:p>
                  </a:txBody>
                  <a:tcPr>
                    <a:solidFill>
                      <a:srgbClr val="F3B7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284,315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62280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609" y="2674339"/>
            <a:ext cx="4905756" cy="30848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627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58"/>
    </mc:Choice>
    <mc:Fallback xmlns="">
      <p:transition spd="slow" advTm="101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314"/>
            <a:ext cx="12192000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b="1" dirty="0">
                <a:solidFill>
                  <a:srgbClr val="00DE64"/>
                </a:solidFill>
                <a:latin typeface="Century Gothic" panose="020B0502020202020204" pitchFamily="34" charset="0"/>
              </a:rPr>
              <a:t> Exploratory Analysis</a:t>
            </a:r>
            <a:endParaRPr lang="ko-KR" altLang="en-US" b="1" dirty="0">
              <a:solidFill>
                <a:srgbClr val="00DE64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EE582-2933-415E-B9B3-7AE3D864FFA8}"/>
              </a:ext>
            </a:extLst>
          </p:cNvPr>
          <p:cNvGrpSpPr/>
          <p:nvPr/>
        </p:nvGrpSpPr>
        <p:grpSpPr>
          <a:xfrm>
            <a:off x="911424" y="1661731"/>
            <a:ext cx="6194468" cy="630936"/>
            <a:chOff x="911424" y="1661731"/>
            <a:chExt cx="5150895" cy="630936"/>
          </a:xfrm>
        </p:grpSpPr>
        <p:sp>
          <p:nvSpPr>
            <p:cNvPr id="9" name="Oval 8"/>
            <p:cNvSpPr/>
            <p:nvPr/>
          </p:nvSpPr>
          <p:spPr>
            <a:xfrm>
              <a:off x="911424" y="1661731"/>
              <a:ext cx="526959" cy="630936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34AC38-1901-456C-9F67-F4899CACBAE2}"/>
                </a:ext>
              </a:extLst>
            </p:cNvPr>
            <p:cNvSpPr txBox="1"/>
            <p:nvPr/>
          </p:nvSpPr>
          <p:spPr>
            <a:xfrm>
              <a:off x="1774833" y="1757604"/>
              <a:ext cx="4287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  <a:latin typeface="Century Gothic" panose="020B0502020202020204" pitchFamily="34" charset="0"/>
                  <a:cs typeface="Arial" pitchFamily="34" charset="0"/>
                </a:rPr>
                <a:t>Only 0.172% 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of the Transactions are Fraudulent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435A38-8496-4C4B-B67E-781D2C8A8FF8}"/>
              </a:ext>
            </a:extLst>
          </p:cNvPr>
          <p:cNvGrpSpPr/>
          <p:nvPr/>
        </p:nvGrpSpPr>
        <p:grpSpPr>
          <a:xfrm>
            <a:off x="911427" y="2511608"/>
            <a:ext cx="7104786" cy="630936"/>
            <a:chOff x="683570" y="1246299"/>
            <a:chExt cx="4464495" cy="4732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E3824A-9197-4839-9FBD-13081C362935}"/>
                </a:ext>
              </a:extLst>
            </p:cNvPr>
            <p:cNvSpPr/>
            <p:nvPr/>
          </p:nvSpPr>
          <p:spPr>
            <a:xfrm>
              <a:off x="683570" y="1246299"/>
              <a:ext cx="398216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568C34-FF1B-4CA8-8720-6DB508957ABD}"/>
                </a:ext>
              </a:extLst>
            </p:cNvPr>
            <p:cNvSpPr txBox="1"/>
            <p:nvPr/>
          </p:nvSpPr>
          <p:spPr>
            <a:xfrm>
              <a:off x="1307613" y="1319902"/>
              <a:ext cx="38404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This is a 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Century Gothic" panose="020B0502020202020204" pitchFamily="34" charset="0"/>
                  <a:cs typeface="Arial" pitchFamily="34" charset="0"/>
                </a:rPr>
                <a:t>HEAVILY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Century Gothic" panose="020B0502020202020204" pitchFamily="34" charset="0"/>
                  <a:cs typeface="Arial" pitchFamily="34" charset="0"/>
                </a:rPr>
                <a:t>Imbalanced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 Dataset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12FAFB-9153-4A72-A4FB-52802D5EC16B}"/>
              </a:ext>
            </a:extLst>
          </p:cNvPr>
          <p:cNvGrpSpPr/>
          <p:nvPr/>
        </p:nvGrpSpPr>
        <p:grpSpPr>
          <a:xfrm>
            <a:off x="930680" y="4258168"/>
            <a:ext cx="5952661" cy="630936"/>
            <a:chOff x="683568" y="1246299"/>
            <a:chExt cx="4464496" cy="4732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90DFD6-6303-4E5A-81A3-FA0453009D90}"/>
                </a:ext>
              </a:extLst>
            </p:cNvPr>
            <p:cNvSpPr/>
            <p:nvPr/>
          </p:nvSpPr>
          <p:spPr>
            <a:xfrm>
              <a:off x="683568" y="1246299"/>
              <a:ext cx="475291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794627-E84A-46FB-BC0A-96DF269578EC}"/>
                </a:ext>
              </a:extLst>
            </p:cNvPr>
            <p:cNvSpPr txBox="1"/>
            <p:nvPr/>
          </p:nvSpPr>
          <p:spPr>
            <a:xfrm>
              <a:off x="1428394" y="1319902"/>
              <a:ext cx="37196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Distribution of Variables V22, V25, V26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82D83D-539F-4D2B-900F-BDD5C7C557CC}"/>
              </a:ext>
            </a:extLst>
          </p:cNvPr>
          <p:cNvGrpSpPr/>
          <p:nvPr/>
        </p:nvGrpSpPr>
        <p:grpSpPr>
          <a:xfrm>
            <a:off x="911424" y="3384888"/>
            <a:ext cx="6194468" cy="630936"/>
            <a:chOff x="683568" y="1246299"/>
            <a:chExt cx="4464496" cy="4732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BA7714E-EDDD-4FDB-A51D-E7794D0FDEBA}"/>
                </a:ext>
              </a:extLst>
            </p:cNvPr>
            <p:cNvSpPr/>
            <p:nvPr/>
          </p:nvSpPr>
          <p:spPr>
            <a:xfrm>
              <a:off x="683568" y="1246299"/>
              <a:ext cx="454730" cy="473202"/>
            </a:xfrm>
            <a:prstGeom prst="ellipse">
              <a:avLst/>
            </a:prstGeom>
            <a:solidFill>
              <a:srgbClr val="00DE6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0B9A02-2273-4986-8075-7505A2B0CF87}"/>
                </a:ext>
              </a:extLst>
            </p:cNvPr>
            <p:cNvSpPr txBox="1"/>
            <p:nvPr/>
          </p:nvSpPr>
          <p:spPr>
            <a:xfrm>
              <a:off x="1428394" y="1319902"/>
              <a:ext cx="37196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cs typeface="Arial" pitchFamily="34" charset="0"/>
                </a:rPr>
                <a:t>Correlation of Dataset to Target Variable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7" name="AutoShape 2" descr="data:image/png;base64,iVBORw0KGgoAAAANSUhEUgAAA3IAAAGECAYAAABzgxLMAAAABHNCSVQICAgIfAhkiAAAAAlwSFlzAAALEgAACxIB0t1+/AAAADh0RVh0U29mdHdhcmUAbWF0cGxvdGxpYiB2ZXJzaW9uMy4xLjMsIGh0dHA6Ly9tYXRwbG90bGliLm9yZy+AADFEAAAgAElEQVR4nO3de5hVZb0H8N8oSKI90YWBk3Ws53QSFU1MAUlRQEQuI1dTULBUBH2MJMVUCk6aWaZxEpMjHK+lKMeQSxmikmFBoR4V5PIgWXmDYQRFQIS5vOcPz8xhBPU4s2cNa/h8nmc/sNbaa//evfZa717fWWuvVZRSSgEAAEBu7NPYDQAAAOCjEeQAAAByRpADAADIGUEOAAAgZwQ5AACAnGnW2A3Ynaqqqti6dWs0b948ioqKGrs5AAAAmUopRXl5eRxwwAGxzz67Hn/bI4Pc1q1bY/Xq1Y3dDAAAgEb15S9/OT7+8Y/vMn6PDHLNmzePiHcbvd9++zVyawAAALK1Y8eOWL16dU02eq89MshVn0653377RYsWLRq5NQAAAI3j/X5q5mInAAAAOSPIAQAA5IwgBwAAkDOCHAAAQM4IcgAAADkjyAEAAOSMIAcAAJAzghwAAEDO1DvIbdmyJfr16xevvPLKLtNWrlwZgwYNil69esX48eOjoqKivuUAAAD2evUKcs8991wMHTo0/v73v+92+rhx42LChAnx8MMPR0opZsyYUZ9yAAAARD2D3IwZM2LixIlRXFy8y7RXX3013nnnnTjqqKMiImLQoEExb968+pQDAAAgIprVZ+Zrr732faetX78+WrduXTPcunXrKC0trU85AAAAogEvdlJVVRVFRUU1wymlWsMAAABNyY7yyszmq9cRuQ/Stm3bKCsrqxl+/fXXd3sKJgAAQFOwX/N9o+TS2R95vrk39v/I8zTYEbmDDjooWrRoEU8//XRERMyePTu6du3aUOUAAAD2GgUPciNHjoxly5ZFRMQNN9wQ1113XZx66qnx9ttvx4gRIwpdDgAAYK9TkFMrFyxYUPP/adOm1fy/Xbt28cADDxSiBAAAAP+rwU6tBAAAoGEIcgAAADkjyAEAAOSMIAcAAJAzghwAAEDOCHIAAAA5I8gBAADkjCAHAACQM4IcAABAzghyAAAAOSPIAQAA5IwgBwAAkDOCHAAAQM4IcgAAADkjyAEAAOSMIAcAAJAzghwAAEDOCHIAAAA5I8gBAADkjCAHAACQM4IcAABAzghyAAAAOSPIAQAA5IwgBwAAkDOCHAAAQM4IcgAAADkjyAEAAOSMIAcAAJAzghwAAEDOCHIAAAA5I8gBAADkjCAHAACQM4IcAABAzghyAAAAOSPIAQAA5IwgBwAAkDP1CnJz586NPn36xCmnnBL33HPPLtOXL18egwcPjtNOOy1GjRoVb731Vn3KAQAAEPUIcqWlpTFp0qS49957Y9asWXH//ffHmjVraj3n2muvjTFjxsScOXPii1/8Ytx22231bjAAAMDers5BbtGiRdG5c+do1apVtGzZMnr16hXz5s2r9ZyqqqrYunVrRERs27YtPvaxj9WvtQAAANQ9yK1fvz5at25dM1xcXBylpaW1nnPFFVfE9773vTj++ONj0aJFceaZZ9a9pQAAAEREPYJcVVVVFBUV1QynlGoNv/POOzF+/Pi48847449//GMMGzYsvvvd79avtQAAANQ9yLVt2zbKyspqhsvKyqK4uLhmePXq1dGiRYs48sgjIyLijDPOiCVLltSjqQAAAETUI8h16dIlFi9eHBs3boxt27bF/Pnzo2vXrjXTDz744Fi3bl28+OKLERHx2GOPxRFHHFH/FgMAAOzlmtV1xjZt2sTYsWNjxIgRUV5eHkOGDIkjjzwyRo4cGWPGjIkjjjgirrvuurjkkksipRSf/vSn40c/+lEh2w4AALBXqnOQi4goKSmJkpKSWuOmTZtW8/8TTzwxTjzxxPqUAAAA4D3qdUNwAAAAsifIAQAA5IwgBwAAkDOCHAAAQM4IcgAAADkjyAEAAOSMIAcAAJAzghwAAEDOCHIAAAA5I8gBAADkjCAHAACQM4IcAABAzghyAAAAOSPIAQAA5IwgBwAAkDOCHAAAQM4IcgAAADkjyAEAAOSMIAcAAJAzghwAAEDOCHIAAAA5I8gBAADkjCAHAACQM4IcAABAzghyAAAAOSPIAQAA5IwgBwAAkDOCHAAAQM4IcgAAADkjyAEAAOSMIAcAAJAzghwAAEDOCHIAAAA5I8gBAADkjCAHAACQM/UKcnPnzo0+ffrEKaecEvfcc88u01988cUYPnx4nHbaaXHeeefFpk2b6lMOAACAqEeQKy0tjUmTJsW9994bs2bNivvvvz/WrFlTMz2lFBdeeGGMHDky5syZE4ceemhMnTq1II0GAADYm9U5yC1atCg6d+4crVq1ipYtW0avXr1i3rx5NdOXL18eLVu2jK5du0ZExOjRo+Oss86qf4sBAAD2cnUOcuvXr4/WrVvXDBcXF0dpaWnN8EsvvRSf+cxn4qqrroqBAwfGxIkTo2XLlvVrLQAAAHUPclVVVVFUVFQznFKqNVxRURFLliyJoUOHxoMPPhif//zn48c//nH9WgsAAEDdg1zbtm2jrKysZrisrCyKi4trhlu3bh0HH3xwHHHEERER0a9fv1i6dGk9mgoAAEBEPYJcly5dYvHixbFx48bYtm1bzJ8/v+b3cBERHTp0iI0bN8aqVasiImLBggVx+OGH17/FAAAAe7lmdZ2xTZs2MXbs2BgxYkSUl5fHkCFD4sgjj4yRI0fGmDFj4ogjjohf/OIX8b3vfS+2bdsWbdu2jeuvv76QbQcAANgrFaWUUmM34r22b98ezz//fLRv3z5atGjR2M0BAAD4fym5dPZHnmfujf13GfdhmaheNwQHAAAge4IcAABAzghyAAAAOSPIAQAA5IwgBwAAkDOCHAAAQM4IcgAAADkjyAEAAOSMIAcAAJAzghwAAEDOCHIAAAA5I8gBAADkjCAHAACQM4IcAABAzghyAAAAOSPIAQAA5IwgBwAAkDOCHAAAQM4IcgAAADkjyAEAAOSMIAcAAJAzghwAAEDOCHIAAAA5I8gBAADkjCAHAACQM4IcAABAzghyAAAAOSPIAQAA5IwgBwAAkDOCHAAAQM4IcgAAADkjyAEAAOSMIAcAAJAzghwAAEDOCHIAAAA5I8gBAADkTL2C3Ny5c6NPnz5xyimnxD333PO+z3v88ceje/fu9SkFAADA/2pW1xlLS0tj0qRJMXPmzNhvv/3izDPPjE6dOsWXvvSlWs97/fXX4yc/+Um9GwoAAMC76nxEbtGiRdG5c+do1apVtGzZMnr16hXz5s3b5Xnf+9734uKLL65XIwEAAPg/dQ5y69evj9atW9cMFxcXR2lpaa3n3H333XHYYYfFV77ylbq3EAAAgFrqHOSqqqqiqKioZjilVGt49erVMX/+/Ljooovq10IAAABqqXOQa9u2bZSVldUMl5WVRXFxcc3wvHnzoqysLAYPHhwXXHBBrF+/PoYNG1a/1gIAAFD3INelS5dYvHhxbNy4MbZt2xbz58+Prl271kwfM2ZMPPzwwzF79uyYOnVqFBcXx7333luQRgMAAOzN6hzk2rRpE2PHjo0RI0bEgAEDol+/fnHkkUfGyJEjY9myZYVsIwAAADup8+0HIiJKSkqipKSk1rhp06bt8rzPfe5zsWDBgvqUAgAA4H/V64bgAAAAZE+QAwAAyBlBDgAAIGcEOQAAgJwR5AAAAHJGkAMAAMgZQQ4AACBnBDkAAICcEeQAAAByRpADAADIGUEOAAAgZwQ5AACAnBHkAAAAckaQAwAAyBlBDgAAIGcEOQAAgJwR5AAAAHJGkAMAAMgZQQ4AACBnBDkAAICcEeQAAAByRpADAADIGUEOAAAgZwQ5AACAnBHkAAAAckaQAwAAyBlBDgAAIGcEOQAAgJwR5AAAAHJGkAMAAMgZQQ4AACBnBDkAAICcEeQAAAByRpADAADIGUEOAAAgZwQ5AACAnKlXkJs7d2706dMnTjnllLjnnnt2mf7oo49G//7947TTTouLLrooNm3aVJ9yAAAARD2CXGlpaUyaNCnuvffemDVrVtx///2xZs2amulbtmyJf/u3f4upU6fGnDlz4pBDDonJkycXpNEAAAB7szoHuUWLFkXnzp2jVatW0bJly+jVq1fMmzevZnp5eXlMnDgx2rRpExERhxxySKxdu7b+LQYAANjL1TnIrV+/Plq3bl0zXFxcHKWlpTXDn/zkJ6Nnz54REfHOO+/E1KlT4+STT65HUwEAAIioR5CrqqqKoqKimuGUUq3haps3b44LLrgg2rVrFwMHDqxrOQAAAP5XnYNc27Zto6ysrGa4rKwsiouLaz1n/fr1MWzYsDjkkEPi2muvrXsrAQAAqFHnINelS5dYvHhxbNy4MbZt2xbz58+Prl271kyvrKyM0aNHR+/evWP8+PG7PVoHAADAR9esrjO2adMmxo4dGyNGjIjy8vIYMmRIHHnkkTFy5MgYM2ZMrFu3LlasWBGVlZXx8MMPR0RE+/btHZkDAACopzoHuYiIkpKSKCkpqTVu2rRpERFxxBFHxKpVq+rz8gAAAOxGvW4IDgAAQPYEOQAAgJwR5AAAAHJGkAMAAMgZQQ4AACBnBDkAAKDJ2lFemel8WanX7QcAAAD2ZPs13zdKLp39keebe2P/BmhN4TgiBwAAkDOCHAAAQM4IcgAAADkjyAEAAJlqqhcgyZKLnQAAAJlqqhcgyZIjcgAAADkjyAEAAOSMIAcAAJAzghwAAEDOCHIAAAA5I8gBAADkjCAHAACQM4IcAADgJt0544bgAACAm3TnjCNyAAAAOSPIAQAA5IwgBwAAkDOCHAAAQM4IcgAAADkjyAEAAOSMIAcAAJAzghwAAEDOCHIAAAA5I8gBAMAeakd5ZabzkR/NGrsBAADA7u3XfN8ouXT2R55v7o39G6A17EkckQMAgI/AUTL2BI7IAQDAR+AoGXsCR+QAAAByRpADANiLZHlaYFOtBXuCep1aOXfu3JgyZUpUVFTEOeecE2eddVat6StXrozx48fH1q1b45hjjokf/OAH0ayZszkBABpLlqcFNtVasCeo8xG50tLSmDRpUtx7770xa9asuP/++2PNmjW1njNu3LiYMGFCPPzww5FSihkzZtS7wQAATY2jScBHVefDY4sWLYrOnTtHq1atIiKiV69eMW/evLj44osjIuLVV1+Nd955J4466qiIiBg0aFDcdNNNMWzYsAI0GwDYG+0or4z9mu+byXxZ1nI0Cfio6hzk1q9fH61bt64ZLi4ujqVLl77v9NatW0dpaWldy9XSVDtxtdRSSy211CrkfOTHjvLKOoWyuq6HaqmlVv5r1TnIVVVVRVFRUc1wSqnW8IdNr4+mer61WmqppZZa8MHqGmjrMp9aaqml1p5cq85Brm3btvHUU0/VDJeVlUVxcXGt6WVlZTXDr7/+eq3pAORLln9lbKpfulnWAqBpq3OQ69KlS0yePDk2btwY+++/f8yfPz+uueaamukHHXRQtGjRIp5++un46le/GrNnz46uXbsWpNEAvKuphisA4IPV+aqVbdq0ibFjx8aIESNiwIAB0a9fvzjyyCNj5MiRsWzZsoiIuOGGG+K6666LU089Nd5+++0YMWJEwRoOgHAFAHuret3UraSkJEpKSmqNmzZtWs3/27VrFw888EB9SgAAAPAedT4iBwAAQOMQ5AAAAHJGkAMAAMgZQQ4AACBn6nWxEwB2leUtAQCAvZMjcgAF5pYAAEBDE+QAAAByRpADAADIGUEOAAAgZwQ5AACAnBHkAAAAckaQAwAAyBlBDgAAIGcEOQAAgJwR5AAAAHJGkAMAAMiZZo3dAGDvtaO8Mube2L9O8+3XfN89thYAQEMT5IBasgw8dQ1IdZkvy1oAAA3NqZVALQIPAMCezxE5yAGnBQIAsDNH5CAHHCUDAGBnghwAAEDOCHIAAAA5I8gBAADkjCAHAACQM4IcAABAzghyAAAAOSPIAQAA5IwgBwAAkDOCHAAAQM4IcgAAADkjyAEAAOSMIAcAAJAzghwAAEDOCHIAAAA5U+cg99prr8VZZ50Vp556alx44YWxdevWXZ6zfv36OO+886J///4xcODAWLx4cb0aCwAAQESzus74gx/8IIYNGxZ9+/aNX/ziF3HLLbfEuHHjaj3n+uuvj+7du8dZZ50VL774YgwfPjwWLlwY++67b70bDo1tR3llzL2xf53m26+5bQAAgLqr0xG58vLyePLJJ6NXr14RETFo0KCYN2/eLs/r2bNn9OvXLyIiDj744Ni+fXu8/fbb9Wgu7DnqGsaEOAAA6qtOR+TeeOONOPDAA6NZs3dnb926dZSWlu7yvOqgFxFx2223xaGHHhof//jH69hU8irLI1eOkgEAsDf40CD3u9/9Lq677rpa4w4++OAoKiqqNe69wzu788474/77749f/epXdWwmeZblkStHyQAA2Bt8aJDr3bt39O7du9a48vLy6NSpU1RWVsa+++4bZWVlUVxcvNv5r7/++vjDH/4Q99xzT7Rt27YwrQYAANiL1ek3cs2bN49jjjkmHnrooYiImDVrVnTt2nWX5915553xl7/8JaZPny7EAQAAFEidr1o5ceLEuOKKK2LKlCnxT//0T/Gzn/0sIiKmT58e69evjzFjxsQvfvGLOPDAA2P48OE1802dOjXatGlT/5YDAADspeoc5A466KD45S9/ucv4oUOH1vz/ySefrOvL08BcFAQAAPKrzjcEJ99cFAQAAPJLkAMAAMgZQQ4AACBnBDkAAICcEeQAAAByRpADAADIGUEOAAAgZwQ5AACAnBHkAAAAcqZZYzeA/7OjvDLm3ti/TvO5UTcAAOw9HJHbg9Q1jAlxAACwdxHkAAAAckaQAwAAyBlBDgAAIGcEOQAAgJwR5AAAAHJGkAMAAMgZQQ4AACBn3BD8Q7hJNwAAsKdxRO5DuEk3AACwpxHkAAAAckaQAwAAyBlBDgAAIGdyebETFyABAAD2Zrk8IucCJAAAwN4sl0EOAABgbybIAQAA5IwgBwAAkDOCHAAAQM4IcgAAADkjyAEAAOSMIAcAAJAzghwAAEDOCHIAAAA5I8gBAADkjCAHAACQM4IcAABAzjRr7AbsTkopIiJ27NjRyC0BAADIXnUWqs5G77VHBrny8vKIiFi9enUjtwQAAKDxlJeXx8c+9rFdxhel94t4jaiqqiq2bt0azZs3j6KiosZuDgAAQKZSSlFeXh4HHHBA7LPPrr+I2yODHAAAAO/PxU4AAAByRpADAADIGUEOAAAgZwQ5AACAnBHkAAAAckaQAwAAyBlBDgAAIGcEOQAAgJzJbZDbuHFjYzehyaisrIyysrLYsGFDVFZWZlbXZ8jOysvLo6ysLN58883Gbkrubdq0qbGb0CBSSpmtH1u2bIl33nknk1pZvq8sZbkMIxr+O+Vb3/rWLuPOOeecBq3ZkBr7O/iNN95o0NdvrH0b6u/tt99u7CbkRm6DXNeuXWPq1KmRUmqU+n//+98b5HVXrVoV/fv3j06dOsX48eNjy5YtNdMGDhxY0FobNmyIsWPHRseOHeP000+PgQMHRqdOnWL06NHx2muvFbTWihUr4owzzoi//vWvsWrVqjj55JOjX79+cfLJJ8eyZcsKWmvz5s0xadKkuP3226O0tDTOPPPMOProo2PkyJFRWlpa0FpHH310PPTQQwV9zf+vbdu2xfPPP19rHcmjDRs2xIUXXhgdOnSIrl27Ru/evaNTp04xYcKEgnfm//7v/x4REW+99VZcdtll0alTp/ja174WEydOLPhyfPXVV+M73/lOvPTSS7F27doYPnx4dOjQIc4+++x46aWXClqr2sqVK+PUU0+N/v37R2lpafTs2TOWL1/eILV21lD94dq1a+PSSy+Na665JlatWhXdu3eP3r17R9++feOvf/1rQWtdddVVERGxbt26GDp0aHTr1i26du0a559/fsH7jSzfV5bfKVkuwyy/Uy6++OLo0aNHPP7449GjR4+ax0knnRTbt28vaK33ash+Psv9qLVr18a4ceNiwoQJ8fLLL0dJSUn06dMnevbsGatWrSporSz3baq98sor8eyzz8by5cubxB/S1q5dGxdddFEMGjQobrnlllpBeNSoUQ1e/6yzzmrwGllZunRp3HHHHbFjx44499xzo3PnzrFw4cLCFUg51atXr3T55Zen/v37p8cff7xBa7366qu7PPr27Ztee+219Oqrrxa01hlnnJEWL16cNm7cmCZOnJgGDhyYtmzZklJKqX///gWtdfbZZ6dZs2alioqKmnEVFRVp9uzZaejQoQWtNXDgwPTEE0+klFI655xz0p/+9KeUUkrPPPNMGjhwYEFrXXjhhemGG25I48aNSyeeeGK677770ttvv50eeOCBNGrUqILW6t69exo+fHgaNWpUeuGFFwr62u+1cuXKNHTo0HTuueemZ599Np100klp8ODBqWvXrmnx4sUFrTV58uQPfBTSqFGj0kMPPZS2bduW/uu//ivdcccdacOGDemnP/1puuSSSwpaa8CAASmllC677LJ04403pk2bNqU33ngjTZ48OV100UUFrTV06NB03333pe3bt6fRo0enGTNmpG3btqXf/va36cwzzyxorWrDhg1La9asqekr/vjHP6bBgwcXtEaW/eGIESPS9OnT04033piOPfbYtHDhwpRSSosXL05nn312QWtVrxsXXnhhmj59es34Bx98MI0YMaKgtbJ8X1l+p2S5DLP8Ttm8eXN6+eWX0+jRo9Mrr7xS81i3bl0qLy8vaK0s+/ks96OGDx+efvnLX6Zbb701HXfccenhhx9OKaX01FNPFXx/I8t9m7/97W+pf//+6bjjjkuHHXZYGjhwYDr22GPTueeem9avX1/QWldcccUHPgrpG9/4RnrggQfSsmXL0qhRo9L5559fs64Xut9o3759ateuXWrXrl065JBDav6t/n8hZbkMq51++unpiSeeSHPmzEkXXnhheu2119KgQYMK9vq5DXLVXxiLFi1KQ4cOTb17906TJ09OixYtSi+++GJBa3Xs2DF16NAhde/ePXXr1i1169YtHX744albt26pe/fuBa313g3kxz/+cRo+fHjasWNHwTee3r17v++0vn37FrRW9eeV0rs7Fjvr169fQWuVlJSklFLasWNH6tKly/u2oxAGDBiQqqqq0owZM1KPHj3Seeedl2bOnJleeumltH379oLWOv3009OCBQvSb37zm9ShQ4f0zDPPpJTe/SIpZKeQUkqTJk1KRx11VPr5z3/e4EHutNNOqzW8807YB62jdVH9+e9unevTp0+D1Eop7RKmCr3OV6tedjv3FdXbQ6Fk2R9WrxuVlZXp+OOPrzWtIbbllHa/vAr9eWX5vrL8TslyGWb5nbKz1atXpyeffDItWbKk5lFIWfbzWe5H7byunXDCCbWmvfc7oL6y3LcZMWJEevbZZ1NK7y7HG2+8MZWXl6d77703nXvuuQWtNWPGjNShQ4c0ffr0NHPmzF0ehbTz9lVVVZXGjh1b84fVQvcby5cvT0OHDq0J9w1Ro1qWy7Ba9ff/d77znfTggw+mlAr7/nJ7amW14447Lu6999646aabolmzZnHXXXft9jz2+pg9e3YcffTRcfbZZ8eCBQtiwYIF8aUvfSkWLFgQjz32WEFrHXjggbFw4cKaUx2++93vRuvWreNb3/pWbNu2raC1Pv/5z8e0adOitLQ0qqqqoqqqKkpLS2Pq1Knx+c9/vqC1/uVf/iUmTZoUW7ZsiW7dusX06dNj8+bNMX369Pjc5z5X0FrNmjWLF198MZo3bx533HFHzfgVK1ZEUVFRQWtFRBQVFcXpp58e8+fPj+HDh8d///d/x0UXXRSdOnUqaJ3t27dHt27dom/fvnHAAQfEUUcdFRERX/jCF2LHjh0FrXXJJZdE7969Y//994+LL754l0chNW/ePJ588smIiFi0aFEccMABERGxbNmy+NjHPlbQWmVlZfHQQw9FmzZt4tlnn60Zv3Tp0mjRokVBaxUXF8eMGTMiIuKYY46JP/zhDxER8cQTT0SrVq0KWqtaq1atYtWqVTXr+Zw5c+ITn/hEQWtk2R/uv//+8ac//Sn22WefWqcwP/roo7H//vsXtNZrr70WU6dOjVatWsWjjz4aEe/+dm3evHk162ShZPm+svxOyXIZZvmdUu3qq6+OkSNHxs9//vO46aab4qabborJkycXtEaW/Xy1LPajDjzwwLjvvvviP//zP6OysjJ+//vfR0TE008/XfC+N8t9mzfeeCO+8pWvRMS7y3HhwoXRrFmzGDp0aKxfv76gtU4//fQYNmxYvPLKKzFw4MBdHoXUrFmzeOGFFyLi3X2cn/zkJ7Fx48aYMGFCwX9veNhhh8Xtt98eixYtiiuvvDK2bt3aIPtqEdkuw2r7779/3H777fGXv/wlunXrFnfffXdh+8OCRcKMFfovUx+mqqoq3Xrrrencc89Na9euLfhfTautWbMmDR06tCa1p/TuKQE//OEP02GHHVbQWm+99Va6+uqrU/fu3VP79u1T+/btU48ePdLVV1+d3nzzzYLW2rx5cxo/fnw69thj09e+9rV0yCGHpMMPPzxdcMEFBT/94Mknn0ynnHJKrdMqHnnkkXTCCSekp59+uqC1GvIvv+81cuTIdMMNN6Qf/OAH6ZRTTkm/+tWv0ttvv51mz55d8NOW3njjjbR58+Za62FDee6559JJJ52UjjvuuNS9e/e0fPnytGrVqjRw4MC0dOnSgtZ68MEH0zXXXJO+/vWvp4svvjillNIdd9yRjj/++PTUU08VtNbatWvTN77xjXTcccelgQMHpnbt2qVjjjkm9evXL/3tb38raK1q//jHP9KZZ56ZDj/88PTVr341DRo0KP31r38teJ2s+sMXXnghDR8+PFVWVtaMe+ihh9KQIUPSmjVrClpryZIl6fbbb09jx45NEydOTCmlNGXKlDRo0KCC18ryfWX5nfJBy+p0dpoAAAysSURBVLDQp55v3rw5XXXVVZl8p1Tr2bNn2rZtW4O8drUs+/ks96OWLVuWxo0bly699NL00ksvpaFDh6ZOnTqlE088seD9fJb7NmeffXZ68MEHa34aMHLkyFReXp5+97vf7XKkuBC2b9+e/vjHPxb8dd9ryZIlqXv37mnOnDk147Zu3ZouvPDCgp/u+MYbb9T8/9FHH01DhgxJPXv2LGiNnWW1DKutW7cuTZ48uWb/8/rrr09r164t2OsXpdRIVwvJqeeffz6uvvrq2LBhQ8H/+vxhNm7cGJ/61KcyrdkQNmzYEBUVFfHJT34y9ttvv4K/fqdOneK4446LwYMHx/HHHx9FRUWxY8eOaNasWeyzT2EPQrdr1y5OPfXUWrUayltvvRV33HFHVFVVxbnnnhtXX311LFiwINq1axc//vGP4+CDDy5Yrd0tw4ZSXat79+5RUlKSSa2d39eWLVuiZcuWBV83dn5fX/jCF6KioiJat25d8L8I787bb78dVVVVceCBBzZoncbsD7OQUmrQ9bGxZfGdksUybOjvlGrnnXde3HzzzQU/arqzLPv5LO2u720K+zT/+Mc/4sorr4yVK1fG4YcfHtddd11UVFTEpEmTYty4cZn09w2h+vM67bTTolu3brW24ZUrV8ahhx5a8FpDhgyJr33ta7Fhw4b4/e9/H6effnrBajSmHTt2xIsvvhjt2rWLuXPnxooVK2LkyJEFW/cFuTp455134qmnnorjjz++sZvCbmzbti3mz58fc+bMib/97W/Rv3//GDRoUIN0qFnWylJTXYZNtVa1p556Ku66665drpp29913N1hN/eFHt3bt2rjmmmti3bp1cfLJJ8eoUaNi3333jYh3rwh36623FrTWD3/4w1i7dm0mtbJ8X1nVqvad73wnnn322ejQoUOtwHjdddcVvFYWslyGWfaHjbFuZKGpfl5NdT+q2re//e343Oc+F7169YrLLrss+vfvH0uXLi3Y55XbIHfzzTd/4PRC/44nK1m+r6Zaa2fr16+PuXPnxpw5c6JVq1YxZMiQKCkpyX2tLGX5vkpLS+M3v/lNk6uV1TI8+eST4+KLL47PfvaztcZ37NixYDWy3Jloqn3UN7/5zejXr18ccsghcfPNN0dlZWXccsst0bx58xgwYEDMmjWrQWtNmTIlmjVrlkmtLN9XQ9Wq9uCDD+52fCF/W5Pl9pXlurGzhu4PG2PdyEJT/byyrNUY+6KDBw+OX//61/HTn/40PvGJT8QFF1xQM64Qcnuxk4qKirjtttuiqqqqwWvdfPPNH/gopCzfV1OttbPi4uI477zz4tZbb40vfOELceWVV+a2Vpbr4c6yXIZt2rRpkrWyWoZt2rSJAQMGRMeOHWs9Cumqq66KHj16xNVXXx1Lly6N0aNHR0VFRUREwe8V1lT7qDfffDMGDx4c7du3jylTpsTHP/7xuPzyyzOrNW7cuMxqZfm+GqpWtU6dOu32UUi7277Ky8sjovDbV5brxs4auj/Mct3I8nu5qX5eWdZqjH3RysrK2LhxYzz66KNx0kknRVlZWUHvP9msYK+UsUsuuSTWr18f+++/f4wcObJBa1VUVMRdd90V3/zmNwv+O5r3yvJ9NdVa1d56662YN29ezJ07N15//fUYMGBAg/2OJ4taWa6H1ZraMmzqtYYPHx6XXXZZdO7cOZo1+7/ufcCAAQWrUb0zERExZcqUuPTSS2PcuHExadKkgtWo1lT7qOorwv3rv/5rzRXhzj///Aa5IpxahXP22WdHUVFRpJSioqIiXn/99Tj00EML9pf1iN1vX5dffnmDbF+NsQyz6A+zfF9Zfi831c8ry1qNsS963nnnxde//vXo3r17fPnLX45evXrFt7/97cIVKNhlUzKW5VX1UkrpyiuvTFOnTm3wOlm+r6Za67e//W0aNWpU6tixY7ryyivTk08+2SRqpZTdethUl2FTrVXt/PPPT8OHD2/Qm5wOGTIkrV69umZ4x44dacSIEen73/9+wa/i2lT7qCyvCKdWw3nuuefS5ZdfXtDXzHL7ynIZZtkfZr1uZPW93FQ/ryxrZZ0ddqeioqKgV7/NbZDr2LFj+va3v50WLlyYqqqqGrRWlh98lu+rqdYaOnRoeuCBB9LWrVsbtE7WtbJcD5vqMmyqtao11G0AdpblzkRT7aOqaz322GO71FqxYoVae1itD1LoG0w3xvaVxTLMsj/M8n01xv5hU/u8GmPdyKKfr/bYY4+lkpKS1KNHj9S9e/d00kknpU6dOhXs9XN7sZMsr3KT5aXYm+qVgpr6VYmykOV6SD5NnDgxTjrppOjatWvNBRIKLcvLUjfVPkqtfNWq9t7fPL3wwgvx5ptvxl133VWwGk11+8qS/UPeT2Msw549e8Y111wTd9xxR4wePToeffTR2LZtW0yYMKEgr5/bILezhr7KTWNtPE3pSkGNVasp0YnzYY4//vh4/fXXa40rKiqKlStXFqyG/lCtvbXWe4PcJz/5yejbt2+0atWqYDX2hu0rS/YPeT9ZLcNBgwbFzJkz45Zbbon27dtH165do0+fPvHQQw8V5PWbRJCrtm7dupgyZUr8+te/jueff75BajTGxpPF+2rqtZoanTh7Av2hWntbrY0bN8Zzzz0XlZWVcdRRR8VnPvOZBqkT0fS3ryzZP+T9NPQyHDZsWFx77bWxevXqWLZsWYwZMyb69u0bjzzySEFeP/dBbndXuRkwYEC0adOmQes29Aef5ftqqrX2BjpxIiLuv//+OOOMM973ctcNfV9N/aFae0OtJ554Iq666qo46qijoqqqKp555pm49tpro1u3bgWvtbOmtH1lyf4h7yfLZbhkyZK455574qc//WkMHTo0XnrppRg8eHBcccUVBXn93Aa5hx56KObMmRPPPPNM9OjRIwYNGhTHHHNMg9bM4oPP8n011VpNnU6c97rvvvvizDPPzDTI6Q/V2ltqVRs0aFD8/Oc/rzlt7uWXX46LL744Zs+eXfBaTW37ypL9Q97PnrAMN23aFJ/4xCcK9nq5DXLDhg2LwYMHR+/evaNly5YNWivLDz7L99VUazVVe0IHxJ5p4MCB8eCDD2ZSS3+o1t5Wq9ppp50Wc+bMqTWupKQk5s6dW7AaTXX7ypL9Q95Plstw+PDhH3jxm7vvvrsgdXIb5LJk42FPYD3k/WQZ5KyH7K1Gjx4dnTt3jiFDhkRExAMPPBB//vOf4z/+4z8KVsP2lS8+L97PkiVLYtOmTVFRURGf/vSnIyIipRQbNmyIz3zmM9GxY8eC1BHkAHKuffv2uz2FJ6UURUVF8dhjjzVCq6Bp2bBhQ1xzzTXx5z//OVJK0blz5xg/fnwUFxc3dtOAPcyKFSviggsuiB/96EfRtWvXiIiYNGlSzJw5M6ZNmxbt2rUrSB1BDiDn+vbtG1OnTn3f6QcddFCGrQGAvds555wTF110UXTq1KnW+CeeeCJuu+22uPPOOwtSp1lBXgWARtO8eXNhDRrYvHnzYurUqbFp06Za4x3xBt7rrbfe2iXERUSccMIJccMNNxSsjiAHkHNHH310YzcBmryf/OQncf3118dnP/vZxm4KsIerqKiIqqqq2GeffWqNr6qqivLy8oLV2efDnwLAnmzChAmN3QRo8v75n/85vvrVr8ZBBx1U6wHwXscee+xubwl0yy23RPv27QtWx2/kAAA+xB/+8IeYNm1aHHvssbHvvvvWjG+I+zQC+bZly5a44IILYt26ddGuXbto0aJFrFixIj71qU/FlClTolWrVgWpI8gBAHyIM888M774xS/uchROkAN2J6UUf/7zn2PlypWxzz77RPv27Qt+n0FBDgDgQwwePDh+/etfN3YzAGoIcgAAH+JnP/tZFBcXxwknnBDNmzevGe/iJ0BjEeQAAD5E9+7da/5fVFQUERE7duyIJ554orGaBOzlBDkAgP+n8vLyeOSRR2L69OmxbNmyePbZZxu7ScBeSpADAPgQL7/8csyYMSNmzpwZmzZtitGjR8ewYcPiU5/6VGM3DdhLCXIAAO/jkUceifvuuy+WL18ePXv2jFNPPTW+//3vx4IFCxq7acBerlljNwAAYE/1rW99K3r37h33339/HHzwwRHxf7+RA2hMghwAwPuYM2dOzJw5M4YNGxYHHXRQ9O3bNyorKxu7WQBOrQQA+DAVFRXx+OOPx8yZM2PhwoXRpUuXOOuss+LEE09s7KYBeylBDgDgI9i4cWPMmjUrZs2aFXPmzGns5gB7KUEOAAAgZ/Zp7AYAAADw0QhyAAAAOSPIAQAA5IwgBwAAkDOCHAAAQM4IcgAAADnzP/glt20Jbsm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92" y="2237289"/>
            <a:ext cx="4803099" cy="23363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731" y="5087223"/>
            <a:ext cx="8353117" cy="19339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203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31"/>
    </mc:Choice>
    <mc:Fallback xmlns="">
      <p:transition spd="slow" advTm="550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2.7|9.1|5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0|2.1|8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1.1|2.4|14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8.3|10.3|17.7|12|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6.2|21.3|16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9"/>
      </a:dk2>
      <a:lt2>
        <a:srgbClr val="E2E4E8"/>
      </a:lt2>
      <a:accent1>
        <a:srgbClr val="C39B4D"/>
      </a:accent1>
      <a:accent2>
        <a:srgbClr val="B1583B"/>
      </a:accent2>
      <a:accent3>
        <a:srgbClr val="C34D61"/>
      </a:accent3>
      <a:accent4>
        <a:srgbClr val="B13B81"/>
      </a:accent4>
      <a:accent5>
        <a:srgbClr val="C34DC3"/>
      </a:accent5>
      <a:accent6>
        <a:srgbClr val="7F3BB1"/>
      </a:accent6>
      <a:hlink>
        <a:srgbClr val="C043AC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18422</TotalTime>
  <Words>2961</Words>
  <Application>Microsoft Office PowerPoint</Application>
  <PresentationFormat>Widescreen</PresentationFormat>
  <Paragraphs>610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맑은 고딕</vt:lpstr>
      <vt:lpstr>Arial</vt:lpstr>
      <vt:lpstr>Calibri</vt:lpstr>
      <vt:lpstr>Century Gothic</vt:lpstr>
      <vt:lpstr>Garamond</vt:lpstr>
      <vt:lpstr>Times New Roman</vt:lpstr>
      <vt:lpstr>Yu Mincho</vt:lpstr>
      <vt:lpstr>SavonVTI</vt:lpstr>
      <vt:lpstr>PowerPoint Presentation</vt:lpstr>
      <vt:lpstr>  About Me</vt:lpstr>
      <vt:lpstr>PowerPoint Presentation</vt:lpstr>
      <vt:lpstr>  Prevent Credit Card Fraud</vt:lpstr>
      <vt:lpstr>PowerPoint Presentation</vt:lpstr>
      <vt:lpstr>  About the Dataset</vt:lpstr>
      <vt:lpstr>PowerPoint Presentation</vt:lpstr>
      <vt:lpstr>  Exploratory Analysis</vt:lpstr>
      <vt:lpstr> Exploratory Analysis</vt:lpstr>
      <vt:lpstr> Exploratory Analysis</vt:lpstr>
      <vt:lpstr>PowerPoint Presentation</vt:lpstr>
      <vt:lpstr>  Challenges</vt:lpstr>
      <vt:lpstr>  Challenges</vt:lpstr>
      <vt:lpstr>PowerPoint Presentation</vt:lpstr>
      <vt:lpstr>  Data Pre-Processing</vt:lpstr>
      <vt:lpstr> Data Pre-Processing</vt:lpstr>
      <vt:lpstr>  Performance Evaluation Metrics</vt:lpstr>
      <vt:lpstr>PowerPoint Presentation</vt:lpstr>
      <vt:lpstr>  New Suitable Algorithms</vt:lpstr>
      <vt:lpstr>PowerPoint Presentation</vt:lpstr>
      <vt:lpstr>  Balanced Bagging Classifier</vt:lpstr>
      <vt:lpstr> Balanced Bagging Classifier</vt:lpstr>
      <vt:lpstr> Balanced Bagging Classifier</vt:lpstr>
      <vt:lpstr>  Random Forest Classifier</vt:lpstr>
      <vt:lpstr> Random Forest Classifier</vt:lpstr>
      <vt:lpstr>PowerPoint Presentation</vt:lpstr>
      <vt:lpstr>PowerPoint Presentation</vt:lpstr>
      <vt:lpstr>  Weighted Logistic Regression</vt:lpstr>
      <vt:lpstr> Weighted Logistic Regression</vt:lpstr>
      <vt:lpstr> Weighted Logistic Regression</vt:lpstr>
      <vt:lpstr>  Cost Sensitive Decision Trees</vt:lpstr>
      <vt:lpstr> Cost Sensitive Decision Trees</vt:lpstr>
      <vt:lpstr> Cost Sensitive Decision Trees</vt:lpstr>
      <vt:lpstr>  Cost Sensitive Gradient Boosting XGBoost</vt:lpstr>
      <vt:lpstr> Cost Sensitive Gradient Boosting XGBoost</vt:lpstr>
      <vt:lpstr> Cost Sensitive Gradient Boosting XGBoost</vt:lpstr>
      <vt:lpstr>  Cost Sensitive Artificial Neural Network</vt:lpstr>
      <vt:lpstr>  Cost Sensitive Artificial Neural Network</vt:lpstr>
      <vt:lpstr> Cost Sensitive Artificial Neural Network</vt:lpstr>
      <vt:lpstr> Cost Sensitive Artificial Neural Network</vt:lpstr>
      <vt:lpstr> Cost Sensitive Artificial Neural Network</vt:lpstr>
      <vt:lpstr> Cost Sensitive Artificial Neural Network</vt:lpstr>
      <vt:lpstr>PowerPoint Presentation</vt:lpstr>
      <vt:lpstr>  Results Summary</vt:lpstr>
      <vt:lpstr>  Results Summary</vt:lpstr>
      <vt:lpstr>  Results Summary</vt:lpstr>
      <vt:lpstr>  Results Summary</vt:lpstr>
      <vt:lpstr>PowerPoint Presentation</vt:lpstr>
      <vt:lpstr>  Conclusions</vt:lpstr>
      <vt:lpstr>  Conclusions</vt:lpstr>
      <vt:lpstr>  Conclusions</vt:lpstr>
      <vt:lpstr> References</vt:lpstr>
      <vt:lpstr> References</vt:lpstr>
      <vt:lpstr> References</vt:lpstr>
      <vt:lpstr>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Padgaonkar</dc:creator>
  <cp:lastModifiedBy>Amit Padgaonkar</cp:lastModifiedBy>
  <cp:revision>163</cp:revision>
  <dcterms:created xsi:type="dcterms:W3CDTF">2019-08-16T22:41:09Z</dcterms:created>
  <dcterms:modified xsi:type="dcterms:W3CDTF">2020-08-17T16:40:09Z</dcterms:modified>
</cp:coreProperties>
</file>