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BABE79-D7E6-2B4E-83F3-91868210681A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E60EE3A-06E9-7747-999D-1E563353C7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Memory Data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dichroic-Shards-white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10888"/>
            <a:ext cx="7311867" cy="48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(Shard) with 1 Node</a:t>
            </a:r>
            <a:endParaRPr lang="en-US" dirty="0"/>
          </a:p>
        </p:txBody>
      </p:sp>
      <p:pic>
        <p:nvPicPr>
          <p:cNvPr id="4" name="Content Placeholder 3" descr="NodePart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452" r="-165452"/>
          <a:stretch>
            <a:fillRect/>
          </a:stretch>
        </p:blipFill>
        <p:spPr>
          <a:xfrm>
            <a:off x="498475" y="1981200"/>
            <a:ext cx="7556500" cy="4144963"/>
          </a:xfrm>
        </p:spPr>
      </p:pic>
      <p:sp>
        <p:nvSpPr>
          <p:cNvPr id="5" name="Rectangle 4"/>
          <p:cNvSpPr/>
          <p:nvPr/>
        </p:nvSpPr>
        <p:spPr>
          <a:xfrm>
            <a:off x="498474" y="6512922"/>
            <a:ext cx="8645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Source:http</a:t>
            </a:r>
            <a:r>
              <a:rPr lang="en-US" sz="1200" dirty="0" smtClean="0"/>
              <a:t>://</a:t>
            </a:r>
            <a:r>
              <a:rPr lang="en-US" sz="1200" dirty="0" err="1" smtClean="0"/>
              <a:t>docs.hazelcast.org</a:t>
            </a:r>
            <a:r>
              <a:rPr lang="en-US" sz="1200" dirty="0" smtClean="0"/>
              <a:t>/docs/3.7-EA/manual/html-single/#data-partitioning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82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(Shard) with 2 Node</a:t>
            </a:r>
            <a:endParaRPr lang="en-US" dirty="0"/>
          </a:p>
        </p:txBody>
      </p:sp>
      <p:pic>
        <p:nvPicPr>
          <p:cNvPr id="5" name="Content Placeholder 4" descr="BackupPartit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18" r="-60318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498474" y="6512922"/>
            <a:ext cx="8645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Source:http</a:t>
            </a:r>
            <a:r>
              <a:rPr lang="en-US" sz="1200" dirty="0" smtClean="0"/>
              <a:t>://</a:t>
            </a:r>
            <a:r>
              <a:rPr lang="en-US" sz="1200" dirty="0" err="1" smtClean="0"/>
              <a:t>docs.hazelcast.org</a:t>
            </a:r>
            <a:r>
              <a:rPr lang="en-US" sz="1200" dirty="0" smtClean="0"/>
              <a:t>/docs/3.7-EA/manual/html-single/#data-partitioning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6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(Shard) with 4 Nodes</a:t>
            </a:r>
            <a:endParaRPr lang="en-US" dirty="0"/>
          </a:p>
        </p:txBody>
      </p:sp>
      <p:pic>
        <p:nvPicPr>
          <p:cNvPr id="5" name="Content Placeholder 4" descr="4Node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7" r="-2847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498474" y="6512922"/>
            <a:ext cx="8645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Source:http</a:t>
            </a:r>
            <a:r>
              <a:rPr lang="en-US" sz="1200" dirty="0" smtClean="0"/>
              <a:t>://</a:t>
            </a:r>
            <a:r>
              <a:rPr lang="en-US" sz="1200" dirty="0" err="1" smtClean="0"/>
              <a:t>docs.hazelcast.org</a:t>
            </a:r>
            <a:r>
              <a:rPr lang="en-US" sz="1200" dirty="0" smtClean="0"/>
              <a:t>/docs/3.7-EA/manual/html-single/#data-partitioning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6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Partiton</a:t>
            </a:r>
            <a:r>
              <a:rPr lang="en-US" dirty="0" smtClean="0"/>
              <a:t>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one node failure, only minimum amount of </a:t>
            </a:r>
            <a:r>
              <a:rPr lang="en-US" dirty="0" err="1" smtClean="0"/>
              <a:t>paritions</a:t>
            </a:r>
            <a:r>
              <a:rPr lang="en-US" dirty="0" smtClean="0"/>
              <a:t> will be moved to scale out </a:t>
            </a:r>
            <a:r>
              <a:rPr lang="en-US" dirty="0" err="1" smtClean="0"/>
              <a:t>Hazelcast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4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- Embedded</a:t>
            </a:r>
            <a:endParaRPr lang="en-US" dirty="0"/>
          </a:p>
        </p:txBody>
      </p:sp>
      <p:pic>
        <p:nvPicPr>
          <p:cNvPr id="4" name="Content Placeholder 3" descr="P2P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54" r="-17954"/>
          <a:stretch>
            <a:fillRect/>
          </a:stretch>
        </p:blipFill>
        <p:spPr>
          <a:xfrm>
            <a:off x="-708707" y="1338323"/>
            <a:ext cx="7556313" cy="4144963"/>
          </a:xfrm>
        </p:spPr>
      </p:pic>
      <p:sp>
        <p:nvSpPr>
          <p:cNvPr id="5" name="Rectangle 4"/>
          <p:cNvSpPr/>
          <p:nvPr/>
        </p:nvSpPr>
        <p:spPr>
          <a:xfrm>
            <a:off x="3227333" y="3244334"/>
            <a:ext cx="268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low-latency data access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0152" y="5314769"/>
            <a:ext cx="3703848" cy="154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 smtClean="0"/>
              <a:t>low</a:t>
            </a:r>
            <a:r>
              <a:rPr lang="en-US" dirty="0"/>
              <a:t>-latency data </a:t>
            </a:r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</a:t>
            </a:r>
            <a:r>
              <a:rPr lang="mr-IN" dirty="0" smtClean="0"/>
              <a:t>–</a:t>
            </a:r>
            <a:r>
              <a:rPr lang="en-US" dirty="0" smtClean="0"/>
              <a:t> Client / Server</a:t>
            </a:r>
            <a:endParaRPr lang="en-US" dirty="0"/>
          </a:p>
        </p:txBody>
      </p:sp>
      <p:pic>
        <p:nvPicPr>
          <p:cNvPr id="4" name="Content Placeholder 3" descr="CS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7" b="-4107"/>
          <a:stretch>
            <a:fillRect/>
          </a:stretch>
        </p:blipFill>
        <p:spPr>
          <a:xfrm>
            <a:off x="498474" y="1981200"/>
            <a:ext cx="5898015" cy="323531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44400" y="5033250"/>
            <a:ext cx="4299600" cy="1543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 smtClean="0"/>
              <a:t>More predictable and reliable performance</a:t>
            </a:r>
          </a:p>
          <a:p>
            <a:pPr lvl="1"/>
            <a:r>
              <a:rPr lang="en-US" dirty="0" smtClean="0"/>
              <a:t>Easier identification of problem causes</a:t>
            </a:r>
          </a:p>
          <a:p>
            <a:pPr lvl="1"/>
            <a:r>
              <a:rPr lang="en-US" dirty="0" smtClean="0"/>
              <a:t>Better scalability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53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predictable and reliable </a:t>
            </a:r>
            <a:r>
              <a:rPr lang="en-US" dirty="0" smtClean="0"/>
              <a:t>performance</a:t>
            </a:r>
          </a:p>
          <a:p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identification of problem </a:t>
            </a:r>
            <a:r>
              <a:rPr lang="en-US" dirty="0" smtClean="0"/>
              <a:t>causes</a:t>
            </a:r>
          </a:p>
          <a:p>
            <a:r>
              <a:rPr lang="en-US" dirty="0"/>
              <a:t>B</a:t>
            </a:r>
            <a:r>
              <a:rPr lang="en-US" dirty="0" smtClean="0"/>
              <a:t>etter </a:t>
            </a:r>
            <a:r>
              <a:rPr lang="en-US" dirty="0"/>
              <a:t>scalability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modern business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 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High Scalability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26" y="3334183"/>
            <a:ext cx="4712475" cy="27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Disk &amp; 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4505" r="14505"/>
          <a:stretch>
            <a:fillRect/>
          </a:stretch>
        </p:blipFill>
        <p:spPr>
          <a:xfrm>
            <a:off x="498474" y="2012560"/>
            <a:ext cx="7556313" cy="4144963"/>
          </a:xfrm>
        </p:spPr>
      </p:pic>
      <p:sp>
        <p:nvSpPr>
          <p:cNvPr id="5" name="TextBox 4"/>
          <p:cNvSpPr txBox="1"/>
          <p:nvPr/>
        </p:nvSpPr>
        <p:spPr>
          <a:xfrm>
            <a:off x="2147841" y="6508681"/>
            <a:ext cx="706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Courtesy : http://</a:t>
            </a:r>
            <a:r>
              <a:rPr lang="en-US" sz="1050" dirty="0" err="1" smtClean="0"/>
              <a:t>blog.scoutapp.com</a:t>
            </a:r>
            <a:r>
              <a:rPr lang="en-US" sz="1050" dirty="0" smtClean="0"/>
              <a:t>/articles/2011/02/10/understanding-disk-</a:t>
            </a:r>
            <a:r>
              <a:rPr lang="en-US" sz="1050" dirty="0" err="1" smtClean="0"/>
              <a:t>i</a:t>
            </a:r>
            <a:r>
              <a:rPr lang="en-US" sz="1050" dirty="0" smtClean="0"/>
              <a:t>-o-when-should-you-be-worried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610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cdn.skim.gs</a:t>
            </a:r>
            <a:r>
              <a:rPr lang="en-US" dirty="0"/>
              <a:t>/image/upload/v1456337318/</a:t>
            </a:r>
            <a:r>
              <a:rPr lang="en-US" dirty="0" err="1"/>
              <a:t>msi</a:t>
            </a:r>
            <a:r>
              <a:rPr lang="en-US" dirty="0"/>
              <a:t>/children-sharing-toys_tbpwc1.jpg</a:t>
            </a:r>
          </a:p>
        </p:txBody>
      </p:sp>
      <p:pic>
        <p:nvPicPr>
          <p:cNvPr id="4" name="Picture 3" descr="children-sharing-toys_tbpw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7" y="1464727"/>
            <a:ext cx="7620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(SN)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SN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Each node is self sufficient</a:t>
            </a:r>
          </a:p>
          <a:p>
            <a:pPr lvl="1"/>
            <a:r>
              <a:rPr lang="en-US" dirty="0" smtClean="0"/>
              <a:t>No single point of contention</a:t>
            </a:r>
          </a:p>
          <a:p>
            <a:pPr lvl="1"/>
            <a:r>
              <a:rPr lang="en-US" dirty="0" smtClean="0"/>
              <a:t>None of nodes share any resource (specially memory or disk)</a:t>
            </a:r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Eliminate any single point of failure</a:t>
            </a:r>
          </a:p>
          <a:p>
            <a:pPr lvl="1"/>
            <a:r>
              <a:rPr lang="en-US" dirty="0" smtClean="0"/>
              <a:t>Allowing self healing</a:t>
            </a:r>
          </a:p>
          <a:p>
            <a:pPr lvl="1"/>
            <a:r>
              <a:rPr lang="en-US" dirty="0" smtClean="0"/>
              <a:t>Offering non-</a:t>
            </a:r>
            <a:r>
              <a:rPr lang="en-US" smtClean="0"/>
              <a:t>disruptive upgrades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hildren-sharing-toys_tbpw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49" y="5470854"/>
            <a:ext cx="1970853" cy="13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Hazelcast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memory data grid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Alternatives to many popular solutions</a:t>
            </a:r>
          </a:p>
          <a:p>
            <a:pPr lvl="1"/>
            <a:r>
              <a:rPr lang="en-US" dirty="0" smtClean="0"/>
              <a:t>Coherence</a:t>
            </a:r>
          </a:p>
          <a:p>
            <a:pPr lvl="1"/>
            <a:r>
              <a:rPr lang="en-US" dirty="0" err="1" smtClean="0"/>
              <a:t>Teracotta</a:t>
            </a:r>
            <a:endParaRPr lang="en-US" dirty="0" smtClean="0"/>
          </a:p>
          <a:p>
            <a:pPr lvl="1"/>
            <a:r>
              <a:rPr lang="en-US" dirty="0" err="1" smtClean="0"/>
              <a:t>Gemfire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And many more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Scale-out Computing: every node adds their CPU to the cluster</a:t>
            </a:r>
          </a:p>
          <a:p>
            <a:r>
              <a:rPr lang="en-US" sz="2200" dirty="0"/>
              <a:t>Resilience: nodes can fail randomly without data loss or significant performance impact to running applications</a:t>
            </a:r>
          </a:p>
          <a:p>
            <a:r>
              <a:rPr lang="en-US" sz="2200" dirty="0"/>
              <a:t>Programming Model: A way for developers to easily program the cluster of machines as if it were a single machine</a:t>
            </a:r>
          </a:p>
          <a:p>
            <a:r>
              <a:rPr lang="en-US" sz="2200" dirty="0"/>
              <a:t>Fast, Big Data: it enables very large data sets to be manipulated in main memory</a:t>
            </a:r>
          </a:p>
          <a:p>
            <a:r>
              <a:rPr lang="en-US" sz="2200" dirty="0"/>
              <a:t>Dynamic Scalability: nodes (computers) can dynamically join the other computers in a grid (cluster)</a:t>
            </a:r>
          </a:p>
          <a:p>
            <a:r>
              <a:rPr lang="en-US" sz="2200" dirty="0"/>
              <a:t>Elastic Main Memory: every node adds their RAM to the cluster’s memory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9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Hazelcast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9712" y="6508681"/>
            <a:ext cx="2698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Courtesy: https://</a:t>
            </a:r>
            <a:r>
              <a:rPr lang="en-US" sz="1050" dirty="0" err="1" smtClean="0"/>
              <a:t>hazelcast.org</a:t>
            </a:r>
            <a:r>
              <a:rPr lang="en-US" sz="1050" dirty="0" smtClean="0"/>
              <a:t>/features/</a:t>
            </a:r>
            <a:endParaRPr lang="en-US" sz="1050" dirty="0"/>
          </a:p>
        </p:txBody>
      </p:sp>
      <p:pic>
        <p:nvPicPr>
          <p:cNvPr id="7" name="Picture 6" descr="3-8_IMDG-architecture-V6-Open-Sour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190434"/>
            <a:ext cx="6887094" cy="53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Peer to Peer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Redundant</a:t>
            </a:r>
          </a:p>
          <a:p>
            <a:pPr lvl="1"/>
            <a:r>
              <a:rPr lang="en-US" dirty="0" smtClean="0"/>
              <a:t>Keeps the backup of each data entry in multiple member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600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721</TotalTime>
  <Words>347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Advantage</vt:lpstr>
      <vt:lpstr>In Memory Data Grid</vt:lpstr>
      <vt:lpstr>What modern business needs</vt:lpstr>
      <vt:lpstr>Comparison Vs Disk &amp; RAM</vt:lpstr>
      <vt:lpstr>High Availability &amp; Scalability</vt:lpstr>
      <vt:lpstr>Shared Nothing (SN)</vt:lpstr>
      <vt:lpstr>Introducing Hazelcast</vt:lpstr>
      <vt:lpstr>Main Features</vt:lpstr>
      <vt:lpstr>Hazelcast Architecture</vt:lpstr>
      <vt:lpstr>Advantages</vt:lpstr>
      <vt:lpstr>Sharding </vt:lpstr>
      <vt:lpstr>Partition (Shard) with 1 Node</vt:lpstr>
      <vt:lpstr>Partition (Shard) with 2 Node</vt:lpstr>
      <vt:lpstr>Partition (Shard) with 4 Nodes</vt:lpstr>
      <vt:lpstr>Advantage of Partiton strategy</vt:lpstr>
      <vt:lpstr>Topology - Embedded</vt:lpstr>
      <vt:lpstr>Topology – Client / Server</vt:lpstr>
      <vt:lpstr>PowerPoint Presentation</vt:lpstr>
      <vt:lpstr>Our Topology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Memory Data Grid</dc:title>
  <dc:creator>Amit Agrawal</dc:creator>
  <cp:lastModifiedBy>Amit Agrawal</cp:lastModifiedBy>
  <cp:revision>15</cp:revision>
  <dcterms:created xsi:type="dcterms:W3CDTF">2017-06-01T15:31:21Z</dcterms:created>
  <dcterms:modified xsi:type="dcterms:W3CDTF">2017-06-02T03:33:02Z</dcterms:modified>
</cp:coreProperties>
</file>