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70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5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54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97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2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71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41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3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5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51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31C31-BCDB-4388-8425-4159BC260CC5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2929C-AC2F-40DD-8FB4-719C637B42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67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js.aaai.org/index.php/AIIDE/article/view/12947" TargetMode="External"/><Relationship Id="rId2" Type="http://schemas.openxmlformats.org/officeDocument/2006/relationships/hyperlink" Target="https://arxiv.org/abs/2303.1696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A18A-08D0-7091-0222-6B698904F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040" y="357433"/>
            <a:ext cx="11317898" cy="2387600"/>
          </a:xfrm>
        </p:spPr>
        <p:txBody>
          <a:bodyPr>
            <a:normAutofit/>
          </a:bodyPr>
          <a:lstStyle/>
          <a:p>
            <a:r>
              <a:rPr lang="en-US" dirty="0"/>
              <a:t>Beyond Polynomial Time: Angry Birds as an NP-Hard Problem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652BF-CA30-0ABF-1509-E0B1883DB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5500" y="2922038"/>
            <a:ext cx="5588977" cy="1013924"/>
          </a:xfrm>
        </p:spPr>
        <p:txBody>
          <a:bodyPr/>
          <a:lstStyle/>
          <a:p>
            <a:r>
              <a:rPr lang="en-US" dirty="0"/>
              <a:t>Comparative Study of Brute Force, Genetic Algorithm, and Piotrowski’s Heuristic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A71A-3AB0-9E22-A8C9-D9D701754CD5}"/>
              </a:ext>
            </a:extLst>
          </p:cNvPr>
          <p:cNvSpPr txBox="1"/>
          <p:nvPr/>
        </p:nvSpPr>
        <p:spPr>
          <a:xfrm>
            <a:off x="411040" y="5290521"/>
            <a:ext cx="5514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Name:</a:t>
            </a:r>
            <a:r>
              <a:rPr lang="en-US" sz="2800" dirty="0"/>
              <a:t> Amit Pal</a:t>
            </a:r>
          </a:p>
          <a:p>
            <a:r>
              <a:rPr lang="en-US" sz="2800" b="1" dirty="0"/>
              <a:t>Professor:</a:t>
            </a:r>
            <a:r>
              <a:rPr lang="en-US" sz="2800" dirty="0"/>
              <a:t> Prof. Neelima Gupta</a:t>
            </a:r>
            <a:r>
              <a:rPr lang="en-IN" sz="2800" dirty="0"/>
              <a:t>, UoD</a:t>
            </a:r>
            <a:endParaRPr lang="en-US" sz="2800" dirty="0"/>
          </a:p>
        </p:txBody>
      </p:sp>
      <p:pic>
        <p:nvPicPr>
          <p:cNvPr id="3074" name="Picture 2" descr="1: Screenshot of a level from the Angry Birds game. | Download Scientific  Diagram">
            <a:extLst>
              <a:ext uri="{FF2B5EF4-FFF2-40B4-BE49-F238E27FC236}">
                <a16:creationId xmlns:a16="http://schemas.microsoft.com/office/drawing/2014/main" id="{DC8E6039-9F5A-99B6-25F4-AEAB0DE59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7751" y="3935962"/>
            <a:ext cx="4511187" cy="230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CDF8-AE29-1A89-3832-3DA39B3E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E76F-6C1A-C7B0-F5DC-0221F869A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[1] Wiktor Piotrowski et al. Heuristic Search For Physics-Based Problems: Angry Birds in </a:t>
            </a:r>
            <a:r>
              <a:rPr lang="en-IN" dirty="0"/>
              <a:t>PDDL+. 2023. </a:t>
            </a:r>
            <a:r>
              <a:rPr lang="en-IN" dirty="0" err="1"/>
              <a:t>arXiv</a:t>
            </a:r>
            <a:r>
              <a:rPr lang="en-IN" dirty="0"/>
              <a:t>: 2303.16967 [cs.AI]. url: </a:t>
            </a:r>
            <a:r>
              <a:rPr lang="en-IN" dirty="0">
                <a:hlinkClick r:id="rId2"/>
              </a:rPr>
              <a:t>https://arxiv.org/abs/2303.16967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[2] Matthew Stephenson, Jochen Renz, and Xiaoyu Ge. “The Computational Complexity of Angry Birds and Similar Physics-Simulation Games”. In: Proceedings of the AAAI Conference </a:t>
            </a:r>
            <a:r>
              <a:rPr lang="en-IN" dirty="0"/>
              <a:t>on Artificial Intelligence and Interactive Digital Entertainment 13.1 (June 2021), pp. 241–247. </a:t>
            </a:r>
            <a:r>
              <a:rPr lang="en-IN" dirty="0" err="1"/>
              <a:t>doi</a:t>
            </a:r>
            <a:r>
              <a:rPr lang="en-IN" dirty="0"/>
              <a:t>: 10.1609/aiide.v13i1.12947. url: </a:t>
            </a:r>
            <a:r>
              <a:rPr lang="en-IN" dirty="0">
                <a:hlinkClick r:id="rId3"/>
              </a:rPr>
              <a:t>https://ojs.aaai.org/index.php/AIIDE/article/view/12947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49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DFEF-BA3D-8B0D-CCF3-07C7F86CE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8E546D-812C-F0B4-DB3D-A0FCF946F4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0894"/>
            <a:ext cx="89659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Angry Birds isn’t just a casual game — solving a level optimally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NP-hard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C</a:t>
            </a:r>
            <a:r>
              <a:rPr lang="en-US" sz="2000" dirty="0"/>
              <a:t>ompare algorithms that balance </a:t>
            </a:r>
            <a:r>
              <a:rPr lang="en-US" sz="2000" b="1" dirty="0"/>
              <a:t>accuracy vs runtime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level complexity grows, the search space explodes.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753DF2-56F0-9F08-2096-57B8F72CED32}"/>
              </a:ext>
            </a:extLst>
          </p:cNvPr>
          <p:cNvGrpSpPr/>
          <p:nvPr/>
        </p:nvGrpSpPr>
        <p:grpSpPr>
          <a:xfrm>
            <a:off x="1222130" y="2493948"/>
            <a:ext cx="9812215" cy="4170622"/>
            <a:chOff x="1222131" y="2493947"/>
            <a:chExt cx="9747738" cy="4179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A6914D-4FC6-9539-0DED-CD4487FB2FEB}"/>
                </a:ext>
              </a:extLst>
            </p:cNvPr>
            <p:cNvGrpSpPr/>
            <p:nvPr/>
          </p:nvGrpSpPr>
          <p:grpSpPr>
            <a:xfrm>
              <a:off x="1222131" y="2493947"/>
              <a:ext cx="9747738" cy="3467237"/>
              <a:chOff x="1421423" y="3039071"/>
              <a:chExt cx="9349153" cy="2804746"/>
            </a:xfrm>
          </p:grpSpPr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41DEE8CA-0728-DDB3-30B0-3903BF2E41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21423" y="3039071"/>
                <a:ext cx="4419599" cy="2804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D5F92E80-8BC4-BA71-5932-686DB6EE1E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0976" y="3039071"/>
                <a:ext cx="4419600" cy="280474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DAFA2CB-88B8-E558-CEB5-9778094B2158}"/>
                </a:ext>
              </a:extLst>
            </p:cNvPr>
            <p:cNvSpPr/>
            <p:nvPr/>
          </p:nvSpPr>
          <p:spPr>
            <a:xfrm>
              <a:off x="6901962" y="6180990"/>
              <a:ext cx="562708" cy="492370"/>
            </a:xfrm>
            <a:prstGeom prst="rect">
              <a:avLst/>
            </a:prstGeom>
            <a:solidFill>
              <a:srgbClr val="BEE2F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0381A07-C9E3-E1C7-FE2F-3A86246EB9F9}"/>
                </a:ext>
              </a:extLst>
            </p:cNvPr>
            <p:cNvSpPr/>
            <p:nvPr/>
          </p:nvSpPr>
          <p:spPr>
            <a:xfrm>
              <a:off x="2474090" y="6211764"/>
              <a:ext cx="413238" cy="430823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681DFD-4580-A908-0793-3DCBBFB60B3D}"/>
                </a:ext>
              </a:extLst>
            </p:cNvPr>
            <p:cNvSpPr txBox="1"/>
            <p:nvPr/>
          </p:nvSpPr>
          <p:spPr>
            <a:xfrm>
              <a:off x="3008222" y="6211737"/>
              <a:ext cx="8169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Pigs </a:t>
              </a:r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BD8CDA-9AEA-8A59-0B46-FE1EAA758C93}"/>
                </a:ext>
              </a:extLst>
            </p:cNvPr>
            <p:cNvSpPr txBox="1"/>
            <p:nvPr/>
          </p:nvSpPr>
          <p:spPr>
            <a:xfrm>
              <a:off x="7681854" y="6211737"/>
              <a:ext cx="24732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Blocks (Unbreakable)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711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512A-4F18-F28A-FF59-D6606AE3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F405F5-411A-A32D-5475-D2D9A2224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7091" y="2130520"/>
            <a:ext cx="87366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synthetic 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varying difficulty (easy, medium, hard)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combinatorial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number of pigs &amp; blocks increase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Brute-Force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Piotrowski’s Heuristic, and Genetic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 rate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runtime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1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15E5-A8B6-2217-9BB9-60309A3D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is not known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DF2C5B-4CDD-1556-21D3-BA4567CF3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490611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Proven to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NP-Hard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in extended forms,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PSPACE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EXPTIME-hard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arises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physics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combinatorial explosion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shots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polynomial-time approximation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known or expected to exist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parameters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angle, velocity, collisions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block discrete approximation proofs</a:t>
            </a:r>
          </a:p>
        </p:txBody>
      </p:sp>
    </p:spTree>
    <p:extLst>
      <p:ext uri="{BB962C8B-B14F-4D97-AF65-F5344CB8AC3E}">
        <p14:creationId xmlns:p14="http://schemas.microsoft.com/office/powerpoint/2010/main" val="318028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6811-33B8-9BBB-7978-17D8555E5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1: Brute Force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458E3B-BF0B-C4DC-DE2F-1302EEFB5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82253"/>
            <a:ext cx="5782408" cy="166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possible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shot angles &amp; velocities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Guarantees optimality but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explodes in runtime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baseline for comparison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7F1E0031-CD61-A2D0-0CB7-F11691F93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08" y="1382253"/>
            <a:ext cx="4892553" cy="50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2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9186-7204-2FDF-B709-1B728FF0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2: Genetic 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B14F92-A83C-2319-760D-8E60A3630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4058"/>
            <a:ext cx="6989414" cy="128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Evolution-based search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fitness, crossover, mutation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Explores better shots over generations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physics-aware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moderate success but improves scalability</a:t>
            </a:r>
          </a:p>
        </p:txBody>
      </p:sp>
      <p:pic>
        <p:nvPicPr>
          <p:cNvPr id="5123" name="Picture 3" descr="Genetic Algorithm PowerPoint Presentation Slides - PPT Template">
            <a:extLst>
              <a:ext uri="{FF2B5EF4-FFF2-40B4-BE49-F238E27FC236}">
                <a16:creationId xmlns:a16="http://schemas.microsoft.com/office/drawing/2014/main" id="{6CD8B3DE-BC51-F3B2-919B-498999B7C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481" y="2874291"/>
            <a:ext cx="6433038" cy="3618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57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1568-808F-6955-3A59-46B6048B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3: Piotrowski’s Heuristic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992B33-79B7-6861-1883-0F1A19FC40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70467"/>
            <a:ext cx="5429692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Physics-aware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filters out impossible trajectories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feasible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efficiency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Performs best across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73560D-4D76-FE6F-9179-7565A71E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49" y="2657999"/>
            <a:ext cx="6286501" cy="39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98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3E80-1E2D-03D5-BD1C-31A6F137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081" y="365125"/>
            <a:ext cx="10515600" cy="1325563"/>
          </a:xfrm>
        </p:spPr>
        <p:txBody>
          <a:bodyPr/>
          <a:lstStyle/>
          <a:p>
            <a:r>
              <a:rPr lang="en-IN" dirty="0"/>
              <a:t>Results &amp;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742D0C-093D-FC12-9B87-CE79396E2A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0264500"/>
              </p:ext>
            </p:extLst>
          </p:nvPr>
        </p:nvGraphicFramePr>
        <p:xfrm>
          <a:off x="886557" y="1456348"/>
          <a:ext cx="10483362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94793">
                  <a:extLst>
                    <a:ext uri="{9D8B030D-6E8A-4147-A177-3AD203B41FA5}">
                      <a16:colId xmlns:a16="http://schemas.microsoft.com/office/drawing/2014/main" val="3711554204"/>
                    </a:ext>
                  </a:extLst>
                </a:gridCol>
                <a:gridCol w="2083777">
                  <a:extLst>
                    <a:ext uri="{9D8B030D-6E8A-4147-A177-3AD203B41FA5}">
                      <a16:colId xmlns:a16="http://schemas.microsoft.com/office/drawing/2014/main" val="1014760000"/>
                    </a:ext>
                  </a:extLst>
                </a:gridCol>
                <a:gridCol w="2242038">
                  <a:extLst>
                    <a:ext uri="{9D8B030D-6E8A-4147-A177-3AD203B41FA5}">
                      <a16:colId xmlns:a16="http://schemas.microsoft.com/office/drawing/2014/main" val="500680730"/>
                    </a:ext>
                  </a:extLst>
                </a:gridCol>
                <a:gridCol w="1759634">
                  <a:extLst>
                    <a:ext uri="{9D8B030D-6E8A-4147-A177-3AD203B41FA5}">
                      <a16:colId xmlns:a16="http://schemas.microsoft.com/office/drawing/2014/main" val="197633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934906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Pigs Destroyed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Success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Runtime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Efficiency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269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Brute 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9.07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74.6 %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2.16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37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Genetic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7.10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58.6 %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/>
                        <a:t>1.65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97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Piotrowski’s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0" dirty="0"/>
                        <a:t>9.10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0" dirty="0"/>
                        <a:t>74.0 %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0" dirty="0"/>
                        <a:t>0.004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0" dirty="0"/>
                        <a:t>2.17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399034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823540A3-D4BC-DA1B-BF6B-49C3F076163E}"/>
              </a:ext>
            </a:extLst>
          </p:cNvPr>
          <p:cNvGrpSpPr/>
          <p:nvPr/>
        </p:nvGrpSpPr>
        <p:grpSpPr>
          <a:xfrm>
            <a:off x="1410432" y="3188267"/>
            <a:ext cx="9338898" cy="3155018"/>
            <a:chOff x="1704242" y="3109136"/>
            <a:chExt cx="9338898" cy="3155018"/>
          </a:xfrm>
        </p:grpSpPr>
        <p:pic>
          <p:nvPicPr>
            <p:cNvPr id="7170" name="Picture 2">
              <a:extLst>
                <a:ext uri="{FF2B5EF4-FFF2-40B4-BE49-F238E27FC236}">
                  <a16:creationId xmlns:a16="http://schemas.microsoft.com/office/drawing/2014/main" id="{E50512DD-77FA-7EB3-CAEE-A084F919E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4242" y="3112515"/>
              <a:ext cx="3892794" cy="3151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1CE5ED44-04BA-4D9C-4C72-F3E070A64F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898" y="3109136"/>
              <a:ext cx="3973242" cy="3155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0338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F19C-FF8A-D3BA-50E8-DE1C8E49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5AA59A-6404-16BE-D18E-2BBAFD263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4778" y="1690688"/>
            <a:ext cx="10709022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Brute Force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finds good solutions but fails to scale with increasing level complexity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Genetic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improves shots through evolution but remains limited by computation time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Piotrowski’s Heuristic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fastest runtime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overall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Physics-aware heuristics outperform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blind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evolutionary guessing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shot selection proves more effective than raw computational power in physics-based problems</a:t>
            </a:r>
          </a:p>
        </p:txBody>
      </p:sp>
    </p:spTree>
    <p:extLst>
      <p:ext uri="{BB962C8B-B14F-4D97-AF65-F5344CB8AC3E}">
        <p14:creationId xmlns:p14="http://schemas.microsoft.com/office/powerpoint/2010/main" val="110747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448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Beyond Polynomial Time: Angry Birds as an NP-Hard Problem</vt:lpstr>
      <vt:lpstr>Problem Statement</vt:lpstr>
      <vt:lpstr>Objective</vt:lpstr>
      <vt:lpstr>Approximation is not known</vt:lpstr>
      <vt:lpstr>Algorithm 1: Brute Force</vt:lpstr>
      <vt:lpstr>Algorithm 2: Genetic Algorithm</vt:lpstr>
      <vt:lpstr>Algorithm 3: Piotrowski’s Heuristic</vt:lpstr>
      <vt:lpstr>Results &amp; Comparison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Pal</dc:creator>
  <cp:lastModifiedBy>Amit Pal</cp:lastModifiedBy>
  <cp:revision>1</cp:revision>
  <dcterms:created xsi:type="dcterms:W3CDTF">2025-10-29T13:52:58Z</dcterms:created>
  <dcterms:modified xsi:type="dcterms:W3CDTF">2025-10-29T15:18:07Z</dcterms:modified>
</cp:coreProperties>
</file>