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73" r:id="rId12"/>
    <p:sldId id="266" r:id="rId13"/>
    <p:sldId id="274" r:id="rId14"/>
    <p:sldId id="267" r:id="rId15"/>
    <p:sldId id="268" r:id="rId16"/>
    <p:sldId id="275" r:id="rId17"/>
    <p:sldId id="269" r:id="rId18"/>
    <p:sldId id="276" r:id="rId19"/>
    <p:sldId id="271" r:id="rId20"/>
    <p:sldId id="270" r:id="rId21"/>
    <p:sldId id="27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DBCB0D-05C1-4361-9845-3869723B58D9}" type="doc">
      <dgm:prSet loTypeId="urn:microsoft.com/office/officeart/2005/8/layout/vProcess5" loCatId="process" qsTypeId="urn:microsoft.com/office/officeart/2005/8/quickstyle/simple5" qsCatId="simple" csTypeId="urn:microsoft.com/office/officeart/2005/8/colors/colorful2" csCatId="colorful"/>
      <dgm:spPr/>
      <dgm:t>
        <a:bodyPr/>
        <a:lstStyle/>
        <a:p>
          <a:endParaRPr lang="en-US"/>
        </a:p>
      </dgm:t>
    </dgm:pt>
    <dgm:pt modelId="{48A531C1-FB93-4D36-A1CE-9815F19ACD0D}">
      <dgm:prSet/>
      <dgm:spPr/>
      <dgm:t>
        <a:bodyPr/>
        <a:lstStyle/>
        <a:p>
          <a:r>
            <a:rPr lang="en-US" dirty="0"/>
            <a:t>Overview of the database</a:t>
          </a:r>
        </a:p>
      </dgm:t>
    </dgm:pt>
    <dgm:pt modelId="{2F7477BE-C962-43B0-A940-C3E8C37C7EF3}" type="parTrans" cxnId="{4CF5D6FB-7252-48D6-A7D1-2035967294BF}">
      <dgm:prSet/>
      <dgm:spPr/>
      <dgm:t>
        <a:bodyPr/>
        <a:lstStyle/>
        <a:p>
          <a:endParaRPr lang="en-US"/>
        </a:p>
      </dgm:t>
    </dgm:pt>
    <dgm:pt modelId="{3AA2D3FC-0A93-4398-8265-D4201FACDF36}" type="sibTrans" cxnId="{4CF5D6FB-7252-48D6-A7D1-2035967294BF}">
      <dgm:prSet/>
      <dgm:spPr/>
      <dgm:t>
        <a:bodyPr/>
        <a:lstStyle/>
        <a:p>
          <a:endParaRPr lang="en-US"/>
        </a:p>
      </dgm:t>
    </dgm:pt>
    <dgm:pt modelId="{9683A742-5FCB-4BAA-BDC7-4BB0AB92C8F5}">
      <dgm:prSet/>
      <dgm:spPr/>
      <dgm:t>
        <a:bodyPr/>
        <a:lstStyle/>
        <a:p>
          <a:r>
            <a:rPr lang="en-US"/>
            <a:t>Entities and relationships</a:t>
          </a:r>
        </a:p>
      </dgm:t>
    </dgm:pt>
    <dgm:pt modelId="{3FE07EFB-BDCE-4464-8EFD-34257C0BB237}" type="parTrans" cxnId="{01B12C11-F811-4290-AE52-D1BA4A68C31A}">
      <dgm:prSet/>
      <dgm:spPr/>
      <dgm:t>
        <a:bodyPr/>
        <a:lstStyle/>
        <a:p>
          <a:endParaRPr lang="en-US"/>
        </a:p>
      </dgm:t>
    </dgm:pt>
    <dgm:pt modelId="{770151DB-A836-4B21-A69A-9D3804E99C3B}" type="sibTrans" cxnId="{01B12C11-F811-4290-AE52-D1BA4A68C31A}">
      <dgm:prSet/>
      <dgm:spPr/>
      <dgm:t>
        <a:bodyPr/>
        <a:lstStyle/>
        <a:p>
          <a:endParaRPr lang="en-US"/>
        </a:p>
      </dgm:t>
    </dgm:pt>
    <dgm:pt modelId="{36F0CCC8-1EFE-4FF0-85F9-08EFE5D4808F}">
      <dgm:prSet/>
      <dgm:spPr/>
      <dgm:t>
        <a:bodyPr/>
        <a:lstStyle/>
        <a:p>
          <a:r>
            <a:rPr lang="en-US"/>
            <a:t>Addressing 8 conditions</a:t>
          </a:r>
        </a:p>
      </dgm:t>
    </dgm:pt>
    <dgm:pt modelId="{899E9A89-3C03-43EF-8F63-A9411C2D582C}" type="parTrans" cxnId="{B47E1F69-04B5-414B-9323-C6D536140158}">
      <dgm:prSet/>
      <dgm:spPr/>
      <dgm:t>
        <a:bodyPr/>
        <a:lstStyle/>
        <a:p>
          <a:endParaRPr lang="en-US"/>
        </a:p>
      </dgm:t>
    </dgm:pt>
    <dgm:pt modelId="{387316C5-0728-42F5-A771-48BD6109C132}" type="sibTrans" cxnId="{B47E1F69-04B5-414B-9323-C6D536140158}">
      <dgm:prSet/>
      <dgm:spPr/>
      <dgm:t>
        <a:bodyPr/>
        <a:lstStyle/>
        <a:p>
          <a:endParaRPr lang="en-US"/>
        </a:p>
      </dgm:t>
    </dgm:pt>
    <dgm:pt modelId="{B3621B2F-2CCD-45C4-9939-D928E8C85176}">
      <dgm:prSet/>
      <dgm:spPr/>
      <dgm:t>
        <a:bodyPr/>
        <a:lstStyle/>
        <a:p>
          <a:r>
            <a:rPr lang="en-US"/>
            <a:t>Highlights of design</a:t>
          </a:r>
        </a:p>
      </dgm:t>
    </dgm:pt>
    <dgm:pt modelId="{38C3EBA2-1573-4132-898B-6F8303356C2E}" type="parTrans" cxnId="{AB98B620-D5C6-44F4-B11E-27A515A54203}">
      <dgm:prSet/>
      <dgm:spPr/>
      <dgm:t>
        <a:bodyPr/>
        <a:lstStyle/>
        <a:p>
          <a:endParaRPr lang="en-US"/>
        </a:p>
      </dgm:t>
    </dgm:pt>
    <dgm:pt modelId="{A1599E11-16C9-443D-934D-5021091DFADF}" type="sibTrans" cxnId="{AB98B620-D5C6-44F4-B11E-27A515A54203}">
      <dgm:prSet/>
      <dgm:spPr/>
      <dgm:t>
        <a:bodyPr/>
        <a:lstStyle/>
        <a:p>
          <a:endParaRPr lang="en-US"/>
        </a:p>
      </dgm:t>
    </dgm:pt>
    <dgm:pt modelId="{92276F1C-4DEF-4C1E-BA2C-617A7E055440}">
      <dgm:prSet/>
      <dgm:spPr/>
      <dgm:t>
        <a:bodyPr/>
        <a:lstStyle/>
        <a:p>
          <a:r>
            <a:rPr lang="en-US"/>
            <a:t>Challenges</a:t>
          </a:r>
        </a:p>
      </dgm:t>
    </dgm:pt>
    <dgm:pt modelId="{3C5A3706-77A6-42A0-94C6-A46DD95021F2}" type="parTrans" cxnId="{2D321C4A-58EC-46B0-87C1-8640A088A054}">
      <dgm:prSet/>
      <dgm:spPr/>
      <dgm:t>
        <a:bodyPr/>
        <a:lstStyle/>
        <a:p>
          <a:endParaRPr lang="en-US"/>
        </a:p>
      </dgm:t>
    </dgm:pt>
    <dgm:pt modelId="{6B886A13-34CB-4B73-AEF3-C1716F8AE1B4}" type="sibTrans" cxnId="{2D321C4A-58EC-46B0-87C1-8640A088A054}">
      <dgm:prSet/>
      <dgm:spPr/>
      <dgm:t>
        <a:bodyPr/>
        <a:lstStyle/>
        <a:p>
          <a:endParaRPr lang="en-US"/>
        </a:p>
      </dgm:t>
    </dgm:pt>
    <dgm:pt modelId="{EE8D1E77-A454-4734-BEB8-2F3174476CA4}" type="pres">
      <dgm:prSet presAssocID="{74DBCB0D-05C1-4361-9845-3869723B58D9}" presName="outerComposite" presStyleCnt="0">
        <dgm:presLayoutVars>
          <dgm:chMax val="5"/>
          <dgm:dir/>
          <dgm:resizeHandles val="exact"/>
        </dgm:presLayoutVars>
      </dgm:prSet>
      <dgm:spPr/>
    </dgm:pt>
    <dgm:pt modelId="{6FDE520A-67EC-4F1D-9049-167F05A77DF6}" type="pres">
      <dgm:prSet presAssocID="{74DBCB0D-05C1-4361-9845-3869723B58D9}" presName="dummyMaxCanvas" presStyleCnt="0">
        <dgm:presLayoutVars/>
      </dgm:prSet>
      <dgm:spPr/>
    </dgm:pt>
    <dgm:pt modelId="{50C7DC99-AFBA-40C1-9D6E-E21D9017D118}" type="pres">
      <dgm:prSet presAssocID="{74DBCB0D-05C1-4361-9845-3869723B58D9}" presName="FiveNodes_1" presStyleLbl="node1" presStyleIdx="0" presStyleCnt="5">
        <dgm:presLayoutVars>
          <dgm:bulletEnabled val="1"/>
        </dgm:presLayoutVars>
      </dgm:prSet>
      <dgm:spPr/>
    </dgm:pt>
    <dgm:pt modelId="{5611D183-E5CD-4AE7-BDF2-1D77E3C5C1B5}" type="pres">
      <dgm:prSet presAssocID="{74DBCB0D-05C1-4361-9845-3869723B58D9}" presName="FiveNodes_2" presStyleLbl="node1" presStyleIdx="1" presStyleCnt="5">
        <dgm:presLayoutVars>
          <dgm:bulletEnabled val="1"/>
        </dgm:presLayoutVars>
      </dgm:prSet>
      <dgm:spPr/>
    </dgm:pt>
    <dgm:pt modelId="{2CB02694-B6B5-4D27-A981-9BA53794F83E}" type="pres">
      <dgm:prSet presAssocID="{74DBCB0D-05C1-4361-9845-3869723B58D9}" presName="FiveNodes_3" presStyleLbl="node1" presStyleIdx="2" presStyleCnt="5">
        <dgm:presLayoutVars>
          <dgm:bulletEnabled val="1"/>
        </dgm:presLayoutVars>
      </dgm:prSet>
      <dgm:spPr/>
    </dgm:pt>
    <dgm:pt modelId="{6707A275-283C-422C-8F1D-80A454D763E0}" type="pres">
      <dgm:prSet presAssocID="{74DBCB0D-05C1-4361-9845-3869723B58D9}" presName="FiveNodes_4" presStyleLbl="node1" presStyleIdx="3" presStyleCnt="5">
        <dgm:presLayoutVars>
          <dgm:bulletEnabled val="1"/>
        </dgm:presLayoutVars>
      </dgm:prSet>
      <dgm:spPr/>
    </dgm:pt>
    <dgm:pt modelId="{BAA296FE-AB03-480D-A3A1-FA7BDFE63F76}" type="pres">
      <dgm:prSet presAssocID="{74DBCB0D-05C1-4361-9845-3869723B58D9}" presName="FiveNodes_5" presStyleLbl="node1" presStyleIdx="4" presStyleCnt="5">
        <dgm:presLayoutVars>
          <dgm:bulletEnabled val="1"/>
        </dgm:presLayoutVars>
      </dgm:prSet>
      <dgm:spPr/>
    </dgm:pt>
    <dgm:pt modelId="{9B5FCCC9-5475-49EA-914F-9C3F179D0442}" type="pres">
      <dgm:prSet presAssocID="{74DBCB0D-05C1-4361-9845-3869723B58D9}" presName="FiveConn_1-2" presStyleLbl="fgAccFollowNode1" presStyleIdx="0" presStyleCnt="4">
        <dgm:presLayoutVars>
          <dgm:bulletEnabled val="1"/>
        </dgm:presLayoutVars>
      </dgm:prSet>
      <dgm:spPr/>
    </dgm:pt>
    <dgm:pt modelId="{E6712010-9AA0-4FF1-97CD-9DE145B68AEB}" type="pres">
      <dgm:prSet presAssocID="{74DBCB0D-05C1-4361-9845-3869723B58D9}" presName="FiveConn_2-3" presStyleLbl="fgAccFollowNode1" presStyleIdx="1" presStyleCnt="4">
        <dgm:presLayoutVars>
          <dgm:bulletEnabled val="1"/>
        </dgm:presLayoutVars>
      </dgm:prSet>
      <dgm:spPr/>
    </dgm:pt>
    <dgm:pt modelId="{B41DB961-ECBD-436E-9978-67C90A283DF5}" type="pres">
      <dgm:prSet presAssocID="{74DBCB0D-05C1-4361-9845-3869723B58D9}" presName="FiveConn_3-4" presStyleLbl="fgAccFollowNode1" presStyleIdx="2" presStyleCnt="4">
        <dgm:presLayoutVars>
          <dgm:bulletEnabled val="1"/>
        </dgm:presLayoutVars>
      </dgm:prSet>
      <dgm:spPr/>
    </dgm:pt>
    <dgm:pt modelId="{D9C86171-59DC-42A4-8061-418A450D6F55}" type="pres">
      <dgm:prSet presAssocID="{74DBCB0D-05C1-4361-9845-3869723B58D9}" presName="FiveConn_4-5" presStyleLbl="fgAccFollowNode1" presStyleIdx="3" presStyleCnt="4">
        <dgm:presLayoutVars>
          <dgm:bulletEnabled val="1"/>
        </dgm:presLayoutVars>
      </dgm:prSet>
      <dgm:spPr/>
    </dgm:pt>
    <dgm:pt modelId="{0831A338-8A47-49EB-907F-2FB9E2EB0315}" type="pres">
      <dgm:prSet presAssocID="{74DBCB0D-05C1-4361-9845-3869723B58D9}" presName="FiveNodes_1_text" presStyleLbl="node1" presStyleIdx="4" presStyleCnt="5">
        <dgm:presLayoutVars>
          <dgm:bulletEnabled val="1"/>
        </dgm:presLayoutVars>
      </dgm:prSet>
      <dgm:spPr/>
    </dgm:pt>
    <dgm:pt modelId="{EA9637CC-9C87-4041-95CA-3CA9BD486ACF}" type="pres">
      <dgm:prSet presAssocID="{74DBCB0D-05C1-4361-9845-3869723B58D9}" presName="FiveNodes_2_text" presStyleLbl="node1" presStyleIdx="4" presStyleCnt="5">
        <dgm:presLayoutVars>
          <dgm:bulletEnabled val="1"/>
        </dgm:presLayoutVars>
      </dgm:prSet>
      <dgm:spPr/>
    </dgm:pt>
    <dgm:pt modelId="{CA3CC13F-809D-46DE-A1FE-2A0302E491EC}" type="pres">
      <dgm:prSet presAssocID="{74DBCB0D-05C1-4361-9845-3869723B58D9}" presName="FiveNodes_3_text" presStyleLbl="node1" presStyleIdx="4" presStyleCnt="5">
        <dgm:presLayoutVars>
          <dgm:bulletEnabled val="1"/>
        </dgm:presLayoutVars>
      </dgm:prSet>
      <dgm:spPr/>
    </dgm:pt>
    <dgm:pt modelId="{FCA7217C-8877-4DCF-A791-7AF432A980D8}" type="pres">
      <dgm:prSet presAssocID="{74DBCB0D-05C1-4361-9845-3869723B58D9}" presName="FiveNodes_4_text" presStyleLbl="node1" presStyleIdx="4" presStyleCnt="5">
        <dgm:presLayoutVars>
          <dgm:bulletEnabled val="1"/>
        </dgm:presLayoutVars>
      </dgm:prSet>
      <dgm:spPr/>
    </dgm:pt>
    <dgm:pt modelId="{C82C2F0E-7D22-49F2-A819-E17773438D4A}" type="pres">
      <dgm:prSet presAssocID="{74DBCB0D-05C1-4361-9845-3869723B58D9}" presName="FiveNodes_5_text" presStyleLbl="node1" presStyleIdx="4" presStyleCnt="5">
        <dgm:presLayoutVars>
          <dgm:bulletEnabled val="1"/>
        </dgm:presLayoutVars>
      </dgm:prSet>
      <dgm:spPr/>
    </dgm:pt>
  </dgm:ptLst>
  <dgm:cxnLst>
    <dgm:cxn modelId="{E0407310-F200-4D55-9FA4-8F23D1046E11}" type="presOf" srcId="{387316C5-0728-42F5-A771-48BD6109C132}" destId="{B41DB961-ECBD-436E-9978-67C90A283DF5}" srcOrd="0" destOrd="0" presId="urn:microsoft.com/office/officeart/2005/8/layout/vProcess5"/>
    <dgm:cxn modelId="{01B12C11-F811-4290-AE52-D1BA4A68C31A}" srcId="{74DBCB0D-05C1-4361-9845-3869723B58D9}" destId="{9683A742-5FCB-4BAA-BDC7-4BB0AB92C8F5}" srcOrd="1" destOrd="0" parTransId="{3FE07EFB-BDCE-4464-8EFD-34257C0BB237}" sibTransId="{770151DB-A836-4B21-A69A-9D3804E99C3B}"/>
    <dgm:cxn modelId="{57DE8513-2289-4006-9629-011EBC361A08}" type="presOf" srcId="{36F0CCC8-1EFE-4FF0-85F9-08EFE5D4808F}" destId="{2CB02694-B6B5-4D27-A981-9BA53794F83E}" srcOrd="0" destOrd="0" presId="urn:microsoft.com/office/officeart/2005/8/layout/vProcess5"/>
    <dgm:cxn modelId="{AB98B620-D5C6-44F4-B11E-27A515A54203}" srcId="{74DBCB0D-05C1-4361-9845-3869723B58D9}" destId="{B3621B2F-2CCD-45C4-9939-D928E8C85176}" srcOrd="3" destOrd="0" parTransId="{38C3EBA2-1573-4132-898B-6F8303356C2E}" sibTransId="{A1599E11-16C9-443D-934D-5021091DFADF}"/>
    <dgm:cxn modelId="{761FE030-A8E8-4F7B-B9DA-CBBA099D7F7C}" type="presOf" srcId="{92276F1C-4DEF-4C1E-BA2C-617A7E055440}" destId="{C82C2F0E-7D22-49F2-A819-E17773438D4A}" srcOrd="1" destOrd="0" presId="urn:microsoft.com/office/officeart/2005/8/layout/vProcess5"/>
    <dgm:cxn modelId="{E91F7D32-1A52-4D05-A7D0-0FFD07C15690}" type="presOf" srcId="{48A531C1-FB93-4D36-A1CE-9815F19ACD0D}" destId="{0831A338-8A47-49EB-907F-2FB9E2EB0315}" srcOrd="1" destOrd="0" presId="urn:microsoft.com/office/officeart/2005/8/layout/vProcess5"/>
    <dgm:cxn modelId="{B267E837-494B-4327-A65E-78FAE5CF0B52}" type="presOf" srcId="{770151DB-A836-4B21-A69A-9D3804E99C3B}" destId="{E6712010-9AA0-4FF1-97CD-9DE145B68AEB}" srcOrd="0" destOrd="0" presId="urn:microsoft.com/office/officeart/2005/8/layout/vProcess5"/>
    <dgm:cxn modelId="{B47E1F69-04B5-414B-9323-C6D536140158}" srcId="{74DBCB0D-05C1-4361-9845-3869723B58D9}" destId="{36F0CCC8-1EFE-4FF0-85F9-08EFE5D4808F}" srcOrd="2" destOrd="0" parTransId="{899E9A89-3C03-43EF-8F63-A9411C2D582C}" sibTransId="{387316C5-0728-42F5-A771-48BD6109C132}"/>
    <dgm:cxn modelId="{DE905969-96B0-4347-9F80-67FC19320039}" type="presOf" srcId="{36F0CCC8-1EFE-4FF0-85F9-08EFE5D4808F}" destId="{CA3CC13F-809D-46DE-A1FE-2A0302E491EC}" srcOrd="1" destOrd="0" presId="urn:microsoft.com/office/officeart/2005/8/layout/vProcess5"/>
    <dgm:cxn modelId="{2D321C4A-58EC-46B0-87C1-8640A088A054}" srcId="{74DBCB0D-05C1-4361-9845-3869723B58D9}" destId="{92276F1C-4DEF-4C1E-BA2C-617A7E055440}" srcOrd="4" destOrd="0" parTransId="{3C5A3706-77A6-42A0-94C6-A46DD95021F2}" sibTransId="{6B886A13-34CB-4B73-AEF3-C1716F8AE1B4}"/>
    <dgm:cxn modelId="{7EFEAA8B-411E-4710-A3DD-C6110E15DAED}" type="presOf" srcId="{9683A742-5FCB-4BAA-BDC7-4BB0AB92C8F5}" destId="{5611D183-E5CD-4AE7-BDF2-1D77E3C5C1B5}" srcOrd="0" destOrd="0" presId="urn:microsoft.com/office/officeart/2005/8/layout/vProcess5"/>
    <dgm:cxn modelId="{EC3D8294-C03E-44D9-9D40-AA3EA07FF9F9}" type="presOf" srcId="{74DBCB0D-05C1-4361-9845-3869723B58D9}" destId="{EE8D1E77-A454-4734-BEB8-2F3174476CA4}" srcOrd="0" destOrd="0" presId="urn:microsoft.com/office/officeart/2005/8/layout/vProcess5"/>
    <dgm:cxn modelId="{E827CB9E-E15F-4279-8A69-D02EFC3E6C3E}" type="presOf" srcId="{B3621B2F-2CCD-45C4-9939-D928E8C85176}" destId="{6707A275-283C-422C-8F1D-80A454D763E0}" srcOrd="0" destOrd="0" presId="urn:microsoft.com/office/officeart/2005/8/layout/vProcess5"/>
    <dgm:cxn modelId="{23B3BEA6-B910-40DD-A1FB-C4C60B8D45FF}" type="presOf" srcId="{A1599E11-16C9-443D-934D-5021091DFADF}" destId="{D9C86171-59DC-42A4-8061-418A450D6F55}" srcOrd="0" destOrd="0" presId="urn:microsoft.com/office/officeart/2005/8/layout/vProcess5"/>
    <dgm:cxn modelId="{1B1578A9-3991-487D-ACCD-7478741D2D7E}" type="presOf" srcId="{9683A742-5FCB-4BAA-BDC7-4BB0AB92C8F5}" destId="{EA9637CC-9C87-4041-95CA-3CA9BD486ACF}" srcOrd="1" destOrd="0" presId="urn:microsoft.com/office/officeart/2005/8/layout/vProcess5"/>
    <dgm:cxn modelId="{CAA296D4-9082-4644-B155-A0E6CFA0ABAB}" type="presOf" srcId="{48A531C1-FB93-4D36-A1CE-9815F19ACD0D}" destId="{50C7DC99-AFBA-40C1-9D6E-E21D9017D118}" srcOrd="0" destOrd="0" presId="urn:microsoft.com/office/officeart/2005/8/layout/vProcess5"/>
    <dgm:cxn modelId="{6AB286D9-B7EC-475D-8F12-8E494AFF8ABC}" type="presOf" srcId="{3AA2D3FC-0A93-4398-8265-D4201FACDF36}" destId="{9B5FCCC9-5475-49EA-914F-9C3F179D0442}" srcOrd="0" destOrd="0" presId="urn:microsoft.com/office/officeart/2005/8/layout/vProcess5"/>
    <dgm:cxn modelId="{9E1283DC-B65D-4B0D-AA4E-89CA68D95E71}" type="presOf" srcId="{B3621B2F-2CCD-45C4-9939-D928E8C85176}" destId="{FCA7217C-8877-4DCF-A791-7AF432A980D8}" srcOrd="1" destOrd="0" presId="urn:microsoft.com/office/officeart/2005/8/layout/vProcess5"/>
    <dgm:cxn modelId="{70D7C2EF-0C93-4E0F-8149-1F137B04D89F}" type="presOf" srcId="{92276F1C-4DEF-4C1E-BA2C-617A7E055440}" destId="{BAA296FE-AB03-480D-A3A1-FA7BDFE63F76}" srcOrd="0" destOrd="0" presId="urn:microsoft.com/office/officeart/2005/8/layout/vProcess5"/>
    <dgm:cxn modelId="{4CF5D6FB-7252-48D6-A7D1-2035967294BF}" srcId="{74DBCB0D-05C1-4361-9845-3869723B58D9}" destId="{48A531C1-FB93-4D36-A1CE-9815F19ACD0D}" srcOrd="0" destOrd="0" parTransId="{2F7477BE-C962-43B0-A940-C3E8C37C7EF3}" sibTransId="{3AA2D3FC-0A93-4398-8265-D4201FACDF36}"/>
    <dgm:cxn modelId="{2F011B00-F6C5-4776-B460-2C69E13F8E4D}" type="presParOf" srcId="{EE8D1E77-A454-4734-BEB8-2F3174476CA4}" destId="{6FDE520A-67EC-4F1D-9049-167F05A77DF6}" srcOrd="0" destOrd="0" presId="urn:microsoft.com/office/officeart/2005/8/layout/vProcess5"/>
    <dgm:cxn modelId="{484CE816-91E9-4D56-A18D-3AFE17CB8AFC}" type="presParOf" srcId="{EE8D1E77-A454-4734-BEB8-2F3174476CA4}" destId="{50C7DC99-AFBA-40C1-9D6E-E21D9017D118}" srcOrd="1" destOrd="0" presId="urn:microsoft.com/office/officeart/2005/8/layout/vProcess5"/>
    <dgm:cxn modelId="{1664CB11-68AB-45DB-87C0-31CCF5429D6F}" type="presParOf" srcId="{EE8D1E77-A454-4734-BEB8-2F3174476CA4}" destId="{5611D183-E5CD-4AE7-BDF2-1D77E3C5C1B5}" srcOrd="2" destOrd="0" presId="urn:microsoft.com/office/officeart/2005/8/layout/vProcess5"/>
    <dgm:cxn modelId="{56851E2D-285F-448A-918F-F0A63CEB6210}" type="presParOf" srcId="{EE8D1E77-A454-4734-BEB8-2F3174476CA4}" destId="{2CB02694-B6B5-4D27-A981-9BA53794F83E}" srcOrd="3" destOrd="0" presId="urn:microsoft.com/office/officeart/2005/8/layout/vProcess5"/>
    <dgm:cxn modelId="{DFCB9713-0B81-4022-801D-10FA79E97D9A}" type="presParOf" srcId="{EE8D1E77-A454-4734-BEB8-2F3174476CA4}" destId="{6707A275-283C-422C-8F1D-80A454D763E0}" srcOrd="4" destOrd="0" presId="urn:microsoft.com/office/officeart/2005/8/layout/vProcess5"/>
    <dgm:cxn modelId="{F91E4ED2-95B5-45AD-B556-E56074E2D7EC}" type="presParOf" srcId="{EE8D1E77-A454-4734-BEB8-2F3174476CA4}" destId="{BAA296FE-AB03-480D-A3A1-FA7BDFE63F76}" srcOrd="5" destOrd="0" presId="urn:microsoft.com/office/officeart/2005/8/layout/vProcess5"/>
    <dgm:cxn modelId="{DA6E6B81-1770-4E7D-B800-070F81BBE192}" type="presParOf" srcId="{EE8D1E77-A454-4734-BEB8-2F3174476CA4}" destId="{9B5FCCC9-5475-49EA-914F-9C3F179D0442}" srcOrd="6" destOrd="0" presId="urn:microsoft.com/office/officeart/2005/8/layout/vProcess5"/>
    <dgm:cxn modelId="{96F5824D-9E0A-4E8F-9C39-C1D8C1B1E1CA}" type="presParOf" srcId="{EE8D1E77-A454-4734-BEB8-2F3174476CA4}" destId="{E6712010-9AA0-4FF1-97CD-9DE145B68AEB}" srcOrd="7" destOrd="0" presId="urn:microsoft.com/office/officeart/2005/8/layout/vProcess5"/>
    <dgm:cxn modelId="{95F731EF-B447-4B1F-8134-79384F3222E7}" type="presParOf" srcId="{EE8D1E77-A454-4734-BEB8-2F3174476CA4}" destId="{B41DB961-ECBD-436E-9978-67C90A283DF5}" srcOrd="8" destOrd="0" presId="urn:microsoft.com/office/officeart/2005/8/layout/vProcess5"/>
    <dgm:cxn modelId="{41248EE7-737C-4F49-8DF5-78A4B7FD04EA}" type="presParOf" srcId="{EE8D1E77-A454-4734-BEB8-2F3174476CA4}" destId="{D9C86171-59DC-42A4-8061-418A450D6F55}" srcOrd="9" destOrd="0" presId="urn:microsoft.com/office/officeart/2005/8/layout/vProcess5"/>
    <dgm:cxn modelId="{4451513F-48AF-4A41-9A64-72613488D636}" type="presParOf" srcId="{EE8D1E77-A454-4734-BEB8-2F3174476CA4}" destId="{0831A338-8A47-49EB-907F-2FB9E2EB0315}" srcOrd="10" destOrd="0" presId="urn:microsoft.com/office/officeart/2005/8/layout/vProcess5"/>
    <dgm:cxn modelId="{BE661E58-85A1-4DCE-B6B9-F55739834778}" type="presParOf" srcId="{EE8D1E77-A454-4734-BEB8-2F3174476CA4}" destId="{EA9637CC-9C87-4041-95CA-3CA9BD486ACF}" srcOrd="11" destOrd="0" presId="urn:microsoft.com/office/officeart/2005/8/layout/vProcess5"/>
    <dgm:cxn modelId="{FD8A329B-7B8B-4FFA-9674-E42485E2FD19}" type="presParOf" srcId="{EE8D1E77-A454-4734-BEB8-2F3174476CA4}" destId="{CA3CC13F-809D-46DE-A1FE-2A0302E491EC}" srcOrd="12" destOrd="0" presId="urn:microsoft.com/office/officeart/2005/8/layout/vProcess5"/>
    <dgm:cxn modelId="{238DAADE-96C7-459A-8C46-132663B995DD}" type="presParOf" srcId="{EE8D1E77-A454-4734-BEB8-2F3174476CA4}" destId="{FCA7217C-8877-4DCF-A791-7AF432A980D8}" srcOrd="13" destOrd="0" presId="urn:microsoft.com/office/officeart/2005/8/layout/vProcess5"/>
    <dgm:cxn modelId="{FD0F69FB-A603-4722-A5BC-6692E8EEFDCD}" type="presParOf" srcId="{EE8D1E77-A454-4734-BEB8-2F3174476CA4}" destId="{C82C2F0E-7D22-49F2-A819-E17773438D4A}"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C7DC99-AFBA-40C1-9D6E-E21D9017D118}">
      <dsp:nvSpPr>
        <dsp:cNvPr id="0" name=""/>
        <dsp:cNvSpPr/>
      </dsp:nvSpPr>
      <dsp:spPr>
        <a:xfrm>
          <a:off x="0" y="0"/>
          <a:ext cx="4999513" cy="918972"/>
        </a:xfrm>
        <a:prstGeom prst="roundRect">
          <a:avLst>
            <a:gd name="adj" fmla="val 10000"/>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Overview of the database</a:t>
          </a:r>
        </a:p>
      </dsp:txBody>
      <dsp:txXfrm>
        <a:off x="26916" y="26916"/>
        <a:ext cx="3900351" cy="865140"/>
      </dsp:txXfrm>
    </dsp:sp>
    <dsp:sp modelId="{5611D183-E5CD-4AE7-BDF2-1D77E3C5C1B5}">
      <dsp:nvSpPr>
        <dsp:cNvPr id="0" name=""/>
        <dsp:cNvSpPr/>
      </dsp:nvSpPr>
      <dsp:spPr>
        <a:xfrm>
          <a:off x="373340" y="1046607"/>
          <a:ext cx="4999513" cy="918972"/>
        </a:xfrm>
        <a:prstGeom prst="roundRect">
          <a:avLst>
            <a:gd name="adj" fmla="val 10000"/>
          </a:avLst>
        </a:prstGeom>
        <a:gradFill rotWithShape="0">
          <a:gsLst>
            <a:gs pos="0">
              <a:schemeClr val="accent2">
                <a:hueOff val="495167"/>
                <a:satOff val="432"/>
                <a:lumOff val="834"/>
                <a:alphaOff val="0"/>
                <a:tint val="96000"/>
                <a:lumMod val="102000"/>
              </a:schemeClr>
            </a:gs>
            <a:gs pos="100000">
              <a:schemeClr val="accent2">
                <a:hueOff val="495167"/>
                <a:satOff val="432"/>
                <a:lumOff val="834"/>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Entities and relationships</a:t>
          </a:r>
        </a:p>
      </dsp:txBody>
      <dsp:txXfrm>
        <a:off x="400256" y="1073523"/>
        <a:ext cx="3975009" cy="865140"/>
      </dsp:txXfrm>
    </dsp:sp>
    <dsp:sp modelId="{2CB02694-B6B5-4D27-A981-9BA53794F83E}">
      <dsp:nvSpPr>
        <dsp:cNvPr id="0" name=""/>
        <dsp:cNvSpPr/>
      </dsp:nvSpPr>
      <dsp:spPr>
        <a:xfrm>
          <a:off x="746680" y="2093214"/>
          <a:ext cx="4999513" cy="918972"/>
        </a:xfrm>
        <a:prstGeom prst="roundRect">
          <a:avLst>
            <a:gd name="adj" fmla="val 10000"/>
          </a:avLst>
        </a:prstGeom>
        <a:gradFill rotWithShape="0">
          <a:gsLst>
            <a:gs pos="0">
              <a:schemeClr val="accent2">
                <a:hueOff val="990335"/>
                <a:satOff val="863"/>
                <a:lumOff val="1667"/>
                <a:alphaOff val="0"/>
                <a:tint val="96000"/>
                <a:lumMod val="102000"/>
              </a:schemeClr>
            </a:gs>
            <a:gs pos="100000">
              <a:schemeClr val="accent2">
                <a:hueOff val="990335"/>
                <a:satOff val="863"/>
                <a:lumOff val="1667"/>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Addressing 8 conditions</a:t>
          </a:r>
        </a:p>
      </dsp:txBody>
      <dsp:txXfrm>
        <a:off x="773596" y="2120130"/>
        <a:ext cx="3975009" cy="865139"/>
      </dsp:txXfrm>
    </dsp:sp>
    <dsp:sp modelId="{6707A275-283C-422C-8F1D-80A454D763E0}">
      <dsp:nvSpPr>
        <dsp:cNvPr id="0" name=""/>
        <dsp:cNvSpPr/>
      </dsp:nvSpPr>
      <dsp:spPr>
        <a:xfrm>
          <a:off x="1120020" y="3139821"/>
          <a:ext cx="4999513" cy="918972"/>
        </a:xfrm>
        <a:prstGeom prst="roundRect">
          <a:avLst>
            <a:gd name="adj" fmla="val 10000"/>
          </a:avLst>
        </a:prstGeom>
        <a:gradFill rotWithShape="0">
          <a:gsLst>
            <a:gs pos="0">
              <a:schemeClr val="accent2">
                <a:hueOff val="1485502"/>
                <a:satOff val="1295"/>
                <a:lumOff val="2501"/>
                <a:alphaOff val="0"/>
                <a:tint val="96000"/>
                <a:lumMod val="102000"/>
              </a:schemeClr>
            </a:gs>
            <a:gs pos="100000">
              <a:schemeClr val="accent2">
                <a:hueOff val="1485502"/>
                <a:satOff val="1295"/>
                <a:lumOff val="2501"/>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Highlights of design</a:t>
          </a:r>
        </a:p>
      </dsp:txBody>
      <dsp:txXfrm>
        <a:off x="1146936" y="3166737"/>
        <a:ext cx="3975009" cy="865139"/>
      </dsp:txXfrm>
    </dsp:sp>
    <dsp:sp modelId="{BAA296FE-AB03-480D-A3A1-FA7BDFE63F76}">
      <dsp:nvSpPr>
        <dsp:cNvPr id="0" name=""/>
        <dsp:cNvSpPr/>
      </dsp:nvSpPr>
      <dsp:spPr>
        <a:xfrm>
          <a:off x="1493361" y="4186428"/>
          <a:ext cx="4999513" cy="918972"/>
        </a:xfrm>
        <a:prstGeom prst="roundRect">
          <a:avLst>
            <a:gd name="adj" fmla="val 10000"/>
          </a:avLst>
        </a:prstGeom>
        <a:gradFill rotWithShape="0">
          <a:gsLst>
            <a:gs pos="0">
              <a:schemeClr val="accent2">
                <a:hueOff val="1980669"/>
                <a:satOff val="1727"/>
                <a:lumOff val="3334"/>
                <a:alphaOff val="0"/>
                <a:tint val="96000"/>
                <a:lumMod val="102000"/>
              </a:schemeClr>
            </a:gs>
            <a:gs pos="100000">
              <a:schemeClr val="accent2">
                <a:hueOff val="1980669"/>
                <a:satOff val="1727"/>
                <a:lumOff val="3334"/>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Challenges</a:t>
          </a:r>
        </a:p>
      </dsp:txBody>
      <dsp:txXfrm>
        <a:off x="1520277" y="4213344"/>
        <a:ext cx="3975009" cy="865140"/>
      </dsp:txXfrm>
    </dsp:sp>
    <dsp:sp modelId="{9B5FCCC9-5475-49EA-914F-9C3F179D0442}">
      <dsp:nvSpPr>
        <dsp:cNvPr id="0" name=""/>
        <dsp:cNvSpPr/>
      </dsp:nvSpPr>
      <dsp:spPr>
        <a:xfrm>
          <a:off x="4402181" y="671360"/>
          <a:ext cx="597331" cy="597331"/>
        </a:xfrm>
        <a:prstGeom prst="downArrow">
          <a:avLst>
            <a:gd name="adj1" fmla="val 55000"/>
            <a:gd name="adj2" fmla="val 45000"/>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a:reflection blurRad="12700" stA="26000" endPos="32000" dist="12700" dir="5400000" sy="-100000" rotWithShape="0"/>
        </a:effectLst>
      </dsp:spPr>
      <dsp:style>
        <a:lnRef idx="1">
          <a:scrgbClr r="0" g="0" b="0"/>
        </a:lnRef>
        <a:fillRef idx="1">
          <a:scrgbClr r="0" g="0" b="0"/>
        </a:fillRef>
        <a:effectRef idx="2">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4536580" y="671360"/>
        <a:ext cx="328533" cy="449492"/>
      </dsp:txXfrm>
    </dsp:sp>
    <dsp:sp modelId="{E6712010-9AA0-4FF1-97CD-9DE145B68AEB}">
      <dsp:nvSpPr>
        <dsp:cNvPr id="0" name=""/>
        <dsp:cNvSpPr/>
      </dsp:nvSpPr>
      <dsp:spPr>
        <a:xfrm>
          <a:off x="4775522" y="1717967"/>
          <a:ext cx="597331" cy="597331"/>
        </a:xfrm>
        <a:prstGeom prst="downArrow">
          <a:avLst>
            <a:gd name="adj1" fmla="val 55000"/>
            <a:gd name="adj2" fmla="val 45000"/>
          </a:avLst>
        </a:prstGeom>
        <a:solidFill>
          <a:schemeClr val="accent2">
            <a:tint val="40000"/>
            <a:alpha val="90000"/>
            <a:hueOff val="942125"/>
            <a:satOff val="2248"/>
            <a:lumOff val="284"/>
            <a:alphaOff val="0"/>
          </a:schemeClr>
        </a:solidFill>
        <a:ln w="9525" cap="rnd" cmpd="sng" algn="ctr">
          <a:solidFill>
            <a:schemeClr val="accent2">
              <a:tint val="40000"/>
              <a:alpha val="90000"/>
              <a:hueOff val="942125"/>
              <a:satOff val="2248"/>
              <a:lumOff val="284"/>
              <a:alphaOff val="0"/>
            </a:schemeClr>
          </a:solidFill>
          <a:prstDash val="solid"/>
        </a:ln>
        <a:effectLst>
          <a:reflection blurRad="12700" stA="26000" endPos="32000" dist="12700" dir="5400000" sy="-100000" rotWithShape="0"/>
        </a:effectLst>
      </dsp:spPr>
      <dsp:style>
        <a:lnRef idx="1">
          <a:scrgbClr r="0" g="0" b="0"/>
        </a:lnRef>
        <a:fillRef idx="1">
          <a:scrgbClr r="0" g="0" b="0"/>
        </a:fillRef>
        <a:effectRef idx="2">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4909921" y="1717967"/>
        <a:ext cx="328533" cy="449492"/>
      </dsp:txXfrm>
    </dsp:sp>
    <dsp:sp modelId="{B41DB961-ECBD-436E-9978-67C90A283DF5}">
      <dsp:nvSpPr>
        <dsp:cNvPr id="0" name=""/>
        <dsp:cNvSpPr/>
      </dsp:nvSpPr>
      <dsp:spPr>
        <a:xfrm>
          <a:off x="5148862" y="2749257"/>
          <a:ext cx="597331" cy="597331"/>
        </a:xfrm>
        <a:prstGeom prst="downArrow">
          <a:avLst>
            <a:gd name="adj1" fmla="val 55000"/>
            <a:gd name="adj2" fmla="val 45000"/>
          </a:avLst>
        </a:prstGeom>
        <a:solidFill>
          <a:schemeClr val="accent2">
            <a:tint val="40000"/>
            <a:alpha val="90000"/>
            <a:hueOff val="1884249"/>
            <a:satOff val="4495"/>
            <a:lumOff val="568"/>
            <a:alphaOff val="0"/>
          </a:schemeClr>
        </a:solidFill>
        <a:ln w="9525" cap="rnd" cmpd="sng" algn="ctr">
          <a:solidFill>
            <a:schemeClr val="accent2">
              <a:tint val="40000"/>
              <a:alpha val="90000"/>
              <a:hueOff val="1884249"/>
              <a:satOff val="4495"/>
              <a:lumOff val="568"/>
              <a:alphaOff val="0"/>
            </a:schemeClr>
          </a:solidFill>
          <a:prstDash val="solid"/>
        </a:ln>
        <a:effectLst>
          <a:reflection blurRad="12700" stA="26000" endPos="32000" dist="12700" dir="5400000" sy="-100000" rotWithShape="0"/>
        </a:effectLst>
      </dsp:spPr>
      <dsp:style>
        <a:lnRef idx="1">
          <a:scrgbClr r="0" g="0" b="0"/>
        </a:lnRef>
        <a:fillRef idx="1">
          <a:scrgbClr r="0" g="0" b="0"/>
        </a:fillRef>
        <a:effectRef idx="2">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5283261" y="2749257"/>
        <a:ext cx="328533" cy="449492"/>
      </dsp:txXfrm>
    </dsp:sp>
    <dsp:sp modelId="{D9C86171-59DC-42A4-8061-418A450D6F55}">
      <dsp:nvSpPr>
        <dsp:cNvPr id="0" name=""/>
        <dsp:cNvSpPr/>
      </dsp:nvSpPr>
      <dsp:spPr>
        <a:xfrm>
          <a:off x="5522202" y="3806075"/>
          <a:ext cx="597331" cy="597331"/>
        </a:xfrm>
        <a:prstGeom prst="downArrow">
          <a:avLst>
            <a:gd name="adj1" fmla="val 55000"/>
            <a:gd name="adj2" fmla="val 45000"/>
          </a:avLst>
        </a:prstGeom>
        <a:solidFill>
          <a:schemeClr val="accent2">
            <a:tint val="40000"/>
            <a:alpha val="90000"/>
            <a:hueOff val="2826374"/>
            <a:satOff val="6743"/>
            <a:lumOff val="852"/>
            <a:alphaOff val="0"/>
          </a:schemeClr>
        </a:solidFill>
        <a:ln w="9525" cap="rnd" cmpd="sng" algn="ctr">
          <a:solidFill>
            <a:schemeClr val="accent2">
              <a:tint val="40000"/>
              <a:alpha val="90000"/>
              <a:hueOff val="2826374"/>
              <a:satOff val="6743"/>
              <a:lumOff val="852"/>
              <a:alphaOff val="0"/>
            </a:schemeClr>
          </a:solidFill>
          <a:prstDash val="solid"/>
        </a:ln>
        <a:effectLst>
          <a:reflection blurRad="12700" stA="26000" endPos="32000" dist="12700" dir="5400000" sy="-100000" rotWithShape="0"/>
        </a:effectLst>
      </dsp:spPr>
      <dsp:style>
        <a:lnRef idx="1">
          <a:scrgbClr r="0" g="0" b="0"/>
        </a:lnRef>
        <a:fillRef idx="1">
          <a:scrgbClr r="0" g="0" b="0"/>
        </a:fillRef>
        <a:effectRef idx="2">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5656601" y="3806075"/>
        <a:ext cx="328533" cy="44949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101190-639D-43F1-95D1-7160EE07C361}" type="datetimeFigureOut">
              <a:rPr lang="en-US" smtClean="0"/>
              <a:t>10/27/2018</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2CDBF8B8-C76A-4D40-A3FC-8B228CDE88E6}" type="slidenum">
              <a:rPr lang="en-US" smtClean="0"/>
              <a:t>‹#›</a:t>
            </a:fld>
            <a:endParaRPr lang="en-US"/>
          </a:p>
        </p:txBody>
      </p:sp>
    </p:spTree>
    <p:extLst>
      <p:ext uri="{BB962C8B-B14F-4D97-AF65-F5344CB8AC3E}">
        <p14:creationId xmlns:p14="http://schemas.microsoft.com/office/powerpoint/2010/main" val="3573084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7101190-639D-43F1-95D1-7160EE07C361}" type="datetimeFigureOut">
              <a:rPr lang="en-US" smtClean="0"/>
              <a:t>10/27/2018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DBF8B8-C76A-4D40-A3FC-8B228CDE88E6}" type="slidenum">
              <a:rPr lang="en-US" smtClean="0"/>
              <a:t>‹#›</a:t>
            </a:fld>
            <a:endParaRPr lang="en-US"/>
          </a:p>
        </p:txBody>
      </p:sp>
    </p:spTree>
    <p:extLst>
      <p:ext uri="{BB962C8B-B14F-4D97-AF65-F5344CB8AC3E}">
        <p14:creationId xmlns:p14="http://schemas.microsoft.com/office/powerpoint/2010/main" val="1685056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7101190-639D-43F1-95D1-7160EE07C361}" type="datetimeFigureOut">
              <a:rPr lang="en-US" smtClean="0"/>
              <a:t>10/27/2018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DBF8B8-C76A-4D40-A3FC-8B228CDE88E6}" type="slidenum">
              <a:rPr lang="en-US" smtClean="0"/>
              <a:t>‹#›</a:t>
            </a:fld>
            <a:endParaRPr lang="en-US"/>
          </a:p>
        </p:txBody>
      </p:sp>
    </p:spTree>
    <p:extLst>
      <p:ext uri="{BB962C8B-B14F-4D97-AF65-F5344CB8AC3E}">
        <p14:creationId xmlns:p14="http://schemas.microsoft.com/office/powerpoint/2010/main" val="12844935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7101190-639D-43F1-95D1-7160EE07C361}" type="datetimeFigureOut">
              <a:rPr lang="en-US" smtClean="0"/>
              <a:t>10/27/2018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DBF8B8-C76A-4D40-A3FC-8B228CDE88E6}" type="slidenum">
              <a:rPr lang="en-US" smtClean="0"/>
              <a:t>‹#›</a:t>
            </a:fld>
            <a:endParaRPr lang="en-US"/>
          </a:p>
        </p:txBody>
      </p:sp>
    </p:spTree>
    <p:extLst>
      <p:ext uri="{BB962C8B-B14F-4D97-AF65-F5344CB8AC3E}">
        <p14:creationId xmlns:p14="http://schemas.microsoft.com/office/powerpoint/2010/main" val="15837405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7101190-639D-43F1-95D1-7160EE07C361}" type="datetimeFigureOut">
              <a:rPr lang="en-US" smtClean="0"/>
              <a:t>10/27/2018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DBF8B8-C76A-4D40-A3FC-8B228CDE88E6}" type="slidenum">
              <a:rPr lang="en-US" smtClean="0"/>
              <a:t>‹#›</a:t>
            </a:fld>
            <a:endParaRPr lang="en-US"/>
          </a:p>
        </p:txBody>
      </p:sp>
    </p:spTree>
    <p:extLst>
      <p:ext uri="{BB962C8B-B14F-4D97-AF65-F5344CB8AC3E}">
        <p14:creationId xmlns:p14="http://schemas.microsoft.com/office/powerpoint/2010/main" val="38156346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7101190-639D-43F1-95D1-7160EE07C361}" type="datetimeFigureOut">
              <a:rPr lang="en-US" smtClean="0"/>
              <a:t>10/27/2018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DBF8B8-C76A-4D40-A3FC-8B228CDE88E6}" type="slidenum">
              <a:rPr lang="en-US" smtClean="0"/>
              <a:t>‹#›</a:t>
            </a:fld>
            <a:endParaRPr lang="en-US"/>
          </a:p>
        </p:txBody>
      </p:sp>
    </p:spTree>
    <p:extLst>
      <p:ext uri="{BB962C8B-B14F-4D97-AF65-F5344CB8AC3E}">
        <p14:creationId xmlns:p14="http://schemas.microsoft.com/office/powerpoint/2010/main" val="27237668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7101190-639D-43F1-95D1-7160EE07C361}" type="datetimeFigureOut">
              <a:rPr lang="en-US" smtClean="0"/>
              <a:t>10/27/2018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DBF8B8-C76A-4D40-A3FC-8B228CDE88E6}" type="slidenum">
              <a:rPr lang="en-US" smtClean="0"/>
              <a:t>‹#›</a:t>
            </a:fld>
            <a:endParaRPr lang="en-US"/>
          </a:p>
        </p:txBody>
      </p:sp>
    </p:spTree>
    <p:extLst>
      <p:ext uri="{BB962C8B-B14F-4D97-AF65-F5344CB8AC3E}">
        <p14:creationId xmlns:p14="http://schemas.microsoft.com/office/powerpoint/2010/main" val="18244631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101190-639D-43F1-95D1-7160EE07C361}" type="datetimeFigureOut">
              <a:rPr lang="en-US" smtClean="0"/>
              <a:t>10/27/2018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DBF8B8-C76A-4D40-A3FC-8B228CDE88E6}" type="slidenum">
              <a:rPr lang="en-US" smtClean="0"/>
              <a:t>‹#›</a:t>
            </a:fld>
            <a:endParaRPr lang="en-US"/>
          </a:p>
        </p:txBody>
      </p:sp>
    </p:spTree>
    <p:extLst>
      <p:ext uri="{BB962C8B-B14F-4D97-AF65-F5344CB8AC3E}">
        <p14:creationId xmlns:p14="http://schemas.microsoft.com/office/powerpoint/2010/main" val="11115784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101190-639D-43F1-95D1-7160EE07C361}" type="datetimeFigureOut">
              <a:rPr lang="en-US" smtClean="0"/>
              <a:t>10/27/2018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DBF8B8-C76A-4D40-A3FC-8B228CDE88E6}" type="slidenum">
              <a:rPr lang="en-US" smtClean="0"/>
              <a:t>‹#›</a:t>
            </a:fld>
            <a:endParaRPr lang="en-US"/>
          </a:p>
        </p:txBody>
      </p:sp>
    </p:spTree>
    <p:extLst>
      <p:ext uri="{BB962C8B-B14F-4D97-AF65-F5344CB8AC3E}">
        <p14:creationId xmlns:p14="http://schemas.microsoft.com/office/powerpoint/2010/main" val="1193899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101190-639D-43F1-95D1-7160EE07C361}" type="datetimeFigureOut">
              <a:rPr lang="en-US" smtClean="0"/>
              <a:t>10/27/2018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2CDBF8B8-C76A-4D40-A3FC-8B228CDE88E6}" type="slidenum">
              <a:rPr lang="en-US" smtClean="0"/>
              <a:t>‹#›</a:t>
            </a:fld>
            <a:endParaRPr lang="en-US"/>
          </a:p>
        </p:txBody>
      </p:sp>
    </p:spTree>
    <p:extLst>
      <p:ext uri="{BB962C8B-B14F-4D97-AF65-F5344CB8AC3E}">
        <p14:creationId xmlns:p14="http://schemas.microsoft.com/office/powerpoint/2010/main" val="41127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7101190-639D-43F1-95D1-7160EE07C361}" type="datetimeFigureOut">
              <a:rPr lang="en-US" smtClean="0"/>
              <a:t>10/27/2018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DBF8B8-C76A-4D40-A3FC-8B228CDE88E6}" type="slidenum">
              <a:rPr lang="en-US" smtClean="0"/>
              <a:t>‹#›</a:t>
            </a:fld>
            <a:endParaRPr lang="en-US"/>
          </a:p>
        </p:txBody>
      </p:sp>
    </p:spTree>
    <p:extLst>
      <p:ext uri="{BB962C8B-B14F-4D97-AF65-F5344CB8AC3E}">
        <p14:creationId xmlns:p14="http://schemas.microsoft.com/office/powerpoint/2010/main" val="711669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101190-639D-43F1-95D1-7160EE07C361}" type="datetimeFigureOut">
              <a:rPr lang="en-US" smtClean="0"/>
              <a:t>10/27/2018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DBF8B8-C76A-4D40-A3FC-8B228CDE88E6}" type="slidenum">
              <a:rPr lang="en-US" smtClean="0"/>
              <a:t>‹#›</a:t>
            </a:fld>
            <a:endParaRPr lang="en-US"/>
          </a:p>
        </p:txBody>
      </p:sp>
    </p:spTree>
    <p:extLst>
      <p:ext uri="{BB962C8B-B14F-4D97-AF65-F5344CB8AC3E}">
        <p14:creationId xmlns:p14="http://schemas.microsoft.com/office/powerpoint/2010/main" val="3788280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101190-639D-43F1-95D1-7160EE07C361}" type="datetimeFigureOut">
              <a:rPr lang="en-US" smtClean="0"/>
              <a:t>10/27/2018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DBF8B8-C76A-4D40-A3FC-8B228CDE88E6}" type="slidenum">
              <a:rPr lang="en-US" smtClean="0"/>
              <a:t>‹#›</a:t>
            </a:fld>
            <a:endParaRPr lang="en-US"/>
          </a:p>
        </p:txBody>
      </p:sp>
    </p:spTree>
    <p:extLst>
      <p:ext uri="{BB962C8B-B14F-4D97-AF65-F5344CB8AC3E}">
        <p14:creationId xmlns:p14="http://schemas.microsoft.com/office/powerpoint/2010/main" val="456413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101190-639D-43F1-95D1-7160EE07C361}" type="datetimeFigureOut">
              <a:rPr lang="en-US" smtClean="0"/>
              <a:t>10/27/2018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DBF8B8-C76A-4D40-A3FC-8B228CDE88E6}" type="slidenum">
              <a:rPr lang="en-US" smtClean="0"/>
              <a:t>‹#›</a:t>
            </a:fld>
            <a:endParaRPr lang="en-US"/>
          </a:p>
        </p:txBody>
      </p:sp>
    </p:spTree>
    <p:extLst>
      <p:ext uri="{BB962C8B-B14F-4D97-AF65-F5344CB8AC3E}">
        <p14:creationId xmlns:p14="http://schemas.microsoft.com/office/powerpoint/2010/main" val="3109284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101190-639D-43F1-95D1-7160EE07C361}" type="datetimeFigureOut">
              <a:rPr lang="en-US" smtClean="0"/>
              <a:t>10/27/2018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DBF8B8-C76A-4D40-A3FC-8B228CDE88E6}" type="slidenum">
              <a:rPr lang="en-US" smtClean="0"/>
              <a:t>‹#›</a:t>
            </a:fld>
            <a:endParaRPr lang="en-US"/>
          </a:p>
        </p:txBody>
      </p:sp>
    </p:spTree>
    <p:extLst>
      <p:ext uri="{BB962C8B-B14F-4D97-AF65-F5344CB8AC3E}">
        <p14:creationId xmlns:p14="http://schemas.microsoft.com/office/powerpoint/2010/main" val="721174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7101190-639D-43F1-95D1-7160EE07C361}" type="datetimeFigureOut">
              <a:rPr lang="en-US" smtClean="0"/>
              <a:t>10/27/2018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DBF8B8-C76A-4D40-A3FC-8B228CDE88E6}" type="slidenum">
              <a:rPr lang="en-US" smtClean="0"/>
              <a:t>‹#›</a:t>
            </a:fld>
            <a:endParaRPr lang="en-US"/>
          </a:p>
        </p:txBody>
      </p:sp>
    </p:spTree>
    <p:extLst>
      <p:ext uri="{BB962C8B-B14F-4D97-AF65-F5344CB8AC3E}">
        <p14:creationId xmlns:p14="http://schemas.microsoft.com/office/powerpoint/2010/main" val="2168046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7101190-639D-43F1-95D1-7160EE07C361}" type="datetimeFigureOut">
              <a:rPr lang="en-US" smtClean="0"/>
              <a:t>10/27/2018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DBF8B8-C76A-4D40-A3FC-8B228CDE88E6}" type="slidenum">
              <a:rPr lang="en-US" smtClean="0"/>
              <a:t>‹#›</a:t>
            </a:fld>
            <a:endParaRPr lang="en-US"/>
          </a:p>
        </p:txBody>
      </p:sp>
    </p:spTree>
    <p:extLst>
      <p:ext uri="{BB962C8B-B14F-4D97-AF65-F5344CB8AC3E}">
        <p14:creationId xmlns:p14="http://schemas.microsoft.com/office/powerpoint/2010/main" val="457448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7101190-639D-43F1-95D1-7160EE07C361}" type="datetimeFigureOut">
              <a:rPr lang="en-US" smtClean="0"/>
              <a:t>10/27/2018</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CDBF8B8-C76A-4D40-A3FC-8B228CDE88E6}" type="slidenum">
              <a:rPr lang="en-US" smtClean="0"/>
              <a:t>‹#›</a:t>
            </a:fld>
            <a:endParaRPr lang="en-US"/>
          </a:p>
        </p:txBody>
      </p:sp>
    </p:spTree>
    <p:extLst>
      <p:ext uri="{BB962C8B-B14F-4D97-AF65-F5344CB8AC3E}">
        <p14:creationId xmlns:p14="http://schemas.microsoft.com/office/powerpoint/2010/main" val="59946828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openclipart.org/detail/181674/database-symbol-by-eternaltyro-181674"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5.sv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DE5B6-B0C0-4348-8C71-6A8B938960CF}"/>
              </a:ext>
            </a:extLst>
          </p:cNvPr>
          <p:cNvSpPr>
            <a:spLocks noGrp="1"/>
          </p:cNvSpPr>
          <p:nvPr>
            <p:ph type="ctrTitle"/>
          </p:nvPr>
        </p:nvSpPr>
        <p:spPr>
          <a:xfrm>
            <a:off x="1659791" y="272852"/>
            <a:ext cx="9118059" cy="2580330"/>
          </a:xfrm>
        </p:spPr>
        <p:txBody>
          <a:bodyPr anchor="b">
            <a:normAutofit fontScale="90000"/>
          </a:bodyPr>
          <a:lstStyle/>
          <a:p>
            <a:pPr algn="ctr"/>
            <a:br>
              <a:rPr lang="en-US" sz="7200" dirty="0"/>
            </a:br>
            <a:r>
              <a:rPr lang="en-US" sz="7200" dirty="0"/>
              <a:t>Mid-Term Project</a:t>
            </a:r>
            <a:br>
              <a:rPr lang="en-US" sz="7200" dirty="0"/>
            </a:br>
            <a:r>
              <a:rPr lang="en-US" sz="7200" dirty="0"/>
              <a:t>Video Rental Shop</a:t>
            </a:r>
          </a:p>
        </p:txBody>
      </p:sp>
      <p:sp>
        <p:nvSpPr>
          <p:cNvPr id="3" name="Subtitle 2">
            <a:extLst>
              <a:ext uri="{FF2B5EF4-FFF2-40B4-BE49-F238E27FC236}">
                <a16:creationId xmlns:a16="http://schemas.microsoft.com/office/drawing/2014/main" id="{A9FFCFCC-CCA9-4E13-9832-595CC95D1BDC}"/>
              </a:ext>
            </a:extLst>
          </p:cNvPr>
          <p:cNvSpPr>
            <a:spLocks noGrp="1"/>
          </p:cNvSpPr>
          <p:nvPr>
            <p:ph type="subTitle" idx="1"/>
          </p:nvPr>
        </p:nvSpPr>
        <p:spPr>
          <a:xfrm>
            <a:off x="7970967" y="3601616"/>
            <a:ext cx="3748282" cy="2684952"/>
          </a:xfrm>
        </p:spPr>
        <p:txBody>
          <a:bodyPr>
            <a:normAutofit/>
          </a:bodyPr>
          <a:lstStyle/>
          <a:p>
            <a:pPr algn="l"/>
            <a:r>
              <a:rPr lang="en-US" sz="2400" b="1" u="sng" dirty="0"/>
              <a:t>Group 10</a:t>
            </a:r>
          </a:p>
          <a:p>
            <a:pPr algn="l"/>
            <a:r>
              <a:rPr lang="en-US" sz="2400" dirty="0"/>
              <a:t>Amit Pandit</a:t>
            </a:r>
          </a:p>
          <a:p>
            <a:pPr algn="l"/>
            <a:r>
              <a:rPr lang="en-US" sz="2400" dirty="0"/>
              <a:t>Kishankumar Zalavadiya</a:t>
            </a:r>
          </a:p>
          <a:p>
            <a:pPr algn="l"/>
            <a:r>
              <a:rPr lang="en-US" sz="2400" dirty="0"/>
              <a:t>Lalith Kumar S</a:t>
            </a:r>
          </a:p>
          <a:p>
            <a:pPr algn="l"/>
            <a:r>
              <a:rPr lang="en-US" sz="2400" dirty="0" err="1"/>
              <a:t>Nithin</a:t>
            </a:r>
            <a:r>
              <a:rPr lang="en-US" sz="2400" dirty="0"/>
              <a:t> </a:t>
            </a:r>
            <a:r>
              <a:rPr lang="en-US" sz="2400" dirty="0" err="1"/>
              <a:t>Huliyappa</a:t>
            </a:r>
            <a:endParaRPr lang="en-US" sz="2400" dirty="0"/>
          </a:p>
          <a:p>
            <a:pPr algn="l"/>
            <a:endParaRPr lang="en-US" sz="2400" dirty="0"/>
          </a:p>
        </p:txBody>
      </p:sp>
      <p:pic>
        <p:nvPicPr>
          <p:cNvPr id="5" name="Picture 4">
            <a:extLst>
              <a:ext uri="{FF2B5EF4-FFF2-40B4-BE49-F238E27FC236}">
                <a16:creationId xmlns:a16="http://schemas.microsoft.com/office/drawing/2014/main" id="{D9C4E88E-E883-4E9A-A772-C5F0FB2F23CD}"/>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116608" y="3151762"/>
            <a:ext cx="2344508" cy="3244994"/>
          </a:xfrm>
          <a:prstGeom prst="rect">
            <a:avLst/>
          </a:prstGeom>
        </p:spPr>
      </p:pic>
    </p:spTree>
    <p:extLst>
      <p:ext uri="{BB962C8B-B14F-4D97-AF65-F5344CB8AC3E}">
        <p14:creationId xmlns:p14="http://schemas.microsoft.com/office/powerpoint/2010/main" val="3953522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5AAC58-913C-4CD4-99C2-E8454ED1309E}"/>
              </a:ext>
            </a:extLst>
          </p:cNvPr>
          <p:cNvSpPr>
            <a:spLocks noGrp="1"/>
          </p:cNvSpPr>
          <p:nvPr>
            <p:ph idx="1"/>
          </p:nvPr>
        </p:nvSpPr>
        <p:spPr>
          <a:xfrm>
            <a:off x="1502923" y="1011827"/>
            <a:ext cx="10549647" cy="2268700"/>
          </a:xfrm>
        </p:spPr>
        <p:txBody>
          <a:bodyPr>
            <a:noAutofit/>
          </a:bodyPr>
          <a:lstStyle/>
          <a:p>
            <a:pPr lvl="0"/>
            <a:endParaRPr lang="en-US" sz="1600" dirty="0"/>
          </a:p>
          <a:p>
            <a:pPr lvl="0"/>
            <a:r>
              <a:rPr lang="en-US" dirty="0"/>
              <a:t>Movies classified as new releases are reclassified to an appropriate type after they have been in stock for more than 30 days. The video shop manager wants to have an end-of-period (week, month, year) report for the number of rentals by type. </a:t>
            </a:r>
          </a:p>
          <a:p>
            <a:endParaRPr lang="en-US" sz="1600" dirty="0"/>
          </a:p>
        </p:txBody>
      </p:sp>
      <p:sp>
        <p:nvSpPr>
          <p:cNvPr id="9" name="Speech Bubble: Oval 8">
            <a:extLst>
              <a:ext uri="{FF2B5EF4-FFF2-40B4-BE49-F238E27FC236}">
                <a16:creationId xmlns:a16="http://schemas.microsoft.com/office/drawing/2014/main" id="{09072FFD-5A51-46A1-A0DC-699547BBFFEA}"/>
              </a:ext>
            </a:extLst>
          </p:cNvPr>
          <p:cNvSpPr/>
          <p:nvPr/>
        </p:nvSpPr>
        <p:spPr>
          <a:xfrm>
            <a:off x="1502923" y="4742645"/>
            <a:ext cx="1692613" cy="634994"/>
          </a:xfrm>
          <a:prstGeom prst="wedgeEllipseCallout">
            <a:avLst>
              <a:gd name="adj1" fmla="val 117844"/>
              <a:gd name="adj2" fmla="val -43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Monthly</a:t>
            </a:r>
          </a:p>
        </p:txBody>
      </p:sp>
      <p:sp>
        <p:nvSpPr>
          <p:cNvPr id="10" name="Title 1">
            <a:extLst>
              <a:ext uri="{FF2B5EF4-FFF2-40B4-BE49-F238E27FC236}">
                <a16:creationId xmlns:a16="http://schemas.microsoft.com/office/drawing/2014/main" id="{6B52A605-D021-441D-8992-CC8B62D55B87}"/>
              </a:ext>
            </a:extLst>
          </p:cNvPr>
          <p:cNvSpPr txBox="1">
            <a:spLocks/>
          </p:cNvSpPr>
          <p:nvPr/>
        </p:nvSpPr>
        <p:spPr>
          <a:xfrm>
            <a:off x="1762811" y="101601"/>
            <a:ext cx="2564091" cy="906466"/>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a:t>Condition 4</a:t>
            </a:r>
            <a:endParaRPr lang="en-US" sz="3600" dirty="0"/>
          </a:p>
        </p:txBody>
      </p:sp>
      <p:pic>
        <p:nvPicPr>
          <p:cNvPr id="4" name="Picture 3">
            <a:extLst>
              <a:ext uri="{FF2B5EF4-FFF2-40B4-BE49-F238E27FC236}">
                <a16:creationId xmlns:a16="http://schemas.microsoft.com/office/drawing/2014/main" id="{A7EF1F52-055B-4F71-A6B1-5C9D6752D7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4822" y="2832616"/>
            <a:ext cx="7687748" cy="3820058"/>
          </a:xfrm>
          <a:prstGeom prst="rect">
            <a:avLst/>
          </a:prstGeom>
        </p:spPr>
      </p:pic>
    </p:spTree>
    <p:extLst>
      <p:ext uri="{BB962C8B-B14F-4D97-AF65-F5344CB8AC3E}">
        <p14:creationId xmlns:p14="http://schemas.microsoft.com/office/powerpoint/2010/main" val="3820324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E9A9B-1184-439A-8355-A525DCA10987}"/>
              </a:ext>
            </a:extLst>
          </p:cNvPr>
          <p:cNvSpPr>
            <a:spLocks noGrp="1"/>
          </p:cNvSpPr>
          <p:nvPr>
            <p:ph type="title"/>
          </p:nvPr>
        </p:nvSpPr>
        <p:spPr>
          <a:xfrm>
            <a:off x="1762811" y="101601"/>
            <a:ext cx="2564091" cy="906466"/>
          </a:xfrm>
        </p:spPr>
        <p:txBody>
          <a:bodyPr>
            <a:normAutofit/>
          </a:bodyPr>
          <a:lstStyle/>
          <a:p>
            <a:r>
              <a:rPr lang="en-US" sz="3600" dirty="0"/>
              <a:t>Condition 4</a:t>
            </a:r>
          </a:p>
        </p:txBody>
      </p:sp>
      <p:sp>
        <p:nvSpPr>
          <p:cNvPr id="3" name="Content Placeholder 2">
            <a:extLst>
              <a:ext uri="{FF2B5EF4-FFF2-40B4-BE49-F238E27FC236}">
                <a16:creationId xmlns:a16="http://schemas.microsoft.com/office/drawing/2014/main" id="{8A5AAC58-913C-4CD4-99C2-E8454ED1309E}"/>
              </a:ext>
            </a:extLst>
          </p:cNvPr>
          <p:cNvSpPr>
            <a:spLocks noGrp="1"/>
          </p:cNvSpPr>
          <p:nvPr>
            <p:ph idx="1"/>
          </p:nvPr>
        </p:nvSpPr>
        <p:spPr>
          <a:xfrm>
            <a:off x="1502923" y="945997"/>
            <a:ext cx="10549647" cy="2230993"/>
          </a:xfrm>
        </p:spPr>
        <p:txBody>
          <a:bodyPr>
            <a:noAutofit/>
          </a:bodyPr>
          <a:lstStyle/>
          <a:p>
            <a:pPr lvl="0"/>
            <a:endParaRPr lang="en-US" sz="1600" dirty="0"/>
          </a:p>
          <a:p>
            <a:pPr lvl="0"/>
            <a:r>
              <a:rPr lang="en-US" dirty="0"/>
              <a:t>Movies classified as new releases are reclassified to an appropriate type after they have been in stock for more than 30 days. The video shop manager wants to have an end-of-period (week, month, year) report for the number of rentals by type. </a:t>
            </a:r>
          </a:p>
          <a:p>
            <a:endParaRPr lang="en-US" sz="1600" dirty="0"/>
          </a:p>
        </p:txBody>
      </p:sp>
      <p:pic>
        <p:nvPicPr>
          <p:cNvPr id="5" name="Picture 4" descr="A screenshot of a social media post&#10;&#10;Description generated with very high confidence">
            <a:extLst>
              <a:ext uri="{FF2B5EF4-FFF2-40B4-BE49-F238E27FC236}">
                <a16:creationId xmlns:a16="http://schemas.microsoft.com/office/drawing/2014/main" id="{03361072-2EA3-4B09-B523-CC4DED8E748A}"/>
              </a:ext>
            </a:extLst>
          </p:cNvPr>
          <p:cNvPicPr>
            <a:picLocks noChangeAspect="1"/>
          </p:cNvPicPr>
          <p:nvPr/>
        </p:nvPicPr>
        <p:blipFill rotWithShape="1">
          <a:blip r:embed="rId2">
            <a:extLst>
              <a:ext uri="{28A0092B-C50C-407E-A947-70E740481C1C}">
                <a14:useLocalDpi xmlns:a14="http://schemas.microsoft.com/office/drawing/2010/main" val="0"/>
              </a:ext>
            </a:extLst>
          </a:blip>
          <a:srcRect l="-2047" t="-2585" r="11573" b="8797"/>
          <a:stretch/>
        </p:blipFill>
        <p:spPr>
          <a:xfrm>
            <a:off x="6096000" y="3327662"/>
            <a:ext cx="5956570" cy="3332191"/>
          </a:xfrm>
          <a:prstGeom prst="rect">
            <a:avLst/>
          </a:prstGeom>
        </p:spPr>
      </p:pic>
      <p:sp>
        <p:nvSpPr>
          <p:cNvPr id="8" name="Speech Bubble: Oval 7">
            <a:extLst>
              <a:ext uri="{FF2B5EF4-FFF2-40B4-BE49-F238E27FC236}">
                <a16:creationId xmlns:a16="http://schemas.microsoft.com/office/drawing/2014/main" id="{29178783-7141-409D-8CB7-6809B12E63BB}"/>
              </a:ext>
            </a:extLst>
          </p:cNvPr>
          <p:cNvSpPr/>
          <p:nvPr/>
        </p:nvSpPr>
        <p:spPr>
          <a:xfrm>
            <a:off x="3369782" y="4358763"/>
            <a:ext cx="1692613" cy="634994"/>
          </a:xfrm>
          <a:prstGeom prst="wedgeEllipseCallout">
            <a:avLst>
              <a:gd name="adj1" fmla="val 115616"/>
              <a:gd name="adj2" fmla="val 2984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Yearly</a:t>
            </a:r>
          </a:p>
        </p:txBody>
      </p:sp>
    </p:spTree>
    <p:extLst>
      <p:ext uri="{BB962C8B-B14F-4D97-AF65-F5344CB8AC3E}">
        <p14:creationId xmlns:p14="http://schemas.microsoft.com/office/powerpoint/2010/main" val="3148554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E9A9B-1184-439A-8355-A525DCA10987}"/>
              </a:ext>
            </a:extLst>
          </p:cNvPr>
          <p:cNvSpPr>
            <a:spLocks noGrp="1"/>
          </p:cNvSpPr>
          <p:nvPr>
            <p:ph type="title"/>
          </p:nvPr>
        </p:nvSpPr>
        <p:spPr>
          <a:xfrm>
            <a:off x="1506044" y="114647"/>
            <a:ext cx="2612026" cy="381463"/>
          </a:xfrm>
        </p:spPr>
        <p:txBody>
          <a:bodyPr>
            <a:normAutofit fontScale="90000"/>
          </a:bodyPr>
          <a:lstStyle/>
          <a:p>
            <a:r>
              <a:rPr lang="en-US" dirty="0"/>
              <a:t>Condition 5</a:t>
            </a:r>
          </a:p>
        </p:txBody>
      </p:sp>
      <p:sp>
        <p:nvSpPr>
          <p:cNvPr id="3" name="Content Placeholder 2">
            <a:extLst>
              <a:ext uri="{FF2B5EF4-FFF2-40B4-BE49-F238E27FC236}">
                <a16:creationId xmlns:a16="http://schemas.microsoft.com/office/drawing/2014/main" id="{8A5AAC58-913C-4CD4-99C2-E8454ED1309E}"/>
              </a:ext>
            </a:extLst>
          </p:cNvPr>
          <p:cNvSpPr>
            <a:spLocks noGrp="1"/>
          </p:cNvSpPr>
          <p:nvPr>
            <p:ph idx="1"/>
          </p:nvPr>
        </p:nvSpPr>
        <p:spPr>
          <a:xfrm>
            <a:off x="1493074" y="598601"/>
            <a:ext cx="10449542" cy="2135171"/>
          </a:xfrm>
        </p:spPr>
        <p:txBody>
          <a:bodyPr>
            <a:normAutofit/>
          </a:bodyPr>
          <a:lstStyle/>
          <a:p>
            <a:pPr lvl="0"/>
            <a:r>
              <a:rPr lang="en-US" dirty="0"/>
              <a:t>If a customer requests a title, the clerk must be able to find it quickly. When a customer selects one or more titles, an invoice is written. Each invoice can contain charges for one or more titles. All customers pay in cash. </a:t>
            </a:r>
          </a:p>
          <a:p>
            <a:endParaRPr lang="en-US" dirty="0"/>
          </a:p>
        </p:txBody>
      </p:sp>
      <p:pic>
        <p:nvPicPr>
          <p:cNvPr id="5" name="Picture 4" descr="A screenshot of a social media post&#10;&#10;Description generated with very high confidence">
            <a:extLst>
              <a:ext uri="{FF2B5EF4-FFF2-40B4-BE49-F238E27FC236}">
                <a16:creationId xmlns:a16="http://schemas.microsoft.com/office/drawing/2014/main" id="{8C0070A3-8CE9-4A12-83B4-4747134EFA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3294" y="4028022"/>
            <a:ext cx="8399322" cy="2435153"/>
          </a:xfrm>
          <a:prstGeom prst="rect">
            <a:avLst/>
          </a:prstGeom>
        </p:spPr>
      </p:pic>
      <p:sp>
        <p:nvSpPr>
          <p:cNvPr id="6" name="Speech Bubble: Rectangle 5">
            <a:extLst>
              <a:ext uri="{FF2B5EF4-FFF2-40B4-BE49-F238E27FC236}">
                <a16:creationId xmlns:a16="http://schemas.microsoft.com/office/drawing/2014/main" id="{E84FB398-CBF9-4B7A-B796-E0EBD3F61F4C}"/>
              </a:ext>
            </a:extLst>
          </p:cNvPr>
          <p:cNvSpPr/>
          <p:nvPr/>
        </p:nvSpPr>
        <p:spPr>
          <a:xfrm>
            <a:off x="1850060" y="2368036"/>
            <a:ext cx="2918297" cy="1517744"/>
          </a:xfrm>
          <a:prstGeom prst="wedgeRectCallout">
            <a:avLst>
              <a:gd name="adj1" fmla="val 86734"/>
              <a:gd name="adj2" fmla="val 551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t>Table : </a:t>
            </a:r>
            <a:r>
              <a:rPr lang="en-US" b="1" u="sng" dirty="0" err="1"/>
              <a:t>MovieInventory</a:t>
            </a:r>
            <a:endParaRPr lang="en-US" b="1" u="sng" dirty="0"/>
          </a:p>
          <a:p>
            <a:pPr algn="ctr"/>
            <a:r>
              <a:rPr lang="en-US" dirty="0"/>
              <a:t>Clerk just perform select query on </a:t>
            </a:r>
            <a:r>
              <a:rPr lang="en-US" dirty="0" err="1"/>
              <a:t>MovieInventory</a:t>
            </a:r>
            <a:r>
              <a:rPr lang="en-US" dirty="0"/>
              <a:t> in order to find the customer requested title.</a:t>
            </a:r>
          </a:p>
        </p:txBody>
      </p:sp>
    </p:spTree>
    <p:extLst>
      <p:ext uri="{BB962C8B-B14F-4D97-AF65-F5344CB8AC3E}">
        <p14:creationId xmlns:p14="http://schemas.microsoft.com/office/powerpoint/2010/main" val="2000090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E9A9B-1184-439A-8355-A525DCA10987}"/>
              </a:ext>
            </a:extLst>
          </p:cNvPr>
          <p:cNvSpPr>
            <a:spLocks noGrp="1"/>
          </p:cNvSpPr>
          <p:nvPr>
            <p:ph type="title"/>
          </p:nvPr>
        </p:nvSpPr>
        <p:spPr>
          <a:xfrm>
            <a:off x="1506044" y="114647"/>
            <a:ext cx="2612026" cy="381463"/>
          </a:xfrm>
        </p:spPr>
        <p:txBody>
          <a:bodyPr>
            <a:normAutofit fontScale="90000"/>
          </a:bodyPr>
          <a:lstStyle/>
          <a:p>
            <a:r>
              <a:rPr lang="en-US" dirty="0"/>
              <a:t>Condition 5</a:t>
            </a:r>
          </a:p>
        </p:txBody>
      </p:sp>
      <p:sp>
        <p:nvSpPr>
          <p:cNvPr id="3" name="Content Placeholder 2">
            <a:extLst>
              <a:ext uri="{FF2B5EF4-FFF2-40B4-BE49-F238E27FC236}">
                <a16:creationId xmlns:a16="http://schemas.microsoft.com/office/drawing/2014/main" id="{8A5AAC58-913C-4CD4-99C2-E8454ED1309E}"/>
              </a:ext>
            </a:extLst>
          </p:cNvPr>
          <p:cNvSpPr>
            <a:spLocks noGrp="1"/>
          </p:cNvSpPr>
          <p:nvPr>
            <p:ph idx="1"/>
          </p:nvPr>
        </p:nvSpPr>
        <p:spPr>
          <a:xfrm>
            <a:off x="1493074" y="598601"/>
            <a:ext cx="10449542" cy="2135171"/>
          </a:xfrm>
        </p:spPr>
        <p:txBody>
          <a:bodyPr>
            <a:normAutofit/>
          </a:bodyPr>
          <a:lstStyle/>
          <a:p>
            <a:pPr lvl="0"/>
            <a:r>
              <a:rPr lang="en-US" dirty="0"/>
              <a:t>If a customer requests a title, the clerk must be able to find it quickly. When a customer selects one or more titles, an invoice is written. Each invoice can contain charges for one or more titles. All customers pay in cash. </a:t>
            </a:r>
          </a:p>
          <a:p>
            <a:endParaRPr lang="en-US" dirty="0"/>
          </a:p>
        </p:txBody>
      </p:sp>
      <p:sp>
        <p:nvSpPr>
          <p:cNvPr id="6" name="Speech Bubble: Rectangle 5">
            <a:extLst>
              <a:ext uri="{FF2B5EF4-FFF2-40B4-BE49-F238E27FC236}">
                <a16:creationId xmlns:a16="http://schemas.microsoft.com/office/drawing/2014/main" id="{E84FB398-CBF9-4B7A-B796-E0EBD3F61F4C}"/>
              </a:ext>
            </a:extLst>
          </p:cNvPr>
          <p:cNvSpPr/>
          <p:nvPr/>
        </p:nvSpPr>
        <p:spPr>
          <a:xfrm>
            <a:off x="958988" y="3970594"/>
            <a:ext cx="2918297" cy="1517744"/>
          </a:xfrm>
          <a:prstGeom prst="wedgeRectCallout">
            <a:avLst>
              <a:gd name="adj1" fmla="val 57016"/>
              <a:gd name="adj2" fmla="val 215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t>Table : </a:t>
            </a:r>
            <a:r>
              <a:rPr lang="en-US" b="1" u="sng" dirty="0" err="1"/>
              <a:t>MovieInventory</a:t>
            </a:r>
            <a:endParaRPr lang="en-US" b="1" u="sng" dirty="0"/>
          </a:p>
          <a:p>
            <a:pPr algn="ctr"/>
            <a:r>
              <a:rPr lang="en-US" dirty="0"/>
              <a:t>After checkout clerk will update the Rentals table with invoice details.</a:t>
            </a:r>
          </a:p>
        </p:txBody>
      </p:sp>
      <p:pic>
        <p:nvPicPr>
          <p:cNvPr id="7" name="Picture 6" descr="A screenshot of a cell phone&#10;&#10;Description generated with very high confidence">
            <a:extLst>
              <a:ext uri="{FF2B5EF4-FFF2-40B4-BE49-F238E27FC236}">
                <a16:creationId xmlns:a16="http://schemas.microsoft.com/office/drawing/2014/main" id="{4F70E609-018A-4565-9C00-64494A4880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8070" y="3285295"/>
            <a:ext cx="7897327" cy="3458058"/>
          </a:xfrm>
          <a:prstGeom prst="rect">
            <a:avLst/>
          </a:prstGeom>
        </p:spPr>
      </p:pic>
    </p:spTree>
    <p:extLst>
      <p:ext uri="{BB962C8B-B14F-4D97-AF65-F5344CB8AC3E}">
        <p14:creationId xmlns:p14="http://schemas.microsoft.com/office/powerpoint/2010/main" val="3139120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E9A9B-1184-439A-8355-A525DCA10987}"/>
              </a:ext>
            </a:extLst>
          </p:cNvPr>
          <p:cNvSpPr>
            <a:spLocks noGrp="1"/>
          </p:cNvSpPr>
          <p:nvPr>
            <p:ph type="title"/>
          </p:nvPr>
        </p:nvSpPr>
        <p:spPr>
          <a:xfrm>
            <a:off x="1279038" y="163286"/>
            <a:ext cx="3087689" cy="601824"/>
          </a:xfrm>
        </p:spPr>
        <p:txBody>
          <a:bodyPr>
            <a:normAutofit fontScale="90000"/>
          </a:bodyPr>
          <a:lstStyle/>
          <a:p>
            <a:r>
              <a:rPr lang="en-US"/>
              <a:t>Condition 6</a:t>
            </a:r>
            <a:endParaRPr lang="en-US" dirty="0"/>
          </a:p>
        </p:txBody>
      </p:sp>
      <p:sp>
        <p:nvSpPr>
          <p:cNvPr id="3" name="Content Placeholder 2">
            <a:extLst>
              <a:ext uri="{FF2B5EF4-FFF2-40B4-BE49-F238E27FC236}">
                <a16:creationId xmlns:a16="http://schemas.microsoft.com/office/drawing/2014/main" id="{8A5AAC58-913C-4CD4-99C2-E8454ED1309E}"/>
              </a:ext>
            </a:extLst>
          </p:cNvPr>
          <p:cNvSpPr>
            <a:spLocks noGrp="1"/>
          </p:cNvSpPr>
          <p:nvPr>
            <p:ph idx="1"/>
          </p:nvPr>
        </p:nvSpPr>
        <p:spPr>
          <a:xfrm>
            <a:off x="1577135" y="997300"/>
            <a:ext cx="10468203" cy="1783607"/>
          </a:xfrm>
        </p:spPr>
        <p:txBody>
          <a:bodyPr>
            <a:normAutofit/>
          </a:bodyPr>
          <a:lstStyle/>
          <a:p>
            <a:pPr lvl="0"/>
            <a:r>
              <a:rPr lang="en-US" dirty="0"/>
              <a:t>When a customer checks out a title, a record is kept of the check-out date and time and the expected return date and time. When rented titles are returned, the clerk must be able to check quickly whether the return is late and to assess the appropriate late return fee. </a:t>
            </a:r>
          </a:p>
          <a:p>
            <a:endParaRPr lang="en-US" dirty="0"/>
          </a:p>
        </p:txBody>
      </p:sp>
      <p:pic>
        <p:nvPicPr>
          <p:cNvPr id="5" name="Picture 4" descr="A screenshot of a social media post&#10;&#10;Description generated with very high confidence">
            <a:extLst>
              <a:ext uri="{FF2B5EF4-FFF2-40B4-BE49-F238E27FC236}">
                <a16:creationId xmlns:a16="http://schemas.microsoft.com/office/drawing/2014/main" id="{1EFBCE0D-FEDB-430C-8C32-0931149BDFC5}"/>
              </a:ext>
            </a:extLst>
          </p:cNvPr>
          <p:cNvPicPr>
            <a:picLocks noChangeAspect="1"/>
          </p:cNvPicPr>
          <p:nvPr/>
        </p:nvPicPr>
        <p:blipFill rotWithShape="1">
          <a:blip r:embed="rId2">
            <a:extLst>
              <a:ext uri="{28A0092B-C50C-407E-A947-70E740481C1C}">
                <a14:useLocalDpi xmlns:a14="http://schemas.microsoft.com/office/drawing/2010/main" val="0"/>
              </a:ext>
            </a:extLst>
          </a:blip>
          <a:srcRect l="459" t="3607" r="13046" b="10101"/>
          <a:stretch/>
        </p:blipFill>
        <p:spPr>
          <a:xfrm>
            <a:off x="4759228" y="3970594"/>
            <a:ext cx="7110977" cy="2762054"/>
          </a:xfrm>
          <a:prstGeom prst="rect">
            <a:avLst/>
          </a:prstGeom>
        </p:spPr>
      </p:pic>
      <p:sp>
        <p:nvSpPr>
          <p:cNvPr id="22" name="Speech Bubble: Rectangle 21">
            <a:extLst>
              <a:ext uri="{FF2B5EF4-FFF2-40B4-BE49-F238E27FC236}">
                <a16:creationId xmlns:a16="http://schemas.microsoft.com/office/drawing/2014/main" id="{CB0D3567-1EEE-414E-B28C-B4ED6D8EE3BB}"/>
              </a:ext>
            </a:extLst>
          </p:cNvPr>
          <p:cNvSpPr/>
          <p:nvPr/>
        </p:nvSpPr>
        <p:spPr>
          <a:xfrm>
            <a:off x="1072110" y="4031869"/>
            <a:ext cx="2918297" cy="1517744"/>
          </a:xfrm>
          <a:prstGeom prst="wedgeRectCallout">
            <a:avLst>
              <a:gd name="adj1" fmla="val 75752"/>
              <a:gd name="adj2" fmla="val 259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t>Table : Rental</a:t>
            </a:r>
          </a:p>
          <a:p>
            <a:pPr algn="ctr"/>
            <a:r>
              <a:rPr lang="en-US" dirty="0"/>
              <a:t>A simple select query on Rental will fetch the required details.</a:t>
            </a:r>
          </a:p>
        </p:txBody>
      </p:sp>
    </p:spTree>
    <p:extLst>
      <p:ext uri="{BB962C8B-B14F-4D97-AF65-F5344CB8AC3E}">
        <p14:creationId xmlns:p14="http://schemas.microsoft.com/office/powerpoint/2010/main" val="649792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E9A9B-1184-439A-8355-A525DCA10987}"/>
              </a:ext>
            </a:extLst>
          </p:cNvPr>
          <p:cNvSpPr>
            <a:spLocks noGrp="1"/>
          </p:cNvSpPr>
          <p:nvPr>
            <p:ph type="title"/>
          </p:nvPr>
        </p:nvSpPr>
        <p:spPr>
          <a:xfrm>
            <a:off x="1279038" y="163286"/>
            <a:ext cx="3087689" cy="601824"/>
          </a:xfrm>
        </p:spPr>
        <p:txBody>
          <a:bodyPr>
            <a:normAutofit fontScale="90000"/>
          </a:bodyPr>
          <a:lstStyle/>
          <a:p>
            <a:r>
              <a:rPr lang="en-US" dirty="0"/>
              <a:t>Condition 7</a:t>
            </a:r>
          </a:p>
        </p:txBody>
      </p:sp>
      <p:sp>
        <p:nvSpPr>
          <p:cNvPr id="3" name="Content Placeholder 2">
            <a:extLst>
              <a:ext uri="{FF2B5EF4-FFF2-40B4-BE49-F238E27FC236}">
                <a16:creationId xmlns:a16="http://schemas.microsoft.com/office/drawing/2014/main" id="{8A5AAC58-913C-4CD4-99C2-E8454ED1309E}"/>
              </a:ext>
            </a:extLst>
          </p:cNvPr>
          <p:cNvSpPr>
            <a:spLocks noGrp="1"/>
          </p:cNvSpPr>
          <p:nvPr>
            <p:ph idx="1"/>
          </p:nvPr>
        </p:nvSpPr>
        <p:spPr>
          <a:xfrm>
            <a:off x="1624269" y="950166"/>
            <a:ext cx="10337575" cy="1382487"/>
          </a:xfrm>
        </p:spPr>
        <p:txBody>
          <a:bodyPr/>
          <a:lstStyle/>
          <a:p>
            <a:pPr lvl="0"/>
            <a:r>
              <a:rPr lang="en-US" b="1" dirty="0"/>
              <a:t>The video store owner wants to generate periodic revenue reports by title and by type. </a:t>
            </a:r>
            <a:r>
              <a:rPr lang="en-US" dirty="0"/>
              <a:t>The owner also wants to generate periodic inventory reports and track titles on order. </a:t>
            </a:r>
          </a:p>
          <a:p>
            <a:endParaRPr lang="en-US" dirty="0"/>
          </a:p>
        </p:txBody>
      </p:sp>
      <p:pic>
        <p:nvPicPr>
          <p:cNvPr id="5" name="Picture 4" descr="A screenshot of a social media post&#10;&#10;Description generated with very high confidence">
            <a:extLst>
              <a:ext uri="{FF2B5EF4-FFF2-40B4-BE49-F238E27FC236}">
                <a16:creationId xmlns:a16="http://schemas.microsoft.com/office/drawing/2014/main" id="{FC03E3EF-7535-4561-AF7E-42AE8624E4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6082" y="2767740"/>
            <a:ext cx="7773485" cy="3515216"/>
          </a:xfrm>
          <a:prstGeom prst="rect">
            <a:avLst/>
          </a:prstGeom>
        </p:spPr>
      </p:pic>
    </p:spTree>
    <p:extLst>
      <p:ext uri="{BB962C8B-B14F-4D97-AF65-F5344CB8AC3E}">
        <p14:creationId xmlns:p14="http://schemas.microsoft.com/office/powerpoint/2010/main" val="1374204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E9A9B-1184-439A-8355-A525DCA10987}"/>
              </a:ext>
            </a:extLst>
          </p:cNvPr>
          <p:cNvSpPr>
            <a:spLocks noGrp="1"/>
          </p:cNvSpPr>
          <p:nvPr>
            <p:ph type="title"/>
          </p:nvPr>
        </p:nvSpPr>
        <p:spPr>
          <a:xfrm>
            <a:off x="1279038" y="163286"/>
            <a:ext cx="3087689" cy="601824"/>
          </a:xfrm>
        </p:spPr>
        <p:txBody>
          <a:bodyPr>
            <a:normAutofit fontScale="90000"/>
          </a:bodyPr>
          <a:lstStyle/>
          <a:p>
            <a:r>
              <a:rPr lang="en-US" dirty="0"/>
              <a:t>Condition 7</a:t>
            </a:r>
          </a:p>
        </p:txBody>
      </p:sp>
      <p:sp>
        <p:nvSpPr>
          <p:cNvPr id="3" name="Content Placeholder 2">
            <a:extLst>
              <a:ext uri="{FF2B5EF4-FFF2-40B4-BE49-F238E27FC236}">
                <a16:creationId xmlns:a16="http://schemas.microsoft.com/office/drawing/2014/main" id="{8A5AAC58-913C-4CD4-99C2-E8454ED1309E}"/>
              </a:ext>
            </a:extLst>
          </p:cNvPr>
          <p:cNvSpPr>
            <a:spLocks noGrp="1"/>
          </p:cNvSpPr>
          <p:nvPr>
            <p:ph idx="1"/>
          </p:nvPr>
        </p:nvSpPr>
        <p:spPr>
          <a:xfrm>
            <a:off x="1624269" y="950166"/>
            <a:ext cx="10337575" cy="1382487"/>
          </a:xfrm>
        </p:spPr>
        <p:txBody>
          <a:bodyPr/>
          <a:lstStyle/>
          <a:p>
            <a:pPr lvl="0"/>
            <a:r>
              <a:rPr lang="en-US" dirty="0"/>
              <a:t>The video store owner wants to generate periodic revenue reports by title and by type. </a:t>
            </a:r>
            <a:r>
              <a:rPr lang="en-US" b="1" dirty="0"/>
              <a:t>The owner also wants to generate periodic inventory reports and track titles on order. </a:t>
            </a:r>
          </a:p>
          <a:p>
            <a:endParaRPr lang="en-US" dirty="0"/>
          </a:p>
        </p:txBody>
      </p:sp>
      <p:pic>
        <p:nvPicPr>
          <p:cNvPr id="12" name="Picture 11">
            <a:extLst>
              <a:ext uri="{FF2B5EF4-FFF2-40B4-BE49-F238E27FC236}">
                <a16:creationId xmlns:a16="http://schemas.microsoft.com/office/drawing/2014/main" id="{950C78E7-0A5D-47CD-919A-223BDC8752BC}"/>
              </a:ext>
            </a:extLst>
          </p:cNvPr>
          <p:cNvPicPr>
            <a:picLocks noChangeAspect="1"/>
          </p:cNvPicPr>
          <p:nvPr/>
        </p:nvPicPr>
        <p:blipFill rotWithShape="1">
          <a:blip r:embed="rId2">
            <a:extLst>
              <a:ext uri="{28A0092B-C50C-407E-A947-70E740481C1C}">
                <a14:useLocalDpi xmlns:a14="http://schemas.microsoft.com/office/drawing/2010/main" val="0"/>
              </a:ext>
            </a:extLst>
          </a:blip>
          <a:srcRect t="7216" r="9968" b="14178"/>
          <a:stretch/>
        </p:blipFill>
        <p:spPr>
          <a:xfrm>
            <a:off x="3432256" y="2517709"/>
            <a:ext cx="7427424" cy="3025252"/>
          </a:xfrm>
          <a:prstGeom prst="rect">
            <a:avLst/>
          </a:prstGeom>
        </p:spPr>
      </p:pic>
    </p:spTree>
    <p:extLst>
      <p:ext uri="{BB962C8B-B14F-4D97-AF65-F5344CB8AC3E}">
        <p14:creationId xmlns:p14="http://schemas.microsoft.com/office/powerpoint/2010/main" val="3186539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E9A9B-1184-439A-8355-A525DCA10987}"/>
              </a:ext>
            </a:extLst>
          </p:cNvPr>
          <p:cNvSpPr>
            <a:spLocks noGrp="1"/>
          </p:cNvSpPr>
          <p:nvPr>
            <p:ph type="title"/>
          </p:nvPr>
        </p:nvSpPr>
        <p:spPr>
          <a:xfrm>
            <a:off x="-257530" y="0"/>
            <a:ext cx="1558430" cy="355188"/>
          </a:xfrm>
        </p:spPr>
        <p:txBody>
          <a:bodyPr>
            <a:normAutofit/>
          </a:bodyPr>
          <a:lstStyle/>
          <a:p>
            <a:r>
              <a:rPr lang="en-US" sz="1400" dirty="0"/>
              <a:t>Condition 8</a:t>
            </a:r>
          </a:p>
        </p:txBody>
      </p:sp>
      <p:sp>
        <p:nvSpPr>
          <p:cNvPr id="3" name="Content Placeholder 2">
            <a:extLst>
              <a:ext uri="{FF2B5EF4-FFF2-40B4-BE49-F238E27FC236}">
                <a16:creationId xmlns:a16="http://schemas.microsoft.com/office/drawing/2014/main" id="{8A5AAC58-913C-4CD4-99C2-E8454ED1309E}"/>
              </a:ext>
            </a:extLst>
          </p:cNvPr>
          <p:cNvSpPr>
            <a:spLocks noGrp="1"/>
          </p:cNvSpPr>
          <p:nvPr>
            <p:ph idx="1"/>
          </p:nvPr>
        </p:nvSpPr>
        <p:spPr>
          <a:xfrm>
            <a:off x="1300900" y="1"/>
            <a:ext cx="10384228" cy="1216058"/>
          </a:xfrm>
        </p:spPr>
        <p:txBody>
          <a:bodyPr>
            <a:normAutofit/>
          </a:bodyPr>
          <a:lstStyle/>
          <a:p>
            <a:pPr lvl="0"/>
            <a:r>
              <a:rPr lang="en-US" sz="1500" dirty="0"/>
              <a:t>The video store owner, who employs two (salaried) full-time and three (hourly) part-time employees, wants to keep track of all employee work time and payroll data. Part-time employees must arrange entries in a work schedule, while all employees sign in and out on a work log. </a:t>
            </a:r>
          </a:p>
          <a:p>
            <a:endParaRPr lang="en-US" dirty="0"/>
          </a:p>
        </p:txBody>
      </p:sp>
      <p:pic>
        <p:nvPicPr>
          <p:cNvPr id="9" name="Picture 8" descr="A screenshot of a social media post&#10;&#10;Description generated with very high confidence">
            <a:extLst>
              <a:ext uri="{FF2B5EF4-FFF2-40B4-BE49-F238E27FC236}">
                <a16:creationId xmlns:a16="http://schemas.microsoft.com/office/drawing/2014/main" id="{9389095F-F431-4A0C-9BE0-E12FC44C8F5C}"/>
              </a:ext>
            </a:extLst>
          </p:cNvPr>
          <p:cNvPicPr>
            <a:picLocks noChangeAspect="1"/>
          </p:cNvPicPr>
          <p:nvPr/>
        </p:nvPicPr>
        <p:blipFill rotWithShape="1">
          <a:blip r:embed="rId2">
            <a:extLst>
              <a:ext uri="{28A0092B-C50C-407E-A947-70E740481C1C}">
                <a14:useLocalDpi xmlns:a14="http://schemas.microsoft.com/office/drawing/2010/main" val="0"/>
              </a:ext>
            </a:extLst>
          </a:blip>
          <a:srcRect t="14531" r="46992" b="13733"/>
          <a:stretch/>
        </p:blipFill>
        <p:spPr>
          <a:xfrm>
            <a:off x="1433432" y="3129076"/>
            <a:ext cx="4246547" cy="3626420"/>
          </a:xfrm>
          <a:prstGeom prst="rect">
            <a:avLst/>
          </a:prstGeom>
        </p:spPr>
      </p:pic>
      <p:sp>
        <p:nvSpPr>
          <p:cNvPr id="8" name="Speech Bubble: Rectangle 7">
            <a:extLst>
              <a:ext uri="{FF2B5EF4-FFF2-40B4-BE49-F238E27FC236}">
                <a16:creationId xmlns:a16="http://schemas.microsoft.com/office/drawing/2014/main" id="{B91D4197-BA73-4FC9-970A-13AD42551B33}"/>
              </a:ext>
            </a:extLst>
          </p:cNvPr>
          <p:cNvSpPr/>
          <p:nvPr/>
        </p:nvSpPr>
        <p:spPr>
          <a:xfrm>
            <a:off x="1769694" y="1052999"/>
            <a:ext cx="2918297" cy="1517744"/>
          </a:xfrm>
          <a:prstGeom prst="wedgeRectCallout">
            <a:avLst>
              <a:gd name="adj1" fmla="val 105470"/>
              <a:gd name="adj2" fmla="val 18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t>Table : Employee</a:t>
            </a:r>
          </a:p>
          <a:p>
            <a:pPr algn="ctr"/>
            <a:r>
              <a:rPr lang="en-US" dirty="0"/>
              <a:t>This table keeps track of all employees</a:t>
            </a:r>
          </a:p>
        </p:txBody>
      </p:sp>
      <p:sp>
        <p:nvSpPr>
          <p:cNvPr id="10" name="Speech Bubble: Rectangle 9">
            <a:extLst>
              <a:ext uri="{FF2B5EF4-FFF2-40B4-BE49-F238E27FC236}">
                <a16:creationId xmlns:a16="http://schemas.microsoft.com/office/drawing/2014/main" id="{6340A777-4342-4D58-AC1A-0F32A798A260}"/>
              </a:ext>
            </a:extLst>
          </p:cNvPr>
          <p:cNvSpPr/>
          <p:nvPr/>
        </p:nvSpPr>
        <p:spPr>
          <a:xfrm>
            <a:off x="7614027" y="4732226"/>
            <a:ext cx="2918297" cy="1517744"/>
          </a:xfrm>
          <a:prstGeom prst="wedgeRectCallout">
            <a:avLst>
              <a:gd name="adj1" fmla="val -113863"/>
              <a:gd name="adj2" fmla="val 110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t>Table : schedules</a:t>
            </a:r>
          </a:p>
          <a:p>
            <a:pPr algn="ctr"/>
            <a:r>
              <a:rPr lang="en-US" dirty="0"/>
              <a:t>This table is for part-time employees to arrange their work schedules having sign in out.</a:t>
            </a:r>
          </a:p>
        </p:txBody>
      </p:sp>
      <p:pic>
        <p:nvPicPr>
          <p:cNvPr id="6" name="Picture 5">
            <a:extLst>
              <a:ext uri="{FF2B5EF4-FFF2-40B4-BE49-F238E27FC236}">
                <a16:creationId xmlns:a16="http://schemas.microsoft.com/office/drawing/2014/main" id="{7BB5B24B-CA56-420A-BC01-446925208292}"/>
              </a:ext>
            </a:extLst>
          </p:cNvPr>
          <p:cNvPicPr>
            <a:picLocks noChangeAspect="1"/>
          </p:cNvPicPr>
          <p:nvPr/>
        </p:nvPicPr>
        <p:blipFill rotWithShape="1">
          <a:blip r:embed="rId3">
            <a:extLst>
              <a:ext uri="{28A0092B-C50C-407E-A947-70E740481C1C}">
                <a14:useLocalDpi xmlns:a14="http://schemas.microsoft.com/office/drawing/2010/main" val="0"/>
              </a:ext>
            </a:extLst>
          </a:blip>
          <a:srcRect l="19120" t="15306" r="34718" b="42713"/>
          <a:stretch/>
        </p:blipFill>
        <p:spPr>
          <a:xfrm>
            <a:off x="6364513" y="834058"/>
            <a:ext cx="5628068" cy="2875057"/>
          </a:xfrm>
          <a:prstGeom prst="rect">
            <a:avLst/>
          </a:prstGeom>
        </p:spPr>
      </p:pic>
    </p:spTree>
    <p:extLst>
      <p:ext uri="{BB962C8B-B14F-4D97-AF65-F5344CB8AC3E}">
        <p14:creationId xmlns:p14="http://schemas.microsoft.com/office/powerpoint/2010/main" val="775954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E9A9B-1184-439A-8355-A525DCA10987}"/>
              </a:ext>
            </a:extLst>
          </p:cNvPr>
          <p:cNvSpPr>
            <a:spLocks noGrp="1"/>
          </p:cNvSpPr>
          <p:nvPr>
            <p:ph type="title"/>
          </p:nvPr>
        </p:nvSpPr>
        <p:spPr>
          <a:xfrm>
            <a:off x="-257530" y="0"/>
            <a:ext cx="1558430" cy="355188"/>
          </a:xfrm>
        </p:spPr>
        <p:txBody>
          <a:bodyPr>
            <a:normAutofit/>
          </a:bodyPr>
          <a:lstStyle/>
          <a:p>
            <a:r>
              <a:rPr lang="en-US" sz="1400" dirty="0"/>
              <a:t>Condition 8</a:t>
            </a:r>
          </a:p>
        </p:txBody>
      </p:sp>
      <p:sp>
        <p:nvSpPr>
          <p:cNvPr id="3" name="Content Placeholder 2">
            <a:extLst>
              <a:ext uri="{FF2B5EF4-FFF2-40B4-BE49-F238E27FC236}">
                <a16:creationId xmlns:a16="http://schemas.microsoft.com/office/drawing/2014/main" id="{8A5AAC58-913C-4CD4-99C2-E8454ED1309E}"/>
              </a:ext>
            </a:extLst>
          </p:cNvPr>
          <p:cNvSpPr>
            <a:spLocks noGrp="1"/>
          </p:cNvSpPr>
          <p:nvPr>
            <p:ph idx="1"/>
          </p:nvPr>
        </p:nvSpPr>
        <p:spPr>
          <a:xfrm>
            <a:off x="1300900" y="1"/>
            <a:ext cx="10384228" cy="1216058"/>
          </a:xfrm>
        </p:spPr>
        <p:txBody>
          <a:bodyPr>
            <a:normAutofit/>
          </a:bodyPr>
          <a:lstStyle/>
          <a:p>
            <a:pPr lvl="0"/>
            <a:r>
              <a:rPr lang="en-US" sz="1500" dirty="0"/>
              <a:t>The video store owner, who employs two (salaried) full-time and three (hourly) part-time employees, wants to keep track of all employee work time and payroll data. Part-time employees must arrange entries in a work schedule, while all employees sign in and out on a work log. </a:t>
            </a:r>
          </a:p>
          <a:p>
            <a:endParaRPr lang="en-US" dirty="0"/>
          </a:p>
        </p:txBody>
      </p:sp>
      <p:pic>
        <p:nvPicPr>
          <p:cNvPr id="11" name="Picture 10" descr="A screenshot of a social media post&#10;&#10;Description generated with very high confidence">
            <a:extLst>
              <a:ext uri="{FF2B5EF4-FFF2-40B4-BE49-F238E27FC236}">
                <a16:creationId xmlns:a16="http://schemas.microsoft.com/office/drawing/2014/main" id="{262728BF-0EE1-4DC1-9B23-EE4E4AC41638}"/>
              </a:ext>
            </a:extLst>
          </p:cNvPr>
          <p:cNvPicPr>
            <a:picLocks noChangeAspect="1"/>
          </p:cNvPicPr>
          <p:nvPr/>
        </p:nvPicPr>
        <p:blipFill rotWithShape="1">
          <a:blip r:embed="rId2">
            <a:extLst>
              <a:ext uri="{28A0092B-C50C-407E-A947-70E740481C1C}">
                <a14:useLocalDpi xmlns:a14="http://schemas.microsoft.com/office/drawing/2010/main" val="0"/>
              </a:ext>
            </a:extLst>
          </a:blip>
          <a:srcRect l="3955" t="7855" r="48396" b="20044"/>
          <a:stretch/>
        </p:blipFill>
        <p:spPr>
          <a:xfrm>
            <a:off x="1681113" y="3506771"/>
            <a:ext cx="4050384" cy="3173541"/>
          </a:xfrm>
          <a:prstGeom prst="rect">
            <a:avLst/>
          </a:prstGeom>
        </p:spPr>
      </p:pic>
      <p:sp>
        <p:nvSpPr>
          <p:cNvPr id="8" name="Speech Bubble: Rectangle 7">
            <a:extLst>
              <a:ext uri="{FF2B5EF4-FFF2-40B4-BE49-F238E27FC236}">
                <a16:creationId xmlns:a16="http://schemas.microsoft.com/office/drawing/2014/main" id="{8E0493C4-42F9-4448-BE0C-3C2FF1962A23}"/>
              </a:ext>
            </a:extLst>
          </p:cNvPr>
          <p:cNvSpPr/>
          <p:nvPr/>
        </p:nvSpPr>
        <p:spPr>
          <a:xfrm>
            <a:off x="1769694" y="1052999"/>
            <a:ext cx="3301927" cy="1517744"/>
          </a:xfrm>
          <a:prstGeom prst="wedgeRectCallout">
            <a:avLst>
              <a:gd name="adj1" fmla="val 105470"/>
              <a:gd name="adj2" fmla="val 18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t>Table : EmployeeTypeSalary</a:t>
            </a:r>
          </a:p>
          <a:p>
            <a:pPr algn="ctr"/>
            <a:r>
              <a:rPr lang="en-US" dirty="0"/>
              <a:t>This table keeps track of payroll data for all employees</a:t>
            </a:r>
          </a:p>
        </p:txBody>
      </p:sp>
      <p:sp>
        <p:nvSpPr>
          <p:cNvPr id="10" name="Speech Bubble: Rectangle 9">
            <a:extLst>
              <a:ext uri="{FF2B5EF4-FFF2-40B4-BE49-F238E27FC236}">
                <a16:creationId xmlns:a16="http://schemas.microsoft.com/office/drawing/2014/main" id="{E93BEAE8-ECFC-4B78-A795-7579AFA097A2}"/>
              </a:ext>
            </a:extLst>
          </p:cNvPr>
          <p:cNvSpPr/>
          <p:nvPr/>
        </p:nvSpPr>
        <p:spPr>
          <a:xfrm>
            <a:off x="7003142" y="4657808"/>
            <a:ext cx="2918297" cy="1517744"/>
          </a:xfrm>
          <a:prstGeom prst="wedgeRectCallout">
            <a:avLst>
              <a:gd name="adj1" fmla="val -90606"/>
              <a:gd name="adj2" fmla="val -274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t>Table : worklog</a:t>
            </a:r>
          </a:p>
          <a:p>
            <a:pPr algn="ctr"/>
            <a:r>
              <a:rPr lang="en-US" dirty="0"/>
              <a:t>This table keeps track of work logs for all employees (not only part time)</a:t>
            </a:r>
          </a:p>
        </p:txBody>
      </p:sp>
      <p:pic>
        <p:nvPicPr>
          <p:cNvPr id="6" name="Picture 5" descr="A screenshot of a cell phone&#10;&#10;Description generated with very high confidence">
            <a:extLst>
              <a:ext uri="{FF2B5EF4-FFF2-40B4-BE49-F238E27FC236}">
                <a16:creationId xmlns:a16="http://schemas.microsoft.com/office/drawing/2014/main" id="{6797FC38-3930-43AF-873B-D9621C7868A1}"/>
              </a:ext>
            </a:extLst>
          </p:cNvPr>
          <p:cNvPicPr>
            <a:picLocks noChangeAspect="1"/>
          </p:cNvPicPr>
          <p:nvPr/>
        </p:nvPicPr>
        <p:blipFill rotWithShape="1">
          <a:blip r:embed="rId3">
            <a:extLst>
              <a:ext uri="{28A0092B-C50C-407E-A947-70E740481C1C}">
                <a14:useLocalDpi xmlns:a14="http://schemas.microsoft.com/office/drawing/2010/main" val="0"/>
              </a:ext>
            </a:extLst>
          </a:blip>
          <a:srcRect t="11702" r="52102" b="9499"/>
          <a:stretch/>
        </p:blipFill>
        <p:spPr>
          <a:xfrm>
            <a:off x="6726702" y="682448"/>
            <a:ext cx="3107351" cy="2627304"/>
          </a:xfrm>
          <a:prstGeom prst="rect">
            <a:avLst/>
          </a:prstGeom>
        </p:spPr>
      </p:pic>
    </p:spTree>
    <p:extLst>
      <p:ext uri="{BB962C8B-B14F-4D97-AF65-F5344CB8AC3E}">
        <p14:creationId xmlns:p14="http://schemas.microsoft.com/office/powerpoint/2010/main" val="18467135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676CC-8901-4777-8A53-DB55AED0FEB4}"/>
              </a:ext>
            </a:extLst>
          </p:cNvPr>
          <p:cNvSpPr>
            <a:spLocks noGrp="1"/>
          </p:cNvSpPr>
          <p:nvPr>
            <p:ph type="title"/>
          </p:nvPr>
        </p:nvSpPr>
        <p:spPr>
          <a:xfrm>
            <a:off x="1484311" y="685800"/>
            <a:ext cx="10018713" cy="1185333"/>
          </a:xfrm>
        </p:spPr>
        <p:txBody>
          <a:bodyPr>
            <a:normAutofit/>
          </a:bodyPr>
          <a:lstStyle/>
          <a:p>
            <a:r>
              <a:rPr lang="en-US" dirty="0"/>
              <a:t>Challenges</a:t>
            </a:r>
          </a:p>
        </p:txBody>
      </p:sp>
      <p:sp>
        <p:nvSpPr>
          <p:cNvPr id="3" name="Content Placeholder 2">
            <a:extLst>
              <a:ext uri="{FF2B5EF4-FFF2-40B4-BE49-F238E27FC236}">
                <a16:creationId xmlns:a16="http://schemas.microsoft.com/office/drawing/2014/main" id="{1044C760-45A8-48E4-BE15-26C347E95B2C}"/>
              </a:ext>
            </a:extLst>
          </p:cNvPr>
          <p:cNvSpPr>
            <a:spLocks noGrp="1"/>
          </p:cNvSpPr>
          <p:nvPr>
            <p:ph idx="1"/>
          </p:nvPr>
        </p:nvSpPr>
        <p:spPr>
          <a:xfrm>
            <a:off x="1484311" y="1998133"/>
            <a:ext cx="6855356" cy="3793067"/>
          </a:xfrm>
        </p:spPr>
        <p:txBody>
          <a:bodyPr>
            <a:normAutofit/>
          </a:bodyPr>
          <a:lstStyle/>
          <a:p>
            <a:r>
              <a:rPr lang="en-US" dirty="0"/>
              <a:t>Identifying the relationships and satisfying the conditions accordingly.</a:t>
            </a:r>
          </a:p>
          <a:p>
            <a:r>
              <a:rPr lang="en-US" dirty="0"/>
              <a:t>Optimizing the ERD so that we can generate the reports with simple SQL Queries.</a:t>
            </a:r>
          </a:p>
        </p:txBody>
      </p:sp>
      <p:pic>
        <p:nvPicPr>
          <p:cNvPr id="7" name="Graphic 6" descr="Team">
            <a:extLst>
              <a:ext uri="{FF2B5EF4-FFF2-40B4-BE49-F238E27FC236}">
                <a16:creationId xmlns:a16="http://schemas.microsoft.com/office/drawing/2014/main" id="{6A27C984-E539-4788-9540-CD2CF1B3A87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85907" y="2535331"/>
            <a:ext cx="2717116" cy="271711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274757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48D661B-BAEA-42B3-BEDB-13E01DBA4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5BD2573B-33EA-4868-BD57-87246A078C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392F330-E6AA-4DD1-BE62-066D8F86C5C7}"/>
              </a:ext>
            </a:extLst>
          </p:cNvPr>
          <p:cNvSpPr>
            <a:spLocks noGrp="1"/>
          </p:cNvSpPr>
          <p:nvPr>
            <p:ph type="title"/>
          </p:nvPr>
        </p:nvSpPr>
        <p:spPr>
          <a:xfrm>
            <a:off x="535021" y="685800"/>
            <a:ext cx="2639962" cy="5105400"/>
          </a:xfrm>
        </p:spPr>
        <p:txBody>
          <a:bodyPr>
            <a:normAutofit/>
          </a:bodyPr>
          <a:lstStyle/>
          <a:p>
            <a:r>
              <a:rPr lang="en-US">
                <a:solidFill>
                  <a:srgbClr val="FFFFFF"/>
                </a:solidFill>
              </a:rPr>
              <a:t>Agenda</a:t>
            </a:r>
          </a:p>
        </p:txBody>
      </p:sp>
      <p:grpSp>
        <p:nvGrpSpPr>
          <p:cNvPr id="14" name="Group 13">
            <a:extLst>
              <a:ext uri="{FF2B5EF4-FFF2-40B4-BE49-F238E27FC236}">
                <a16:creationId xmlns:a16="http://schemas.microsoft.com/office/drawing/2014/main" id="{2262EED4-6AA0-4E32-99BF-EC6023E862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5" name="Freeform 6">
              <a:extLst>
                <a:ext uri="{FF2B5EF4-FFF2-40B4-BE49-F238E27FC236}">
                  <a16:creationId xmlns:a16="http://schemas.microsoft.com/office/drawing/2014/main" id="{187BD93B-D7D8-48E9-A408-63B05280F8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 name="Freeform 7">
              <a:extLst>
                <a:ext uri="{FF2B5EF4-FFF2-40B4-BE49-F238E27FC236}">
                  <a16:creationId xmlns:a16="http://schemas.microsoft.com/office/drawing/2014/main" id="{F1828682-B626-46A2-929D-B464FFAB3A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7" name="Freeform 8">
              <a:extLst>
                <a:ext uri="{FF2B5EF4-FFF2-40B4-BE49-F238E27FC236}">
                  <a16:creationId xmlns:a16="http://schemas.microsoft.com/office/drawing/2014/main" id="{276D976C-0C91-4A9D-AB86-D8F3C00F1D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8" name="Freeform 9">
              <a:extLst>
                <a:ext uri="{FF2B5EF4-FFF2-40B4-BE49-F238E27FC236}">
                  <a16:creationId xmlns:a16="http://schemas.microsoft.com/office/drawing/2014/main" id="{AF11B071-D1F5-45C3-808F-25505CF196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4D2DF285-724E-413F-A89A-E9014EAF0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 name="Freeform 11">
              <a:extLst>
                <a:ext uri="{FF2B5EF4-FFF2-40B4-BE49-F238E27FC236}">
                  <a16:creationId xmlns:a16="http://schemas.microsoft.com/office/drawing/2014/main" id="{5305AB29-3364-4389-A321-44024BF214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5" name="Content Placeholder 2">
            <a:extLst>
              <a:ext uri="{FF2B5EF4-FFF2-40B4-BE49-F238E27FC236}">
                <a16:creationId xmlns:a16="http://schemas.microsoft.com/office/drawing/2014/main" id="{244F506B-B3C2-476D-A3FB-8F0DF3127988}"/>
              </a:ext>
            </a:extLst>
          </p:cNvPr>
          <p:cNvGraphicFramePr>
            <a:graphicFrameLocks noGrp="1"/>
          </p:cNvGraphicFramePr>
          <p:nvPr>
            <p:ph idx="1"/>
            <p:extLst>
              <p:ext uri="{D42A27DB-BD31-4B8C-83A1-F6EECF244321}">
                <p14:modId xmlns:p14="http://schemas.microsoft.com/office/powerpoint/2010/main" val="3212811793"/>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8294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D98B07DD-394B-49F8-8DFC-D574B1E934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3" name="Freeform 6">
              <a:extLst>
                <a:ext uri="{FF2B5EF4-FFF2-40B4-BE49-F238E27FC236}">
                  <a16:creationId xmlns:a16="http://schemas.microsoft.com/office/drawing/2014/main" id="{04518965-F5D3-4F57-BEA5-47DDEAE42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4" name="Freeform 7">
              <a:extLst>
                <a:ext uri="{FF2B5EF4-FFF2-40B4-BE49-F238E27FC236}">
                  <a16:creationId xmlns:a16="http://schemas.microsoft.com/office/drawing/2014/main" id="{34D937EE-9968-4B43-A400-EB4994CF3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CD27CA22-1D3B-4197-BACA-0458A8232A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E7639629-CCA0-4A30-9697-5148A9D75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7BDE0ED-B4C8-48A0-8927-796B5DCF9D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CCBD5100-EC4E-42CC-BCE7-BCA7066AD9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384676CC-8901-4777-8A53-DB55AED0FEB4}"/>
              </a:ext>
            </a:extLst>
          </p:cNvPr>
          <p:cNvSpPr>
            <a:spLocks noGrp="1"/>
          </p:cNvSpPr>
          <p:nvPr>
            <p:ph type="title"/>
          </p:nvPr>
        </p:nvSpPr>
        <p:spPr>
          <a:xfrm>
            <a:off x="1484311" y="685800"/>
            <a:ext cx="5781729" cy="1752599"/>
          </a:xfrm>
        </p:spPr>
        <p:txBody>
          <a:bodyPr>
            <a:normAutofit/>
          </a:bodyPr>
          <a:lstStyle/>
          <a:p>
            <a:r>
              <a:rPr lang="en-US" dirty="0"/>
              <a:t>Highlights of design</a:t>
            </a:r>
          </a:p>
        </p:txBody>
      </p:sp>
      <p:sp>
        <p:nvSpPr>
          <p:cNvPr id="25" name="Content Placeholder 2">
            <a:extLst>
              <a:ext uri="{FF2B5EF4-FFF2-40B4-BE49-F238E27FC236}">
                <a16:creationId xmlns:a16="http://schemas.microsoft.com/office/drawing/2014/main" id="{1044C760-45A8-48E4-BE15-26C347E95B2C}"/>
              </a:ext>
            </a:extLst>
          </p:cNvPr>
          <p:cNvSpPr>
            <a:spLocks noGrp="1"/>
          </p:cNvSpPr>
          <p:nvPr>
            <p:ph idx="1"/>
          </p:nvPr>
        </p:nvSpPr>
        <p:spPr>
          <a:xfrm>
            <a:off x="1484310" y="2064471"/>
            <a:ext cx="5781730" cy="3726730"/>
          </a:xfrm>
        </p:spPr>
        <p:txBody>
          <a:bodyPr>
            <a:normAutofit/>
          </a:bodyPr>
          <a:lstStyle/>
          <a:p>
            <a:pPr>
              <a:lnSpc>
                <a:spcPct val="90000"/>
              </a:lnSpc>
            </a:pPr>
            <a:r>
              <a:rPr lang="en-US" dirty="0"/>
              <a:t>Instead of keeping the invoice table separately we will be dealing with the rental entity solely.</a:t>
            </a:r>
          </a:p>
          <a:p>
            <a:pPr>
              <a:lnSpc>
                <a:spcPct val="90000"/>
              </a:lnSpc>
            </a:pPr>
            <a:r>
              <a:rPr lang="en-US" dirty="0"/>
              <a:t>In order to break the N-N relation between </a:t>
            </a:r>
            <a:r>
              <a:rPr lang="en-US" dirty="0" err="1"/>
              <a:t>MovieInventory</a:t>
            </a:r>
            <a:r>
              <a:rPr lang="en-US" dirty="0"/>
              <a:t> and Orders we have created a special </a:t>
            </a:r>
            <a:r>
              <a:rPr lang="en-US"/>
              <a:t>table Supplied.</a:t>
            </a:r>
            <a:endParaRPr lang="en-US" dirty="0"/>
          </a:p>
        </p:txBody>
      </p:sp>
      <p:sp>
        <p:nvSpPr>
          <p:cNvPr id="20" name="Rounded Rectangle 16">
            <a:extLst>
              <a:ext uri="{FF2B5EF4-FFF2-40B4-BE49-F238E27FC236}">
                <a16:creationId xmlns:a16="http://schemas.microsoft.com/office/drawing/2014/main" id="{F4BAB183-8C62-43AD-94E0-6A6F6517E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0503" y="648931"/>
            <a:ext cx="3912520"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Database">
            <a:extLst>
              <a:ext uri="{FF2B5EF4-FFF2-40B4-BE49-F238E27FC236}">
                <a16:creationId xmlns:a16="http://schemas.microsoft.com/office/drawing/2014/main" id="{9B557A2C-06A0-4CE6-A7BF-85F3FD13F79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51593" y="1671635"/>
            <a:ext cx="3226968" cy="3226968"/>
          </a:xfrm>
          <a:prstGeom prst="rect">
            <a:avLst/>
          </a:prstGeom>
        </p:spPr>
      </p:pic>
    </p:spTree>
    <p:extLst>
      <p:ext uri="{BB962C8B-B14F-4D97-AF65-F5344CB8AC3E}">
        <p14:creationId xmlns:p14="http://schemas.microsoft.com/office/powerpoint/2010/main" val="34351864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FFDFDE97-4A97-47C3-A34F-FC7FD441CB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72" name="Freeform 6">
              <a:extLst>
                <a:ext uri="{FF2B5EF4-FFF2-40B4-BE49-F238E27FC236}">
                  <a16:creationId xmlns:a16="http://schemas.microsoft.com/office/drawing/2014/main" id="{5929D068-05C4-4FD7-805E-67B98DC00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73" name="Freeform 7">
              <a:extLst>
                <a:ext uri="{FF2B5EF4-FFF2-40B4-BE49-F238E27FC236}">
                  <a16:creationId xmlns:a16="http://schemas.microsoft.com/office/drawing/2014/main" id="{802E4133-42B8-4E61-88E6-34AA55241E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74" name="Freeform 9">
              <a:extLst>
                <a:ext uri="{FF2B5EF4-FFF2-40B4-BE49-F238E27FC236}">
                  <a16:creationId xmlns:a16="http://schemas.microsoft.com/office/drawing/2014/main" id="{3FA7762F-EFA7-4921-8668-F1C73A0D5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75" name="Freeform 10">
              <a:extLst>
                <a:ext uri="{FF2B5EF4-FFF2-40B4-BE49-F238E27FC236}">
                  <a16:creationId xmlns:a16="http://schemas.microsoft.com/office/drawing/2014/main" id="{22FFCE41-B971-4162-8DF9-DBF817DDA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76" name="Freeform 11">
              <a:extLst>
                <a:ext uri="{FF2B5EF4-FFF2-40B4-BE49-F238E27FC236}">
                  <a16:creationId xmlns:a16="http://schemas.microsoft.com/office/drawing/2014/main" id="{90D48A4B-3F05-4D98-B608-F5E23EA0D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77" name="Freeform 12">
              <a:extLst>
                <a:ext uri="{FF2B5EF4-FFF2-40B4-BE49-F238E27FC236}">
                  <a16:creationId xmlns:a16="http://schemas.microsoft.com/office/drawing/2014/main" id="{AF334AC8-D046-47E1-BCFA-12AF52A42A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79" name="Rectangle 78">
            <a:extLst>
              <a:ext uri="{FF2B5EF4-FFF2-40B4-BE49-F238E27FC236}">
                <a16:creationId xmlns:a16="http://schemas.microsoft.com/office/drawing/2014/main" id="{54AE0DC8-9915-467D-AF2A-B5C24D01FE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Related image">
            <a:extLst>
              <a:ext uri="{FF2B5EF4-FFF2-40B4-BE49-F238E27FC236}">
                <a16:creationId xmlns:a16="http://schemas.microsoft.com/office/drawing/2014/main" id="{AD15F95A-2340-4FFC-B5CD-CCE1CFCFEFA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809" b="9358"/>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81" name="Freeform 13">
            <a:extLst>
              <a:ext uri="{FF2B5EF4-FFF2-40B4-BE49-F238E27FC236}">
                <a16:creationId xmlns:a16="http://schemas.microsoft.com/office/drawing/2014/main" id="{B046CB80-7314-4CEA-B997-7D0ADCF846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933" y="-16933"/>
            <a:ext cx="7340600" cy="6883400"/>
          </a:xfrm>
          <a:custGeom>
            <a:avLst/>
            <a:gdLst>
              <a:gd name="connsiteX0" fmla="*/ 5427133 w 7340600"/>
              <a:gd name="connsiteY0" fmla="*/ 8466 h 6883400"/>
              <a:gd name="connsiteX1" fmla="*/ 4783666 w 7340600"/>
              <a:gd name="connsiteY1" fmla="*/ 2573866 h 6883400"/>
              <a:gd name="connsiteX2" fmla="*/ 7340600 w 7340600"/>
              <a:gd name="connsiteY2" fmla="*/ 6874933 h 6883400"/>
              <a:gd name="connsiteX3" fmla="*/ 0 w 7340600"/>
              <a:gd name="connsiteY3" fmla="*/ 6883400 h 6883400"/>
              <a:gd name="connsiteX4" fmla="*/ 8466 w 7340600"/>
              <a:gd name="connsiteY4" fmla="*/ 0 h 6883400"/>
              <a:gd name="connsiteX5" fmla="*/ 5427133 w 7340600"/>
              <a:gd name="connsiteY5" fmla="*/ 8466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40600" h="6883400">
                <a:moveTo>
                  <a:pt x="5427133" y="8466"/>
                </a:moveTo>
                <a:lnTo>
                  <a:pt x="4783666" y="2573866"/>
                </a:lnTo>
                <a:lnTo>
                  <a:pt x="7340600" y="6874933"/>
                </a:lnTo>
                <a:lnTo>
                  <a:pt x="0" y="6883400"/>
                </a:lnTo>
                <a:lnTo>
                  <a:pt x="8466" y="0"/>
                </a:lnTo>
                <a:lnTo>
                  <a:pt x="5427133" y="8466"/>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4676CC-8901-4777-8A53-DB55AED0FEB4}"/>
              </a:ext>
            </a:extLst>
          </p:cNvPr>
          <p:cNvSpPr>
            <a:spLocks noGrp="1"/>
          </p:cNvSpPr>
          <p:nvPr>
            <p:ph type="title"/>
          </p:nvPr>
        </p:nvSpPr>
        <p:spPr>
          <a:xfrm>
            <a:off x="685800" y="1634067"/>
            <a:ext cx="4080932" cy="3310468"/>
          </a:xfrm>
        </p:spPr>
        <p:txBody>
          <a:bodyPr vert="horz" lIns="91440" tIns="45720" rIns="91440" bIns="45720" rtlCol="0" anchor="b">
            <a:normAutofit/>
          </a:bodyPr>
          <a:lstStyle/>
          <a:p>
            <a:pPr algn="l"/>
            <a:r>
              <a:rPr lang="en-US" sz="5400">
                <a:solidFill>
                  <a:schemeClr val="bg1"/>
                </a:solidFill>
              </a:rPr>
              <a:t>Questions</a:t>
            </a:r>
          </a:p>
        </p:txBody>
      </p:sp>
      <p:grpSp>
        <p:nvGrpSpPr>
          <p:cNvPr id="83" name="Group 82">
            <a:extLst>
              <a:ext uri="{FF2B5EF4-FFF2-40B4-BE49-F238E27FC236}">
                <a16:creationId xmlns:a16="http://schemas.microsoft.com/office/drawing/2014/main" id="{52037CDE-37E1-452A-BCAB-4DA34C6973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64100" y="-4763"/>
            <a:ext cx="5014912" cy="6862763"/>
            <a:chOff x="2928938" y="-4763"/>
            <a:chExt cx="5014912" cy="6862763"/>
          </a:xfrm>
        </p:grpSpPr>
        <p:sp>
          <p:nvSpPr>
            <p:cNvPr id="84" name="Freeform 6">
              <a:extLst>
                <a:ext uri="{FF2B5EF4-FFF2-40B4-BE49-F238E27FC236}">
                  <a16:creationId xmlns:a16="http://schemas.microsoft.com/office/drawing/2014/main" id="{1C0F7827-E8A8-41BE-A4B5-3D0B82D88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85" name="Freeform 7">
              <a:extLst>
                <a:ext uri="{FF2B5EF4-FFF2-40B4-BE49-F238E27FC236}">
                  <a16:creationId xmlns:a16="http://schemas.microsoft.com/office/drawing/2014/main" id="{FAA305BF-99DC-4082-89F3-B755F8B79A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86" name="Freeform 9">
              <a:extLst>
                <a:ext uri="{FF2B5EF4-FFF2-40B4-BE49-F238E27FC236}">
                  <a16:creationId xmlns:a16="http://schemas.microsoft.com/office/drawing/2014/main" id="{821BD498-B54C-46F6-88D3-7A101251D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87" name="Freeform 10">
              <a:extLst>
                <a:ext uri="{FF2B5EF4-FFF2-40B4-BE49-F238E27FC236}">
                  <a16:creationId xmlns:a16="http://schemas.microsoft.com/office/drawing/2014/main" id="{DD3ECD2E-33CE-40D7-A4EE-0E0D0EF94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88" name="Freeform 11">
              <a:extLst>
                <a:ext uri="{FF2B5EF4-FFF2-40B4-BE49-F238E27FC236}">
                  <a16:creationId xmlns:a16="http://schemas.microsoft.com/office/drawing/2014/main" id="{B5BB6927-9B55-4D2D-BAA5-A0A4E24B8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89" name="Freeform 12">
              <a:extLst>
                <a:ext uri="{FF2B5EF4-FFF2-40B4-BE49-F238E27FC236}">
                  <a16:creationId xmlns:a16="http://schemas.microsoft.com/office/drawing/2014/main" id="{499067DC-F563-411F-ADFE-78EA2FD5C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Tree>
    <p:extLst>
      <p:ext uri="{BB962C8B-B14F-4D97-AF65-F5344CB8AC3E}">
        <p14:creationId xmlns:p14="http://schemas.microsoft.com/office/powerpoint/2010/main" val="2317096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676CC-8901-4777-8A53-DB55AED0FEB4}"/>
              </a:ext>
            </a:extLst>
          </p:cNvPr>
          <p:cNvSpPr>
            <a:spLocks noGrp="1"/>
          </p:cNvSpPr>
          <p:nvPr>
            <p:ph type="title"/>
          </p:nvPr>
        </p:nvSpPr>
        <p:spPr>
          <a:xfrm>
            <a:off x="1264437" y="275253"/>
            <a:ext cx="6605330" cy="1185333"/>
          </a:xfrm>
        </p:spPr>
        <p:txBody>
          <a:bodyPr>
            <a:normAutofit/>
          </a:bodyPr>
          <a:lstStyle/>
          <a:p>
            <a:r>
              <a:rPr lang="en-US" dirty="0"/>
              <a:t>Overview of the database</a:t>
            </a:r>
          </a:p>
        </p:txBody>
      </p:sp>
      <p:pic>
        <p:nvPicPr>
          <p:cNvPr id="7" name="Graphic 6" descr="Database">
            <a:extLst>
              <a:ext uri="{FF2B5EF4-FFF2-40B4-BE49-F238E27FC236}">
                <a16:creationId xmlns:a16="http://schemas.microsoft.com/office/drawing/2014/main" id="{9B557A2C-06A0-4CE6-A7BF-85F3FD13F79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88445" y="1882999"/>
            <a:ext cx="2720881" cy="2720881"/>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3" name="Content Placeholder 2">
            <a:extLst>
              <a:ext uri="{FF2B5EF4-FFF2-40B4-BE49-F238E27FC236}">
                <a16:creationId xmlns:a16="http://schemas.microsoft.com/office/drawing/2014/main" id="{1044C760-45A8-48E4-BE15-26C347E95B2C}"/>
              </a:ext>
            </a:extLst>
          </p:cNvPr>
          <p:cNvSpPr>
            <a:spLocks noGrp="1"/>
          </p:cNvSpPr>
          <p:nvPr>
            <p:ph idx="1"/>
          </p:nvPr>
        </p:nvSpPr>
        <p:spPr>
          <a:xfrm>
            <a:off x="4233333" y="1129005"/>
            <a:ext cx="7272868" cy="4662196"/>
          </a:xfrm>
        </p:spPr>
        <p:txBody>
          <a:bodyPr>
            <a:normAutofit/>
          </a:bodyPr>
          <a:lstStyle/>
          <a:p>
            <a:r>
              <a:rPr lang="en-US" dirty="0"/>
              <a:t>The database is about a video rental shop where different actors such as owner , employees, vendors and customers are involved.</a:t>
            </a:r>
          </a:p>
          <a:p>
            <a:r>
              <a:rPr lang="en-US" dirty="0"/>
              <a:t>Along with that database takes care of storing information about the inventory, orders placed to vendors,invoices generated and rentals given to customers.</a:t>
            </a:r>
          </a:p>
          <a:p>
            <a:endParaRPr lang="en-US" dirty="0"/>
          </a:p>
        </p:txBody>
      </p:sp>
    </p:spTree>
    <p:extLst>
      <p:ext uri="{BB962C8B-B14F-4D97-AF65-F5344CB8AC3E}">
        <p14:creationId xmlns:p14="http://schemas.microsoft.com/office/powerpoint/2010/main" val="2484714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051E0-1CC3-44FB-8CF0-8B581028A4CB}"/>
              </a:ext>
            </a:extLst>
          </p:cNvPr>
          <p:cNvSpPr>
            <a:spLocks noGrp="1"/>
          </p:cNvSpPr>
          <p:nvPr>
            <p:ph type="title"/>
          </p:nvPr>
        </p:nvSpPr>
        <p:spPr>
          <a:xfrm>
            <a:off x="1377307" y="257783"/>
            <a:ext cx="6511825" cy="1185333"/>
          </a:xfrm>
        </p:spPr>
        <p:txBody>
          <a:bodyPr>
            <a:normAutofit/>
          </a:bodyPr>
          <a:lstStyle/>
          <a:p>
            <a:pPr algn="l"/>
            <a:r>
              <a:rPr lang="en-US" dirty="0"/>
              <a:t>  Entities</a:t>
            </a:r>
          </a:p>
        </p:txBody>
      </p:sp>
      <p:sp>
        <p:nvSpPr>
          <p:cNvPr id="3" name="Content Placeholder 2">
            <a:extLst>
              <a:ext uri="{FF2B5EF4-FFF2-40B4-BE49-F238E27FC236}">
                <a16:creationId xmlns:a16="http://schemas.microsoft.com/office/drawing/2014/main" id="{E19B78D2-92B3-4AD0-A77D-1BA7439B877D}"/>
              </a:ext>
            </a:extLst>
          </p:cNvPr>
          <p:cNvSpPr>
            <a:spLocks noGrp="1"/>
          </p:cNvSpPr>
          <p:nvPr>
            <p:ph idx="1"/>
          </p:nvPr>
        </p:nvSpPr>
        <p:spPr>
          <a:xfrm>
            <a:off x="1474884" y="1781316"/>
            <a:ext cx="2717116" cy="3793067"/>
          </a:xfrm>
        </p:spPr>
        <p:txBody>
          <a:bodyPr>
            <a:normAutofit/>
          </a:bodyPr>
          <a:lstStyle/>
          <a:p>
            <a:r>
              <a:rPr lang="en-US" dirty="0"/>
              <a:t>Employee</a:t>
            </a:r>
          </a:p>
          <a:p>
            <a:r>
              <a:rPr lang="en-US" dirty="0"/>
              <a:t>Customer</a:t>
            </a:r>
          </a:p>
          <a:p>
            <a:r>
              <a:rPr lang="en-US" dirty="0"/>
              <a:t>Vendor</a:t>
            </a:r>
          </a:p>
          <a:p>
            <a:r>
              <a:rPr lang="en-US" dirty="0"/>
              <a:t>MovieInventory</a:t>
            </a:r>
          </a:p>
          <a:p>
            <a:r>
              <a:rPr lang="en-US" dirty="0"/>
              <a:t>MovieType</a:t>
            </a:r>
          </a:p>
          <a:p>
            <a:r>
              <a:rPr lang="en-US" dirty="0"/>
              <a:t>Rental</a:t>
            </a:r>
          </a:p>
        </p:txBody>
      </p:sp>
      <p:pic>
        <p:nvPicPr>
          <p:cNvPr id="7" name="Graphic 6" descr="Handshake">
            <a:extLst>
              <a:ext uri="{FF2B5EF4-FFF2-40B4-BE49-F238E27FC236}">
                <a16:creationId xmlns:a16="http://schemas.microsoft.com/office/drawing/2014/main" id="{2EA8F78A-89DE-4608-A6F4-0CE900245A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04773" y="2757624"/>
            <a:ext cx="2717116" cy="271711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5" name="Content Placeholder 2">
            <a:extLst>
              <a:ext uri="{FF2B5EF4-FFF2-40B4-BE49-F238E27FC236}">
                <a16:creationId xmlns:a16="http://schemas.microsoft.com/office/drawing/2014/main" id="{B5A6F813-EDD0-4F88-8571-E3A260A19B53}"/>
              </a:ext>
            </a:extLst>
          </p:cNvPr>
          <p:cNvSpPr txBox="1">
            <a:spLocks/>
          </p:cNvSpPr>
          <p:nvPr/>
        </p:nvSpPr>
        <p:spPr>
          <a:xfrm>
            <a:off x="4355184" y="2795402"/>
            <a:ext cx="3164645" cy="3793067"/>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dirty="0"/>
              <a:t>Supplied</a:t>
            </a:r>
          </a:p>
          <a:p>
            <a:r>
              <a:rPr lang="en-US" dirty="0"/>
              <a:t>Orders</a:t>
            </a:r>
          </a:p>
          <a:p>
            <a:r>
              <a:rPr lang="en-US" dirty="0"/>
              <a:t>EmployeeTypeSalary</a:t>
            </a:r>
          </a:p>
          <a:p>
            <a:r>
              <a:rPr lang="en-US" dirty="0"/>
              <a:t>Schedules</a:t>
            </a:r>
          </a:p>
          <a:p>
            <a:r>
              <a:rPr lang="en-US" dirty="0"/>
              <a:t>Worklog</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347029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A5A3CC-7640-4D8C-906E-F68E275875B5}"/>
              </a:ext>
            </a:extLst>
          </p:cNvPr>
          <p:cNvPicPr>
            <a:picLocks noChangeAspect="1"/>
          </p:cNvPicPr>
          <p:nvPr/>
        </p:nvPicPr>
        <p:blipFill>
          <a:blip r:embed="rId2"/>
          <a:stretch>
            <a:fillRect/>
          </a:stretch>
        </p:blipFill>
        <p:spPr>
          <a:xfrm>
            <a:off x="2971013" y="0"/>
            <a:ext cx="9153427" cy="6858000"/>
          </a:xfrm>
          <a:prstGeom prst="rect">
            <a:avLst/>
          </a:prstGeom>
        </p:spPr>
      </p:pic>
      <p:sp>
        <p:nvSpPr>
          <p:cNvPr id="2" name="Title 1">
            <a:extLst>
              <a:ext uri="{FF2B5EF4-FFF2-40B4-BE49-F238E27FC236}">
                <a16:creationId xmlns:a16="http://schemas.microsoft.com/office/drawing/2014/main" id="{7D280705-AEAE-4C26-A9CB-26D7259915B0}"/>
              </a:ext>
            </a:extLst>
          </p:cNvPr>
          <p:cNvSpPr>
            <a:spLocks noGrp="1"/>
          </p:cNvSpPr>
          <p:nvPr>
            <p:ph type="title"/>
          </p:nvPr>
        </p:nvSpPr>
        <p:spPr>
          <a:xfrm>
            <a:off x="1602556" y="0"/>
            <a:ext cx="1552002" cy="499621"/>
          </a:xfrm>
        </p:spPr>
        <p:txBody>
          <a:bodyPr>
            <a:normAutofit/>
          </a:bodyPr>
          <a:lstStyle/>
          <a:p>
            <a:r>
              <a:rPr lang="en-US" sz="1600" b="1" dirty="0"/>
              <a:t>Relationships</a:t>
            </a:r>
          </a:p>
        </p:txBody>
      </p:sp>
    </p:spTree>
    <p:extLst>
      <p:ext uri="{BB962C8B-B14F-4D97-AF65-F5344CB8AC3E}">
        <p14:creationId xmlns:p14="http://schemas.microsoft.com/office/powerpoint/2010/main" val="1095881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43C8D-B104-46F4-B9C6-4CF421A6A93B}"/>
              </a:ext>
            </a:extLst>
          </p:cNvPr>
          <p:cNvSpPr>
            <a:spLocks noGrp="1"/>
          </p:cNvSpPr>
          <p:nvPr>
            <p:ph type="title"/>
          </p:nvPr>
        </p:nvSpPr>
        <p:spPr>
          <a:xfrm>
            <a:off x="2986540" y="1115008"/>
            <a:ext cx="7335811" cy="1031033"/>
          </a:xfrm>
        </p:spPr>
        <p:txBody>
          <a:bodyPr>
            <a:normAutofit fontScale="90000"/>
          </a:bodyPr>
          <a:lstStyle/>
          <a:p>
            <a:r>
              <a:rPr lang="en-US" dirty="0"/>
              <a:t>How we are addressing 8 conditions ? </a:t>
            </a:r>
          </a:p>
        </p:txBody>
      </p:sp>
      <p:pic>
        <p:nvPicPr>
          <p:cNvPr id="1026" name="Picture 2" descr="Related image">
            <a:extLst>
              <a:ext uri="{FF2B5EF4-FFF2-40B4-BE49-F238E27FC236}">
                <a16:creationId xmlns:a16="http://schemas.microsoft.com/office/drawing/2014/main" id="{17990069-AF80-46FF-83EA-6C3EA3ACEA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1434" y="2353244"/>
            <a:ext cx="4371265" cy="3928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340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E9A9B-1184-439A-8355-A525DCA10987}"/>
              </a:ext>
            </a:extLst>
          </p:cNvPr>
          <p:cNvSpPr>
            <a:spLocks noGrp="1"/>
          </p:cNvSpPr>
          <p:nvPr>
            <p:ph type="title"/>
          </p:nvPr>
        </p:nvSpPr>
        <p:spPr>
          <a:xfrm>
            <a:off x="1434379" y="234889"/>
            <a:ext cx="2738485" cy="293914"/>
          </a:xfrm>
        </p:spPr>
        <p:txBody>
          <a:bodyPr>
            <a:normAutofit fontScale="90000"/>
          </a:bodyPr>
          <a:lstStyle/>
          <a:p>
            <a:r>
              <a:rPr lang="en-US" dirty="0"/>
              <a:t>Condition 1</a:t>
            </a:r>
          </a:p>
        </p:txBody>
      </p:sp>
      <p:sp>
        <p:nvSpPr>
          <p:cNvPr id="3" name="Content Placeholder 2">
            <a:extLst>
              <a:ext uri="{FF2B5EF4-FFF2-40B4-BE49-F238E27FC236}">
                <a16:creationId xmlns:a16="http://schemas.microsoft.com/office/drawing/2014/main" id="{8A5AAC58-913C-4CD4-99C2-E8454ED1309E}"/>
              </a:ext>
            </a:extLst>
          </p:cNvPr>
          <p:cNvSpPr>
            <a:spLocks noGrp="1"/>
          </p:cNvSpPr>
          <p:nvPr>
            <p:ph idx="1"/>
          </p:nvPr>
        </p:nvSpPr>
        <p:spPr>
          <a:xfrm>
            <a:off x="1624270" y="770606"/>
            <a:ext cx="10567730" cy="850642"/>
          </a:xfrm>
        </p:spPr>
        <p:txBody>
          <a:bodyPr/>
          <a:lstStyle/>
          <a:p>
            <a:r>
              <a:rPr lang="en-US" dirty="0"/>
              <a:t>The movie type classification is standard; not all types are necessarily in stock. </a:t>
            </a:r>
          </a:p>
          <a:p>
            <a:endParaRPr lang="en-US" dirty="0"/>
          </a:p>
        </p:txBody>
      </p:sp>
      <p:pic>
        <p:nvPicPr>
          <p:cNvPr id="7" name="Picture 6" descr="A screenshot of a cell phone&#10;&#10;Description generated with high confidence">
            <a:extLst>
              <a:ext uri="{FF2B5EF4-FFF2-40B4-BE49-F238E27FC236}">
                <a16:creationId xmlns:a16="http://schemas.microsoft.com/office/drawing/2014/main" id="{64FA1B03-FCB7-4DC0-9FCB-13C61288B473}"/>
              </a:ext>
            </a:extLst>
          </p:cNvPr>
          <p:cNvPicPr>
            <a:picLocks noChangeAspect="1"/>
          </p:cNvPicPr>
          <p:nvPr/>
        </p:nvPicPr>
        <p:blipFill rotWithShape="1">
          <a:blip r:embed="rId2">
            <a:extLst>
              <a:ext uri="{28A0092B-C50C-407E-A947-70E740481C1C}">
                <a14:useLocalDpi xmlns:a14="http://schemas.microsoft.com/office/drawing/2010/main" val="0"/>
              </a:ext>
            </a:extLst>
          </a:blip>
          <a:srcRect t="17800" r="36102" b="-1"/>
          <a:stretch/>
        </p:blipFill>
        <p:spPr>
          <a:xfrm>
            <a:off x="6240014" y="1247093"/>
            <a:ext cx="3965824" cy="2511515"/>
          </a:xfrm>
          <a:prstGeom prst="rect">
            <a:avLst/>
          </a:prstGeom>
          <a:effectLst>
            <a:glow rad="25400">
              <a:schemeClr val="accent1">
                <a:alpha val="39000"/>
              </a:schemeClr>
            </a:glow>
            <a:outerShdw blurRad="50800" dist="50800" dir="5880000" sx="102000" sy="102000" algn="ctr" rotWithShape="0">
              <a:srgbClr val="000000">
                <a:alpha val="43137"/>
              </a:srgbClr>
            </a:outerShdw>
            <a:softEdge rad="25400"/>
          </a:effectLst>
        </p:spPr>
      </p:pic>
      <p:sp>
        <p:nvSpPr>
          <p:cNvPr id="8" name="Speech Bubble: Rectangle 7">
            <a:extLst>
              <a:ext uri="{FF2B5EF4-FFF2-40B4-BE49-F238E27FC236}">
                <a16:creationId xmlns:a16="http://schemas.microsoft.com/office/drawing/2014/main" id="{0EC91950-13F3-4534-B425-66EFCE4A8FFA}"/>
              </a:ext>
            </a:extLst>
          </p:cNvPr>
          <p:cNvSpPr/>
          <p:nvPr/>
        </p:nvSpPr>
        <p:spPr>
          <a:xfrm>
            <a:off x="2803622" y="1587573"/>
            <a:ext cx="2601119" cy="1330055"/>
          </a:xfrm>
          <a:prstGeom prst="wedgeRectCallout">
            <a:avLst>
              <a:gd name="adj1" fmla="val 81061"/>
              <a:gd name="adj2" fmla="val -162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t>Table : MovieType</a:t>
            </a:r>
          </a:p>
          <a:p>
            <a:pPr algn="ctr"/>
            <a:r>
              <a:rPr lang="en-US" dirty="0"/>
              <a:t>This table has standard classification of all movie types.</a:t>
            </a:r>
          </a:p>
        </p:txBody>
      </p:sp>
      <p:sp>
        <p:nvSpPr>
          <p:cNvPr id="11" name="Speech Bubble: Rectangle 10">
            <a:extLst>
              <a:ext uri="{FF2B5EF4-FFF2-40B4-BE49-F238E27FC236}">
                <a16:creationId xmlns:a16="http://schemas.microsoft.com/office/drawing/2014/main" id="{DCB814F3-534A-447F-8ECA-BBB84739F4D4}"/>
              </a:ext>
            </a:extLst>
          </p:cNvPr>
          <p:cNvSpPr/>
          <p:nvPr/>
        </p:nvSpPr>
        <p:spPr>
          <a:xfrm>
            <a:off x="2440326" y="4062922"/>
            <a:ext cx="2632498" cy="2272149"/>
          </a:xfrm>
          <a:prstGeom prst="wedgeRectCallout">
            <a:avLst>
              <a:gd name="adj1" fmla="val 93383"/>
              <a:gd name="adj2" fmla="val 205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t>Table :</a:t>
            </a:r>
            <a:r>
              <a:rPr lang="en-US" b="1" u="sng" dirty="0" err="1"/>
              <a:t>MovieInventory</a:t>
            </a:r>
            <a:endParaRPr lang="en-US" b="1" u="sng" dirty="0"/>
          </a:p>
          <a:p>
            <a:pPr algn="ctr"/>
            <a:r>
              <a:rPr lang="en-US" dirty="0"/>
              <a:t>This table is for stock where not all movie types are present. </a:t>
            </a:r>
          </a:p>
          <a:p>
            <a:pPr algn="ctr"/>
            <a:r>
              <a:rPr lang="en-US" dirty="0"/>
              <a:t>For example :</a:t>
            </a:r>
          </a:p>
          <a:p>
            <a:pPr algn="ctr"/>
            <a:r>
              <a:rPr lang="en-US" b="1"/>
              <a:t>“Science-fiction</a:t>
            </a:r>
            <a:r>
              <a:rPr lang="en-US" b="1" dirty="0"/>
              <a:t>” </a:t>
            </a:r>
            <a:r>
              <a:rPr lang="en-US" dirty="0"/>
              <a:t>type can be seen in MovieType but not in </a:t>
            </a:r>
            <a:r>
              <a:rPr lang="en-US" dirty="0" err="1"/>
              <a:t>MovieInventory</a:t>
            </a:r>
            <a:endParaRPr lang="en-US" dirty="0"/>
          </a:p>
        </p:txBody>
      </p:sp>
      <p:pic>
        <p:nvPicPr>
          <p:cNvPr id="5" name="Picture 4" descr="A screenshot of a social media post&#10;&#10;Description generated with very high confidence">
            <a:extLst>
              <a:ext uri="{FF2B5EF4-FFF2-40B4-BE49-F238E27FC236}">
                <a16:creationId xmlns:a16="http://schemas.microsoft.com/office/drawing/2014/main" id="{4A4CB7E3-D3F5-497E-B79F-DE52BC4D4C36}"/>
              </a:ext>
            </a:extLst>
          </p:cNvPr>
          <p:cNvPicPr>
            <a:picLocks noChangeAspect="1"/>
          </p:cNvPicPr>
          <p:nvPr/>
        </p:nvPicPr>
        <p:blipFill rotWithShape="1">
          <a:blip r:embed="rId3">
            <a:extLst>
              <a:ext uri="{28A0092B-C50C-407E-A947-70E740481C1C}">
                <a14:useLocalDpi xmlns:a14="http://schemas.microsoft.com/office/drawing/2010/main" val="0"/>
              </a:ext>
            </a:extLst>
          </a:blip>
          <a:srcRect t="18506" r="24030" b="12820"/>
          <a:stretch/>
        </p:blipFill>
        <p:spPr>
          <a:xfrm>
            <a:off x="6240014" y="4271843"/>
            <a:ext cx="5439284" cy="2461969"/>
          </a:xfrm>
          <a:prstGeom prst="rect">
            <a:avLst/>
          </a:prstGeom>
          <a:effectLst>
            <a:outerShdw blurRad="50800" dist="50800" dir="5400000" sx="101000" sy="101000" algn="ctr" rotWithShape="0">
              <a:srgbClr val="000000">
                <a:alpha val="43137"/>
              </a:srgbClr>
            </a:outerShdw>
            <a:softEdge rad="25400"/>
          </a:effectLst>
        </p:spPr>
      </p:pic>
    </p:spTree>
    <p:extLst>
      <p:ext uri="{BB962C8B-B14F-4D97-AF65-F5344CB8AC3E}">
        <p14:creationId xmlns:p14="http://schemas.microsoft.com/office/powerpoint/2010/main" val="2709767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E9A9B-1184-439A-8355-A525DCA10987}"/>
              </a:ext>
            </a:extLst>
          </p:cNvPr>
          <p:cNvSpPr>
            <a:spLocks noGrp="1"/>
          </p:cNvSpPr>
          <p:nvPr>
            <p:ph type="title"/>
          </p:nvPr>
        </p:nvSpPr>
        <p:spPr>
          <a:xfrm>
            <a:off x="1279038" y="163286"/>
            <a:ext cx="3087689" cy="601824"/>
          </a:xfrm>
        </p:spPr>
        <p:txBody>
          <a:bodyPr>
            <a:normAutofit fontScale="90000"/>
          </a:bodyPr>
          <a:lstStyle/>
          <a:p>
            <a:r>
              <a:rPr lang="en-US" dirty="0"/>
              <a:t>Condition 2</a:t>
            </a:r>
          </a:p>
        </p:txBody>
      </p:sp>
      <p:sp>
        <p:nvSpPr>
          <p:cNvPr id="3" name="Content Placeholder 2">
            <a:extLst>
              <a:ext uri="{FF2B5EF4-FFF2-40B4-BE49-F238E27FC236}">
                <a16:creationId xmlns:a16="http://schemas.microsoft.com/office/drawing/2014/main" id="{8A5AAC58-913C-4CD4-99C2-E8454ED1309E}"/>
              </a:ext>
            </a:extLst>
          </p:cNvPr>
          <p:cNvSpPr>
            <a:spLocks noGrp="1"/>
          </p:cNvSpPr>
          <p:nvPr>
            <p:ph idx="1"/>
          </p:nvPr>
        </p:nvSpPr>
        <p:spPr>
          <a:xfrm>
            <a:off x="1624269" y="950166"/>
            <a:ext cx="10393559" cy="1382487"/>
          </a:xfrm>
        </p:spPr>
        <p:txBody>
          <a:bodyPr/>
          <a:lstStyle/>
          <a:p>
            <a:pPr lvl="0"/>
            <a:r>
              <a:rPr lang="en-US" dirty="0"/>
              <a:t>The movie list is updated as necessary; however, a movie on that list might not be ordered if the video shop owner decides that the movie is not desirable for some reason. </a:t>
            </a:r>
          </a:p>
          <a:p>
            <a:endParaRPr lang="en-US" dirty="0"/>
          </a:p>
        </p:txBody>
      </p:sp>
      <p:pic>
        <p:nvPicPr>
          <p:cNvPr id="5" name="Picture 4" descr="A screenshot of a social media post&#10;&#10;Description generated with very high confidence">
            <a:extLst>
              <a:ext uri="{FF2B5EF4-FFF2-40B4-BE49-F238E27FC236}">
                <a16:creationId xmlns:a16="http://schemas.microsoft.com/office/drawing/2014/main" id="{2BE6D050-1E69-4850-B8B7-1E06E015D224}"/>
              </a:ext>
            </a:extLst>
          </p:cNvPr>
          <p:cNvPicPr>
            <a:picLocks noChangeAspect="1"/>
          </p:cNvPicPr>
          <p:nvPr/>
        </p:nvPicPr>
        <p:blipFill rotWithShape="1">
          <a:blip r:embed="rId2">
            <a:extLst>
              <a:ext uri="{28A0092B-C50C-407E-A947-70E740481C1C}">
                <a14:useLocalDpi xmlns:a14="http://schemas.microsoft.com/office/drawing/2010/main" val="0"/>
              </a:ext>
            </a:extLst>
          </a:blip>
          <a:srcRect t="18050" r="23155" b="13629"/>
          <a:stretch/>
        </p:blipFill>
        <p:spPr>
          <a:xfrm>
            <a:off x="5004558" y="2247990"/>
            <a:ext cx="6024803" cy="2616419"/>
          </a:xfrm>
          <a:prstGeom prst="rect">
            <a:avLst/>
          </a:prstGeom>
          <a:effectLst>
            <a:outerShdw blurRad="50800" dist="50800" dir="5400000" sx="101000" sy="101000" algn="ctr" rotWithShape="0">
              <a:srgbClr val="000000">
                <a:alpha val="43137"/>
              </a:srgbClr>
            </a:outerShdw>
            <a:softEdge rad="25400"/>
          </a:effectLst>
        </p:spPr>
      </p:pic>
      <p:sp>
        <p:nvSpPr>
          <p:cNvPr id="10" name="Speech Bubble: Rectangle 9">
            <a:extLst>
              <a:ext uri="{FF2B5EF4-FFF2-40B4-BE49-F238E27FC236}">
                <a16:creationId xmlns:a16="http://schemas.microsoft.com/office/drawing/2014/main" id="{859B48F3-DB64-4689-B8E4-7D6C77CABB56}"/>
              </a:ext>
            </a:extLst>
          </p:cNvPr>
          <p:cNvSpPr/>
          <p:nvPr/>
        </p:nvSpPr>
        <p:spPr>
          <a:xfrm>
            <a:off x="1722669" y="2592167"/>
            <a:ext cx="2528819" cy="2616419"/>
          </a:xfrm>
          <a:prstGeom prst="wedgeRectCallout">
            <a:avLst>
              <a:gd name="adj1" fmla="val 79037"/>
              <a:gd name="adj2" fmla="val -313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t>Table : </a:t>
            </a:r>
            <a:r>
              <a:rPr lang="en-US" b="1" u="sng" dirty="0" err="1"/>
              <a:t>MovieInventory</a:t>
            </a:r>
            <a:endParaRPr lang="en-US" b="1" u="sng" dirty="0"/>
          </a:p>
          <a:p>
            <a:pPr algn="ctr"/>
            <a:r>
              <a:rPr lang="en-US" dirty="0"/>
              <a:t>The attribute </a:t>
            </a:r>
            <a:r>
              <a:rPr lang="en-US" b="1" dirty="0"/>
              <a:t>“movie_orderable” </a:t>
            </a:r>
            <a:r>
              <a:rPr lang="en-US" dirty="0"/>
              <a:t>takes care of the above condition. If the entry is 0 (False) then it can’t be ordered else 1 (True) it  can be ordered </a:t>
            </a:r>
          </a:p>
        </p:txBody>
      </p:sp>
    </p:spTree>
    <p:extLst>
      <p:ext uri="{BB962C8B-B14F-4D97-AF65-F5344CB8AC3E}">
        <p14:creationId xmlns:p14="http://schemas.microsoft.com/office/powerpoint/2010/main" val="1628260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E9A9B-1184-439A-8355-A525DCA10987}"/>
              </a:ext>
            </a:extLst>
          </p:cNvPr>
          <p:cNvSpPr>
            <a:spLocks noGrp="1"/>
          </p:cNvSpPr>
          <p:nvPr>
            <p:ph type="title"/>
          </p:nvPr>
        </p:nvSpPr>
        <p:spPr>
          <a:xfrm>
            <a:off x="1551111" y="118811"/>
            <a:ext cx="2874673" cy="400918"/>
          </a:xfrm>
        </p:spPr>
        <p:txBody>
          <a:bodyPr>
            <a:normAutofit fontScale="90000"/>
          </a:bodyPr>
          <a:lstStyle/>
          <a:p>
            <a:r>
              <a:rPr lang="en-US" dirty="0"/>
              <a:t>Condition 3</a:t>
            </a:r>
          </a:p>
        </p:txBody>
      </p:sp>
      <p:sp>
        <p:nvSpPr>
          <p:cNvPr id="3" name="Content Placeholder 2">
            <a:extLst>
              <a:ext uri="{FF2B5EF4-FFF2-40B4-BE49-F238E27FC236}">
                <a16:creationId xmlns:a16="http://schemas.microsoft.com/office/drawing/2014/main" id="{8A5AAC58-913C-4CD4-99C2-E8454ED1309E}"/>
              </a:ext>
            </a:extLst>
          </p:cNvPr>
          <p:cNvSpPr>
            <a:spLocks noGrp="1"/>
          </p:cNvSpPr>
          <p:nvPr>
            <p:ph idx="1"/>
          </p:nvPr>
        </p:nvSpPr>
        <p:spPr>
          <a:xfrm>
            <a:off x="1538075" y="895280"/>
            <a:ext cx="10567730" cy="1349902"/>
          </a:xfrm>
        </p:spPr>
        <p:txBody>
          <a:bodyPr>
            <a:normAutofit/>
          </a:bodyPr>
          <a:lstStyle/>
          <a:p>
            <a:pPr lvl="0"/>
            <a:r>
              <a:rPr lang="en-US" dirty="0"/>
              <a:t>The video rental shop does not necessarily order movies from all vendors on the vendor list; some vendors on the vendor list are merely potential vendors from whom movies may be ordered in the future. </a:t>
            </a:r>
          </a:p>
          <a:p>
            <a:endParaRPr lang="en-US" sz="2000" dirty="0"/>
          </a:p>
        </p:txBody>
      </p:sp>
      <p:pic>
        <p:nvPicPr>
          <p:cNvPr id="5" name="Picture 4" descr="A screenshot of a social media post&#10;&#10;Description generated with very high confidence">
            <a:extLst>
              <a:ext uri="{FF2B5EF4-FFF2-40B4-BE49-F238E27FC236}">
                <a16:creationId xmlns:a16="http://schemas.microsoft.com/office/drawing/2014/main" id="{A0011B27-B1D4-423A-B953-7FB826188C49}"/>
              </a:ext>
            </a:extLst>
          </p:cNvPr>
          <p:cNvPicPr>
            <a:picLocks noChangeAspect="1"/>
          </p:cNvPicPr>
          <p:nvPr/>
        </p:nvPicPr>
        <p:blipFill rotWithShape="1">
          <a:blip r:embed="rId2">
            <a:extLst>
              <a:ext uri="{28A0092B-C50C-407E-A947-70E740481C1C}">
                <a14:useLocalDpi xmlns:a14="http://schemas.microsoft.com/office/drawing/2010/main" val="0"/>
              </a:ext>
            </a:extLst>
          </a:blip>
          <a:srcRect t="19225" r="43251" b="15919"/>
          <a:stretch/>
        </p:blipFill>
        <p:spPr>
          <a:xfrm>
            <a:off x="2609512" y="2102176"/>
            <a:ext cx="3632544" cy="1946211"/>
          </a:xfrm>
          <a:prstGeom prst="rect">
            <a:avLst/>
          </a:prstGeom>
          <a:effectLst>
            <a:outerShdw blurRad="50800" dist="50800" dir="5400000" sx="102000" sy="102000" algn="ctr" rotWithShape="0">
              <a:srgbClr val="000000">
                <a:alpha val="43137"/>
              </a:srgbClr>
            </a:outerShdw>
            <a:softEdge rad="25400"/>
          </a:effectLst>
        </p:spPr>
      </p:pic>
      <p:pic>
        <p:nvPicPr>
          <p:cNvPr id="7" name="Picture 6" descr="A screenshot of a social media post&#10;&#10;Description generated with very high confidence">
            <a:extLst>
              <a:ext uri="{FF2B5EF4-FFF2-40B4-BE49-F238E27FC236}">
                <a16:creationId xmlns:a16="http://schemas.microsoft.com/office/drawing/2014/main" id="{D9C53038-EB32-4E25-A048-5381C83EDE77}"/>
              </a:ext>
            </a:extLst>
          </p:cNvPr>
          <p:cNvPicPr>
            <a:picLocks noChangeAspect="1"/>
          </p:cNvPicPr>
          <p:nvPr/>
        </p:nvPicPr>
        <p:blipFill rotWithShape="1">
          <a:blip r:embed="rId3">
            <a:extLst>
              <a:ext uri="{28A0092B-C50C-407E-A947-70E740481C1C}">
                <a14:useLocalDpi xmlns:a14="http://schemas.microsoft.com/office/drawing/2010/main" val="0"/>
              </a:ext>
            </a:extLst>
          </a:blip>
          <a:srcRect l="-1" t="5890" r="41186" b="7245"/>
          <a:stretch/>
        </p:blipFill>
        <p:spPr>
          <a:xfrm>
            <a:off x="7890503" y="3703448"/>
            <a:ext cx="3893001" cy="3031143"/>
          </a:xfrm>
          <a:prstGeom prst="rect">
            <a:avLst/>
          </a:prstGeom>
          <a:effectLst>
            <a:outerShdw blurRad="50800" dist="50800" dir="5400000" algn="ctr" rotWithShape="0">
              <a:srgbClr val="000000">
                <a:alpha val="99000"/>
              </a:srgbClr>
            </a:outerShdw>
            <a:softEdge rad="25400"/>
          </a:effectLst>
        </p:spPr>
      </p:pic>
      <p:sp>
        <p:nvSpPr>
          <p:cNvPr id="8" name="Speech Bubble: Rectangle 7">
            <a:extLst>
              <a:ext uri="{FF2B5EF4-FFF2-40B4-BE49-F238E27FC236}">
                <a16:creationId xmlns:a16="http://schemas.microsoft.com/office/drawing/2014/main" id="{D84B0432-D558-432E-9BAC-9B7A0A60CAD5}"/>
              </a:ext>
            </a:extLst>
          </p:cNvPr>
          <p:cNvSpPr/>
          <p:nvPr/>
        </p:nvSpPr>
        <p:spPr>
          <a:xfrm>
            <a:off x="4171403" y="4971472"/>
            <a:ext cx="2918547" cy="1241531"/>
          </a:xfrm>
          <a:prstGeom prst="wedgeRectCallout">
            <a:avLst>
              <a:gd name="adj1" fmla="val 75717"/>
              <a:gd name="adj2" fmla="val -148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t>Table : Orders</a:t>
            </a:r>
          </a:p>
          <a:p>
            <a:pPr algn="ctr"/>
            <a:r>
              <a:rPr lang="en-US" dirty="0"/>
              <a:t>This table keeps track of all orders raised for different vendors</a:t>
            </a:r>
          </a:p>
        </p:txBody>
      </p:sp>
      <p:sp>
        <p:nvSpPr>
          <p:cNvPr id="9" name="Speech Bubble: Rectangle 8">
            <a:extLst>
              <a:ext uri="{FF2B5EF4-FFF2-40B4-BE49-F238E27FC236}">
                <a16:creationId xmlns:a16="http://schemas.microsoft.com/office/drawing/2014/main" id="{57C00FB8-1F84-42AD-9150-DE89D654F774}"/>
              </a:ext>
            </a:extLst>
          </p:cNvPr>
          <p:cNvSpPr/>
          <p:nvPr/>
        </p:nvSpPr>
        <p:spPr>
          <a:xfrm>
            <a:off x="7203107" y="2126231"/>
            <a:ext cx="2918547" cy="1349902"/>
          </a:xfrm>
          <a:prstGeom prst="wedgeRectCallout">
            <a:avLst>
              <a:gd name="adj1" fmla="val -80290"/>
              <a:gd name="adj2" fmla="val -738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t>Table : Vendor</a:t>
            </a:r>
          </a:p>
          <a:p>
            <a:pPr algn="ctr"/>
            <a:r>
              <a:rPr lang="en-US" dirty="0"/>
              <a:t>This table keeps track of all vendors for the shop</a:t>
            </a:r>
          </a:p>
        </p:txBody>
      </p:sp>
    </p:spTree>
    <p:extLst>
      <p:ext uri="{BB962C8B-B14F-4D97-AF65-F5344CB8AC3E}">
        <p14:creationId xmlns:p14="http://schemas.microsoft.com/office/powerpoint/2010/main" val="37849725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docProps/app.xml><?xml version="1.0" encoding="utf-8"?>
<Properties xmlns="http://schemas.openxmlformats.org/officeDocument/2006/extended-properties" xmlns:vt="http://schemas.openxmlformats.org/officeDocument/2006/docPropsVTypes">
  <TotalTime>1484</TotalTime>
  <Words>917</Words>
  <Application>Microsoft Office PowerPoint</Application>
  <PresentationFormat>Widescreen</PresentationFormat>
  <Paragraphs>93</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Corbel</vt:lpstr>
      <vt:lpstr>Parallax</vt:lpstr>
      <vt:lpstr> Mid-Term Project Video Rental Shop</vt:lpstr>
      <vt:lpstr>Agenda</vt:lpstr>
      <vt:lpstr>Overview of the database</vt:lpstr>
      <vt:lpstr>  Entities</vt:lpstr>
      <vt:lpstr>Relationships</vt:lpstr>
      <vt:lpstr>How we are addressing 8 conditions ? </vt:lpstr>
      <vt:lpstr>Condition 1</vt:lpstr>
      <vt:lpstr>Condition 2</vt:lpstr>
      <vt:lpstr>Condition 3</vt:lpstr>
      <vt:lpstr>PowerPoint Presentation</vt:lpstr>
      <vt:lpstr>Condition 4</vt:lpstr>
      <vt:lpstr>Condition 5</vt:lpstr>
      <vt:lpstr>Condition 5</vt:lpstr>
      <vt:lpstr>Condition 6</vt:lpstr>
      <vt:lpstr>Condition 7</vt:lpstr>
      <vt:lpstr>Condition 7</vt:lpstr>
      <vt:lpstr>Condition 8</vt:lpstr>
      <vt:lpstr>Condition 8</vt:lpstr>
      <vt:lpstr>Challenges</vt:lpstr>
      <vt:lpstr>Highlights of design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Mid-Term Project Vedio Rental Shop</dc:title>
  <dc:creator>Pandit, Amit</dc:creator>
  <cp:lastModifiedBy>Pandit, Amit</cp:lastModifiedBy>
  <cp:revision>46</cp:revision>
  <dcterms:created xsi:type="dcterms:W3CDTF">2018-10-14T00:33:51Z</dcterms:created>
  <dcterms:modified xsi:type="dcterms:W3CDTF">2018-10-27T21:58:45Z</dcterms:modified>
</cp:coreProperties>
</file>