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64" r:id="rId4"/>
    <p:sldId id="267" r:id="rId5"/>
    <p:sldId id="268" r:id="rId6"/>
    <p:sldId id="269" r:id="rId7"/>
    <p:sldId id="281" r:id="rId8"/>
    <p:sldId id="270" r:id="rId9"/>
    <p:sldId id="271" r:id="rId10"/>
    <p:sldId id="266" r:id="rId11"/>
    <p:sldId id="272" r:id="rId12"/>
    <p:sldId id="286" r:id="rId13"/>
    <p:sldId id="282" r:id="rId14"/>
    <p:sldId id="273" r:id="rId15"/>
    <p:sldId id="274" r:id="rId16"/>
    <p:sldId id="275" r:id="rId17"/>
    <p:sldId id="284" r:id="rId18"/>
    <p:sldId id="285" r:id="rId19"/>
    <p:sldId id="283" r:id="rId20"/>
    <p:sldId id="276" r:id="rId21"/>
    <p:sldId id="279" r:id="rId22"/>
    <p:sldId id="280"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158939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165272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23024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82630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325232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321138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161350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39537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61486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304277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A8642-1E77-4E1F-91EE-BD4E511B6AB4}" type="datetimeFigureOut">
              <a:rPr lang="en-IN" smtClean="0"/>
              <a:pPr/>
              <a:t>23-10-2018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DEE4B-1D5D-4024-BCB4-0A1F3262DD2F}" type="slidenum">
              <a:rPr lang="en-IN" smtClean="0"/>
              <a:pPr/>
              <a:t>‹#›</a:t>
            </a:fld>
            <a:endParaRPr lang="en-IN"/>
          </a:p>
        </p:txBody>
      </p:sp>
    </p:spTree>
    <p:extLst>
      <p:ext uri="{BB962C8B-B14F-4D97-AF65-F5344CB8AC3E}">
        <p14:creationId xmlns:p14="http://schemas.microsoft.com/office/powerpoint/2010/main" val="146622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A8642-1E77-4E1F-91EE-BD4E511B6AB4}" type="datetimeFigureOut">
              <a:rPr lang="en-IN" smtClean="0"/>
              <a:pPr/>
              <a:t>23-10-2018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DEE4B-1D5D-4024-BCB4-0A1F3262DD2F}" type="slidenum">
              <a:rPr lang="en-IN" smtClean="0"/>
              <a:pPr/>
              <a:t>‹#›</a:t>
            </a:fld>
            <a:endParaRPr lang="en-IN"/>
          </a:p>
        </p:txBody>
      </p:sp>
    </p:spTree>
    <p:extLst>
      <p:ext uri="{BB962C8B-B14F-4D97-AF65-F5344CB8AC3E}">
        <p14:creationId xmlns:p14="http://schemas.microsoft.com/office/powerpoint/2010/main" val="895624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extBox 14"/>
          <p:cNvSpPr txBox="1"/>
          <p:nvPr/>
        </p:nvSpPr>
        <p:spPr>
          <a:xfrm>
            <a:off x="1979712" y="620687"/>
            <a:ext cx="5486400" cy="1815882"/>
          </a:xfrm>
          <a:prstGeom prst="rect">
            <a:avLst/>
          </a:prstGeom>
          <a:noFill/>
        </p:spPr>
        <p:txBody>
          <a:bodyPr wrap="square" rtlCol="0">
            <a:spAutoFit/>
          </a:bodyPr>
          <a:lstStyle/>
          <a:p>
            <a:pPr algn="ctr"/>
            <a:endParaRPr lang="en-US" sz="2800" dirty="0">
              <a:latin typeface="Aharoni" pitchFamily="2" charset="-79"/>
              <a:cs typeface="Aharoni" pitchFamily="2" charset="-79"/>
            </a:endParaRPr>
          </a:p>
          <a:p>
            <a:pPr algn="ctr"/>
            <a:r>
              <a:rPr lang="en-US" sz="2800" dirty="0">
                <a:latin typeface="Aharoni" pitchFamily="2" charset="-79"/>
                <a:cs typeface="Aharoni" pitchFamily="2" charset="-79"/>
              </a:rPr>
              <a:t>Para-scheduling algorithm for “Architectural Framework for Virtual Computing Lab” </a:t>
            </a:r>
          </a:p>
        </p:txBody>
      </p:sp>
      <p:sp>
        <p:nvSpPr>
          <p:cNvPr id="16" name="TextBox 15"/>
          <p:cNvSpPr txBox="1"/>
          <p:nvPr/>
        </p:nvSpPr>
        <p:spPr>
          <a:xfrm>
            <a:off x="370687" y="4149080"/>
            <a:ext cx="8305800" cy="1754326"/>
          </a:xfrm>
          <a:prstGeom prst="rect">
            <a:avLst/>
          </a:prstGeom>
          <a:noFill/>
        </p:spPr>
        <p:txBody>
          <a:bodyPr wrap="square" rtlCol="0">
            <a:spAutoFit/>
          </a:bodyPr>
          <a:lstStyle/>
          <a:p>
            <a:endParaRPr lang="en-US" dirty="0"/>
          </a:p>
          <a:p>
            <a:r>
              <a:rPr lang="en-US" dirty="0"/>
              <a:t>Group 2</a:t>
            </a:r>
          </a:p>
          <a:p>
            <a:endParaRPr lang="en-US" dirty="0"/>
          </a:p>
          <a:p>
            <a:r>
              <a:rPr lang="en-US" dirty="0"/>
              <a:t>Presented By : </a:t>
            </a:r>
          </a:p>
          <a:p>
            <a:r>
              <a:rPr lang="en-US" dirty="0"/>
              <a:t>1 ] Amit Pandit</a:t>
            </a:r>
          </a:p>
          <a:p>
            <a:r>
              <a:rPr lang="en-US" dirty="0"/>
              <a:t>2 ] Akanksha Bhalla</a:t>
            </a:r>
          </a:p>
        </p:txBody>
      </p:sp>
    </p:spTree>
    <p:extLst>
      <p:ext uri="{BB962C8B-B14F-4D97-AF65-F5344CB8AC3E}">
        <p14:creationId xmlns:p14="http://schemas.microsoft.com/office/powerpoint/2010/main" val="2788457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1" descr="C:\Users\Amit\Desktop\project data\main\diagrams\usecase.jpeg"/>
          <p:cNvPicPr>
            <a:picLocks noChangeAspect="1" noChangeArrowheads="1"/>
          </p:cNvPicPr>
          <p:nvPr/>
        </p:nvPicPr>
        <p:blipFill>
          <a:blip r:embed="rId4"/>
          <a:srcRect/>
          <a:stretch>
            <a:fillRect/>
          </a:stretch>
        </p:blipFill>
        <p:spPr bwMode="auto">
          <a:xfrm>
            <a:off x="6272" y="0"/>
            <a:ext cx="9131456" cy="6858000"/>
          </a:xfrm>
          <a:prstGeom prst="rect">
            <a:avLst/>
          </a:prstGeom>
          <a:noFill/>
        </p:spPr>
      </p:pic>
      <p:sp>
        <p:nvSpPr>
          <p:cNvPr id="6" name="TextBox 5"/>
          <p:cNvSpPr txBox="1"/>
          <p:nvPr/>
        </p:nvSpPr>
        <p:spPr>
          <a:xfrm>
            <a:off x="152400" y="152400"/>
            <a:ext cx="1981200" cy="369332"/>
          </a:xfrm>
          <a:prstGeom prst="rect">
            <a:avLst/>
          </a:prstGeom>
          <a:noFill/>
        </p:spPr>
        <p:txBody>
          <a:bodyPr wrap="square" rtlCol="0">
            <a:spAutoFit/>
          </a:bodyPr>
          <a:lstStyle/>
          <a:p>
            <a:r>
              <a:rPr lang="en-US" b="1" dirty="0"/>
              <a:t>USECASE VIEW</a:t>
            </a:r>
          </a:p>
        </p:txBody>
      </p:sp>
    </p:spTree>
    <p:extLst>
      <p:ext uri="{BB962C8B-B14F-4D97-AF65-F5344CB8AC3E}">
        <p14:creationId xmlns:p14="http://schemas.microsoft.com/office/powerpoint/2010/main" val="228653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1" descr="C:\Users\Amit\Desktop\project data\main\diagrams\activity.jpeg"/>
          <p:cNvPicPr>
            <a:picLocks noChangeAspect="1" noChangeArrowheads="1"/>
          </p:cNvPicPr>
          <p:nvPr/>
        </p:nvPicPr>
        <p:blipFill>
          <a:blip r:embed="rId4"/>
          <a:srcRect/>
          <a:stretch>
            <a:fillRect/>
          </a:stretch>
        </p:blipFill>
        <p:spPr bwMode="auto">
          <a:xfrm>
            <a:off x="0" y="-4763"/>
            <a:ext cx="9144000" cy="6867526"/>
          </a:xfrm>
          <a:prstGeom prst="rect">
            <a:avLst/>
          </a:prstGeom>
          <a:noFill/>
        </p:spPr>
      </p:pic>
      <p:sp>
        <p:nvSpPr>
          <p:cNvPr id="4" name="TextBox 3"/>
          <p:cNvSpPr txBox="1"/>
          <p:nvPr/>
        </p:nvSpPr>
        <p:spPr>
          <a:xfrm>
            <a:off x="152400" y="533400"/>
            <a:ext cx="3429000" cy="369332"/>
          </a:xfrm>
          <a:prstGeom prst="rect">
            <a:avLst/>
          </a:prstGeom>
          <a:noFill/>
        </p:spPr>
        <p:txBody>
          <a:bodyPr wrap="square" rtlCol="0">
            <a:spAutoFit/>
          </a:bodyPr>
          <a:lstStyle/>
          <a:p>
            <a:r>
              <a:rPr lang="en-US" b="1" dirty="0"/>
              <a:t>ACTIVITY DIAGRAM</a:t>
            </a:r>
          </a:p>
        </p:txBody>
      </p:sp>
    </p:spTree>
    <p:extLst>
      <p:ext uri="{BB962C8B-B14F-4D97-AF65-F5344CB8AC3E}">
        <p14:creationId xmlns:p14="http://schemas.microsoft.com/office/powerpoint/2010/main" val="300656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2362200" y="676245"/>
            <a:ext cx="4267200" cy="400110"/>
          </a:xfrm>
          <a:prstGeom prst="rect">
            <a:avLst/>
          </a:prstGeom>
          <a:noFill/>
        </p:spPr>
        <p:txBody>
          <a:bodyPr wrap="square" rtlCol="0">
            <a:spAutoFit/>
          </a:bodyPr>
          <a:lstStyle/>
          <a:p>
            <a:r>
              <a:rPr lang="en-US" sz="2000" b="1" dirty="0"/>
              <a:t>               Need of Algorithm</a:t>
            </a:r>
          </a:p>
        </p:txBody>
      </p:sp>
      <p:sp>
        <p:nvSpPr>
          <p:cNvPr id="6" name="TextBox 5">
            <a:extLst>
              <a:ext uri="{FF2B5EF4-FFF2-40B4-BE49-F238E27FC236}">
                <a16:creationId xmlns:a16="http://schemas.microsoft.com/office/drawing/2014/main" id="{39F856E1-D3A2-46C8-BC7B-9CF08953FAF2}"/>
              </a:ext>
            </a:extLst>
          </p:cNvPr>
          <p:cNvSpPr txBox="1"/>
          <p:nvPr/>
        </p:nvSpPr>
        <p:spPr>
          <a:xfrm>
            <a:off x="838200" y="1752600"/>
            <a:ext cx="8001000" cy="2400657"/>
          </a:xfrm>
          <a:prstGeom prst="rect">
            <a:avLst/>
          </a:prstGeom>
          <a:noFill/>
        </p:spPr>
        <p:txBody>
          <a:bodyPr wrap="square" rtlCol="0">
            <a:spAutoFit/>
          </a:bodyPr>
          <a:lstStyle/>
          <a:p>
            <a:r>
              <a:rPr lang="en-US" sz="2400" dirty="0"/>
              <a:t>Two types of scheduling</a:t>
            </a:r>
          </a:p>
          <a:p>
            <a:endParaRPr lang="en-US" sz="2400" dirty="0"/>
          </a:p>
          <a:p>
            <a:r>
              <a:rPr lang="en-US" sz="2400" dirty="0"/>
              <a:t>Dynamic  - </a:t>
            </a:r>
            <a:r>
              <a:rPr lang="en-US" dirty="0"/>
              <a:t>user can define the priorities and other parameters for the scheduling purpose, but it is not possible to change the scheduling policies.</a:t>
            </a:r>
          </a:p>
          <a:p>
            <a:r>
              <a:rPr lang="en-US" dirty="0"/>
              <a:t>Based on current state of system.</a:t>
            </a:r>
          </a:p>
          <a:p>
            <a:endParaRPr lang="en-US" dirty="0"/>
          </a:p>
          <a:p>
            <a:r>
              <a:rPr lang="en-US" sz="2400" dirty="0"/>
              <a:t>Static  - </a:t>
            </a:r>
            <a:r>
              <a:rPr lang="en-US" dirty="0"/>
              <a:t>scheduling decisions made only for the new requests. </a:t>
            </a:r>
            <a:endParaRPr lang="en-US" sz="2400" dirty="0"/>
          </a:p>
        </p:txBody>
      </p:sp>
    </p:spTree>
    <p:extLst>
      <p:ext uri="{BB962C8B-B14F-4D97-AF65-F5344CB8AC3E}">
        <p14:creationId xmlns:p14="http://schemas.microsoft.com/office/powerpoint/2010/main" val="159563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a:extLst>
              <a:ext uri="{FF2B5EF4-FFF2-40B4-BE49-F238E27FC236}">
                <a16:creationId xmlns:a16="http://schemas.microsoft.com/office/drawing/2014/main" id="{0AE83F4D-5647-4E03-88CD-D313E11E5296}"/>
              </a:ext>
            </a:extLst>
          </p:cNvPr>
          <p:cNvPicPr>
            <a:picLocks noChangeAspect="1"/>
          </p:cNvPicPr>
          <p:nvPr/>
        </p:nvPicPr>
        <p:blipFill>
          <a:blip r:embed="rId4"/>
          <a:stretch>
            <a:fillRect/>
          </a:stretch>
        </p:blipFill>
        <p:spPr>
          <a:xfrm>
            <a:off x="1295400" y="-29852"/>
            <a:ext cx="6324600" cy="7259136"/>
          </a:xfrm>
          <a:prstGeom prst="rect">
            <a:avLst/>
          </a:prstGeom>
        </p:spPr>
      </p:pic>
    </p:spTree>
    <p:extLst>
      <p:ext uri="{BB962C8B-B14F-4D97-AF65-F5344CB8AC3E}">
        <p14:creationId xmlns:p14="http://schemas.microsoft.com/office/powerpoint/2010/main" val="300773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2438400" y="620688"/>
            <a:ext cx="4267200" cy="400110"/>
          </a:xfrm>
          <a:prstGeom prst="rect">
            <a:avLst/>
          </a:prstGeom>
          <a:noFill/>
        </p:spPr>
        <p:txBody>
          <a:bodyPr wrap="square" rtlCol="0">
            <a:spAutoFit/>
          </a:bodyPr>
          <a:lstStyle/>
          <a:p>
            <a:r>
              <a:rPr lang="en-US" sz="2000" b="1" dirty="0"/>
              <a:t>               Mathematical Modeling</a:t>
            </a:r>
          </a:p>
        </p:txBody>
      </p:sp>
      <p:sp>
        <p:nvSpPr>
          <p:cNvPr id="4" name="TextBox 3"/>
          <p:cNvSpPr txBox="1"/>
          <p:nvPr/>
        </p:nvSpPr>
        <p:spPr>
          <a:xfrm>
            <a:off x="838200" y="1752600"/>
            <a:ext cx="4648200" cy="3046988"/>
          </a:xfrm>
          <a:prstGeom prst="rect">
            <a:avLst/>
          </a:prstGeom>
          <a:noFill/>
        </p:spPr>
        <p:txBody>
          <a:bodyPr wrap="square" rtlCol="0">
            <a:spAutoFit/>
          </a:bodyPr>
          <a:lstStyle/>
          <a:p>
            <a:r>
              <a:rPr lang="en-US" sz="2400" dirty="0"/>
              <a:t>Let </a:t>
            </a:r>
            <a:r>
              <a:rPr lang="en-US" sz="2400" i="1" dirty="0"/>
              <a:t>M </a:t>
            </a:r>
            <a:r>
              <a:rPr lang="en-US" sz="2400" dirty="0"/>
              <a:t>be a Master with finite set of resources defined by</a:t>
            </a:r>
          </a:p>
          <a:p>
            <a:r>
              <a:rPr lang="en-US" sz="2400" dirty="0"/>
              <a:t>following tuple: </a:t>
            </a:r>
          </a:p>
          <a:p>
            <a:r>
              <a:rPr lang="en-US" sz="2400" i="1" dirty="0"/>
              <a:t>M </a:t>
            </a:r>
            <a:r>
              <a:rPr lang="en-US" sz="2400" dirty="0"/>
              <a:t>= ( </a:t>
            </a:r>
            <a:r>
              <a:rPr lang="en-US" sz="2400" i="1" dirty="0"/>
              <a:t>c </a:t>
            </a:r>
            <a:r>
              <a:rPr lang="en-US" sz="2400" dirty="0"/>
              <a:t>, </a:t>
            </a:r>
            <a:r>
              <a:rPr lang="en-US" sz="2400" i="1" dirty="0"/>
              <a:t>m </a:t>
            </a:r>
            <a:r>
              <a:rPr lang="en-US" sz="2400" dirty="0"/>
              <a:t>, </a:t>
            </a:r>
            <a:r>
              <a:rPr lang="en-US" sz="2400" i="1" dirty="0"/>
              <a:t>s </a:t>
            </a:r>
            <a:r>
              <a:rPr lang="en-US" sz="2400" dirty="0"/>
              <a:t>, </a:t>
            </a:r>
            <a:r>
              <a:rPr lang="en-US" sz="2400" i="1" dirty="0"/>
              <a:t>b </a:t>
            </a:r>
            <a:r>
              <a:rPr lang="en-US" sz="2400" dirty="0"/>
              <a:t>)</a:t>
            </a:r>
          </a:p>
          <a:p>
            <a:r>
              <a:rPr lang="en-US" sz="2400" dirty="0"/>
              <a:t> Where, </a:t>
            </a:r>
            <a:r>
              <a:rPr lang="en-US" sz="2400" i="1" dirty="0"/>
              <a:t>c </a:t>
            </a:r>
            <a:r>
              <a:rPr lang="en-US" sz="2400" dirty="0"/>
              <a:t>= CPU resources</a:t>
            </a:r>
          </a:p>
          <a:p>
            <a:r>
              <a:rPr lang="en-US" sz="2400" i="1" dirty="0"/>
              <a:t> m </a:t>
            </a:r>
            <a:r>
              <a:rPr lang="en-US" sz="2400" dirty="0"/>
              <a:t>= memory resources</a:t>
            </a:r>
          </a:p>
          <a:p>
            <a:r>
              <a:rPr lang="en-US" sz="2400" i="1" dirty="0"/>
              <a:t> s </a:t>
            </a:r>
            <a:r>
              <a:rPr lang="en-US" sz="2400" dirty="0"/>
              <a:t>= Disk storage</a:t>
            </a:r>
          </a:p>
          <a:p>
            <a:r>
              <a:rPr lang="en-US" sz="2400" i="1" dirty="0"/>
              <a:t> b </a:t>
            </a:r>
            <a:r>
              <a:rPr lang="en-US" sz="2400" dirty="0"/>
              <a:t>= Network bandwidth</a:t>
            </a:r>
          </a:p>
        </p:txBody>
      </p:sp>
    </p:spTree>
    <p:extLst>
      <p:ext uri="{BB962C8B-B14F-4D97-AF65-F5344CB8AC3E}">
        <p14:creationId xmlns:p14="http://schemas.microsoft.com/office/powerpoint/2010/main" val="224031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914400" y="838200"/>
            <a:ext cx="5867400" cy="400110"/>
          </a:xfrm>
          <a:prstGeom prst="rect">
            <a:avLst/>
          </a:prstGeom>
          <a:noFill/>
        </p:spPr>
        <p:txBody>
          <a:bodyPr wrap="square" rtlCol="0">
            <a:spAutoFit/>
          </a:bodyPr>
          <a:lstStyle/>
          <a:p>
            <a:r>
              <a:rPr lang="en-US" sz="2000" b="1" dirty="0"/>
              <a:t>                            Mathematical Modeling Continued...</a:t>
            </a:r>
          </a:p>
        </p:txBody>
      </p:sp>
      <p:sp>
        <p:nvSpPr>
          <p:cNvPr id="4" name="TextBox 3"/>
          <p:cNvSpPr txBox="1"/>
          <p:nvPr/>
        </p:nvSpPr>
        <p:spPr>
          <a:xfrm>
            <a:off x="914400" y="1600200"/>
            <a:ext cx="5486400" cy="3785652"/>
          </a:xfrm>
          <a:prstGeom prst="rect">
            <a:avLst/>
          </a:prstGeom>
          <a:noFill/>
        </p:spPr>
        <p:txBody>
          <a:bodyPr wrap="square" rtlCol="0">
            <a:spAutoFit/>
          </a:bodyPr>
          <a:lstStyle/>
          <a:p>
            <a:r>
              <a:rPr lang="en-US" sz="2400" dirty="0"/>
              <a:t>Let A=(a1,a2,….,an) be a set of clients , and</a:t>
            </a:r>
          </a:p>
          <a:p>
            <a:r>
              <a:rPr lang="en-US" sz="2400" dirty="0"/>
              <a:t>Let S=(s1,s2,…..,</a:t>
            </a:r>
            <a:r>
              <a:rPr lang="en-US" sz="2400" dirty="0" err="1"/>
              <a:t>sn</a:t>
            </a:r>
            <a:r>
              <a:rPr lang="en-US" sz="2400" dirty="0"/>
              <a:t>) be a set of slaves.</a:t>
            </a:r>
          </a:p>
          <a:p>
            <a:r>
              <a:rPr lang="en-US" sz="2400" dirty="0"/>
              <a:t>Each Slave , </a:t>
            </a:r>
          </a:p>
          <a:p>
            <a:r>
              <a:rPr lang="en-US" sz="2400" dirty="0" err="1"/>
              <a:t>Sk</a:t>
            </a:r>
            <a:r>
              <a:rPr lang="en-US" sz="2400" dirty="0"/>
              <a:t> = ( </a:t>
            </a:r>
            <a:r>
              <a:rPr lang="en-US" sz="2400" dirty="0" err="1"/>
              <a:t>Sk</a:t>
            </a:r>
            <a:r>
              <a:rPr lang="en-US" sz="2400" dirty="0"/>
              <a:t>(</a:t>
            </a:r>
            <a:r>
              <a:rPr lang="en-US" sz="2400" dirty="0" err="1"/>
              <a:t>cpu</a:t>
            </a:r>
            <a:r>
              <a:rPr lang="en-US" sz="2400" dirty="0"/>
              <a:t>) , </a:t>
            </a:r>
            <a:r>
              <a:rPr lang="en-US" sz="2400" dirty="0" err="1"/>
              <a:t>Sk</a:t>
            </a:r>
            <a:r>
              <a:rPr lang="en-US" sz="2400" dirty="0"/>
              <a:t>(ram) )</a:t>
            </a:r>
          </a:p>
          <a:p>
            <a:r>
              <a:rPr lang="en-US" sz="2400" dirty="0"/>
              <a:t>Specifies the CPU capacity and the memory capacity of the VM.</a:t>
            </a:r>
          </a:p>
          <a:p>
            <a:endParaRPr lang="en-US" sz="2400" dirty="0"/>
          </a:p>
          <a:p>
            <a:r>
              <a:rPr lang="en-US" sz="2400" dirty="0"/>
              <a:t>After a client </a:t>
            </a:r>
            <a:r>
              <a:rPr lang="en-US" sz="2400" dirty="0" err="1"/>
              <a:t>ai</a:t>
            </a:r>
            <a:r>
              <a:rPr lang="en-US" sz="2400" dirty="0"/>
              <a:t> registers itself as a slave into set S , S is updated as</a:t>
            </a:r>
          </a:p>
          <a:p>
            <a:r>
              <a:rPr lang="en-US" sz="2400" dirty="0"/>
              <a:t>S = ∑</a:t>
            </a:r>
            <a:r>
              <a:rPr lang="en-US" sz="2400" dirty="0" err="1"/>
              <a:t>Sk</a:t>
            </a:r>
            <a:r>
              <a:rPr lang="en-US" sz="2400" dirty="0"/>
              <a:t> U ∑an-1 .</a:t>
            </a:r>
          </a:p>
        </p:txBody>
      </p:sp>
    </p:spTree>
    <p:extLst>
      <p:ext uri="{BB962C8B-B14F-4D97-AF65-F5344CB8AC3E}">
        <p14:creationId xmlns:p14="http://schemas.microsoft.com/office/powerpoint/2010/main" val="23955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Box 1"/>
          <p:cNvSpPr txBox="1"/>
          <p:nvPr/>
        </p:nvSpPr>
        <p:spPr>
          <a:xfrm>
            <a:off x="2255912" y="533400"/>
            <a:ext cx="4632176" cy="400110"/>
          </a:xfrm>
          <a:prstGeom prst="rect">
            <a:avLst/>
          </a:prstGeom>
          <a:noFill/>
        </p:spPr>
        <p:txBody>
          <a:bodyPr wrap="square" rtlCol="0">
            <a:spAutoFit/>
          </a:bodyPr>
          <a:lstStyle/>
          <a:p>
            <a:r>
              <a:rPr lang="en-US" sz="2000" b="1" dirty="0"/>
              <a:t>          PARA-SCHEDULING ALGORITHM</a:t>
            </a:r>
            <a:endParaRPr lang="en-IN" sz="2000" b="1" dirty="0"/>
          </a:p>
        </p:txBody>
      </p:sp>
      <p:sp>
        <p:nvSpPr>
          <p:cNvPr id="7" name="TextBox 6">
            <a:extLst>
              <a:ext uri="{FF2B5EF4-FFF2-40B4-BE49-F238E27FC236}">
                <a16:creationId xmlns:a16="http://schemas.microsoft.com/office/drawing/2014/main" id="{6C7E0BD9-3FA4-4B51-9441-587B432B87F8}"/>
              </a:ext>
            </a:extLst>
          </p:cNvPr>
          <p:cNvSpPr txBox="1"/>
          <p:nvPr/>
        </p:nvSpPr>
        <p:spPr>
          <a:xfrm>
            <a:off x="467544" y="969011"/>
            <a:ext cx="7488832" cy="5632311"/>
          </a:xfrm>
          <a:prstGeom prst="rect">
            <a:avLst/>
          </a:prstGeom>
          <a:noFill/>
        </p:spPr>
        <p:txBody>
          <a:bodyPr wrap="square" rtlCol="0">
            <a:spAutoFit/>
          </a:bodyPr>
          <a:lstStyle/>
          <a:p>
            <a:r>
              <a:rPr lang="en-US" dirty="0"/>
              <a:t>Focus : </a:t>
            </a:r>
          </a:p>
          <a:p>
            <a:endParaRPr lang="en-US" b="1" dirty="0"/>
          </a:p>
          <a:p>
            <a:pPr marL="285750" indent="-285750">
              <a:buFont typeface="Arial" panose="020B0604020202020204" pitchFamily="34" charset="0"/>
              <a:buChar char="•"/>
            </a:pPr>
            <a:r>
              <a:rPr lang="en-US" b="1" dirty="0"/>
              <a:t>Prioritizing client requests</a:t>
            </a:r>
          </a:p>
          <a:p>
            <a:pPr marL="285750" indent="-285750">
              <a:buFont typeface="Arial" panose="020B0604020202020204" pitchFamily="34" charset="0"/>
              <a:buChar char="•"/>
            </a:pPr>
            <a:r>
              <a:rPr lang="en-US" b="1" dirty="0"/>
              <a:t>Handling the different conflicts that may arise</a:t>
            </a:r>
          </a:p>
          <a:p>
            <a:pPr marL="285750" indent="-285750">
              <a:buFont typeface="Arial" panose="020B0604020202020204" pitchFamily="34" charset="0"/>
              <a:buChar char="•"/>
            </a:pPr>
            <a:r>
              <a:rPr lang="en-US" b="1" dirty="0"/>
              <a:t>Handles the race in conditions</a:t>
            </a:r>
          </a:p>
          <a:p>
            <a:pPr marL="285750" indent="-285750">
              <a:buFont typeface="Arial" panose="020B0604020202020204" pitchFamily="34" charset="0"/>
              <a:buChar char="•"/>
            </a:pPr>
            <a:r>
              <a:rPr lang="en-US" b="1" dirty="0"/>
              <a:t>Removes the bottleneck problem </a:t>
            </a:r>
          </a:p>
          <a:p>
            <a:endParaRPr lang="en-US" b="1" dirty="0"/>
          </a:p>
          <a:p>
            <a:endParaRPr lang="en-US" dirty="0"/>
          </a:p>
          <a:p>
            <a:r>
              <a:rPr lang="en-US" b="1" dirty="0"/>
              <a:t>Parameters that will be deciding the priorities and thereby scheduling the requests for the resources </a:t>
            </a:r>
          </a:p>
          <a:p>
            <a:endParaRPr lang="en-US" b="1" dirty="0"/>
          </a:p>
          <a:p>
            <a:r>
              <a:rPr lang="en-US" b="1" dirty="0"/>
              <a:t>Parameters such as :</a:t>
            </a:r>
          </a:p>
          <a:p>
            <a:endParaRPr lang="en-US" b="1" dirty="0"/>
          </a:p>
          <a:p>
            <a:r>
              <a:rPr lang="en-US" dirty="0"/>
              <a:t>Type of resource demanded</a:t>
            </a:r>
          </a:p>
          <a:p>
            <a:r>
              <a:rPr lang="en-US" dirty="0"/>
              <a:t>Amount of resource required</a:t>
            </a:r>
          </a:p>
          <a:p>
            <a:r>
              <a:rPr lang="en-US" dirty="0"/>
              <a:t>Time for which the resource is required</a:t>
            </a:r>
          </a:p>
          <a:p>
            <a:endParaRPr lang="en-US" dirty="0"/>
          </a:p>
          <a:p>
            <a:r>
              <a:rPr lang="en-US" dirty="0"/>
              <a:t>Need to maintain at least resource available in the pool of slaves should be satisfied by the algorithm  </a:t>
            </a:r>
            <a:endParaRPr lang="en-US" b="1" dirty="0"/>
          </a:p>
          <a:p>
            <a:endParaRPr lang="en-IN" dirty="0"/>
          </a:p>
        </p:txBody>
      </p:sp>
    </p:spTree>
    <p:extLst>
      <p:ext uri="{BB962C8B-B14F-4D97-AF65-F5344CB8AC3E}">
        <p14:creationId xmlns:p14="http://schemas.microsoft.com/office/powerpoint/2010/main" val="300656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Box 1"/>
          <p:cNvSpPr txBox="1"/>
          <p:nvPr/>
        </p:nvSpPr>
        <p:spPr>
          <a:xfrm>
            <a:off x="2255912" y="533400"/>
            <a:ext cx="4632176" cy="400110"/>
          </a:xfrm>
          <a:prstGeom prst="rect">
            <a:avLst/>
          </a:prstGeom>
          <a:noFill/>
        </p:spPr>
        <p:txBody>
          <a:bodyPr wrap="square" rtlCol="0">
            <a:spAutoFit/>
          </a:bodyPr>
          <a:lstStyle/>
          <a:p>
            <a:r>
              <a:rPr lang="en-US" sz="2000" b="1" dirty="0"/>
              <a:t>          PARA-SCHEDULING ALGORITHM</a:t>
            </a:r>
            <a:endParaRPr lang="en-IN" sz="2000" b="1" dirty="0"/>
          </a:p>
        </p:txBody>
      </p:sp>
      <p:sp>
        <p:nvSpPr>
          <p:cNvPr id="7" name="TextBox 6">
            <a:extLst>
              <a:ext uri="{FF2B5EF4-FFF2-40B4-BE49-F238E27FC236}">
                <a16:creationId xmlns:a16="http://schemas.microsoft.com/office/drawing/2014/main" id="{6C7E0BD9-3FA4-4B51-9441-587B432B87F8}"/>
              </a:ext>
            </a:extLst>
          </p:cNvPr>
          <p:cNvSpPr txBox="1"/>
          <p:nvPr/>
        </p:nvSpPr>
        <p:spPr>
          <a:xfrm>
            <a:off x="467544" y="969011"/>
            <a:ext cx="7488832" cy="4524315"/>
          </a:xfrm>
          <a:prstGeom prst="rect">
            <a:avLst/>
          </a:prstGeom>
          <a:noFill/>
        </p:spPr>
        <p:txBody>
          <a:bodyPr wrap="square" rtlCol="0">
            <a:spAutoFit/>
          </a:bodyPr>
          <a:lstStyle/>
          <a:p>
            <a:r>
              <a:rPr lang="en-US" dirty="0"/>
              <a:t>No Algorithm – No efficiency !</a:t>
            </a:r>
          </a:p>
          <a:p>
            <a:endParaRPr lang="en-US" dirty="0"/>
          </a:p>
          <a:p>
            <a:r>
              <a:rPr lang="en-US" dirty="0"/>
              <a:t>There could be situation where even the resources is available but cannot be allocated to the client.</a:t>
            </a:r>
          </a:p>
          <a:p>
            <a:endParaRPr lang="en-US" dirty="0"/>
          </a:p>
          <a:p>
            <a:r>
              <a:rPr lang="en-US" dirty="0"/>
              <a:t>Calculation OF Priority : </a:t>
            </a:r>
          </a:p>
          <a:p>
            <a:endParaRPr lang="en-US" dirty="0"/>
          </a:p>
          <a:p>
            <a:endParaRPr lang="en-IN" dirty="0"/>
          </a:p>
          <a:p>
            <a:endParaRPr lang="en-IN" dirty="0"/>
          </a:p>
          <a:p>
            <a:r>
              <a:rPr lang="en-US" dirty="0"/>
              <a:t>Where, </a:t>
            </a:r>
          </a:p>
          <a:p>
            <a:r>
              <a:rPr lang="en-US" dirty="0" err="1"/>
              <a:t>PfV</a:t>
            </a:r>
            <a:r>
              <a:rPr lang="en-US" dirty="0"/>
              <a:t> = Platform value </a:t>
            </a:r>
          </a:p>
          <a:p>
            <a:r>
              <a:rPr lang="en-US" dirty="0"/>
              <a:t>RAS = Re as a Slave </a:t>
            </a:r>
          </a:p>
          <a:p>
            <a:r>
              <a:rPr lang="en-US" dirty="0"/>
              <a:t>R = RAM required in MB </a:t>
            </a:r>
          </a:p>
          <a:p>
            <a:r>
              <a:rPr lang="en-US" dirty="0"/>
              <a:t>E = Execution time in minute </a:t>
            </a:r>
          </a:p>
          <a:p>
            <a:r>
              <a:rPr lang="en-US" dirty="0"/>
              <a:t>MON= Member or Not </a:t>
            </a:r>
          </a:p>
          <a:p>
            <a:endParaRPr lang="en-IN" dirty="0"/>
          </a:p>
        </p:txBody>
      </p:sp>
      <p:pic>
        <p:nvPicPr>
          <p:cNvPr id="4" name="Picture 3">
            <a:extLst>
              <a:ext uri="{FF2B5EF4-FFF2-40B4-BE49-F238E27FC236}">
                <a16:creationId xmlns:a16="http://schemas.microsoft.com/office/drawing/2014/main" id="{6F5D75E1-D6D3-4D7D-A34C-B3E8D8AB3AA1}"/>
              </a:ext>
            </a:extLst>
          </p:cNvPr>
          <p:cNvPicPr>
            <a:picLocks noChangeAspect="1"/>
          </p:cNvPicPr>
          <p:nvPr/>
        </p:nvPicPr>
        <p:blipFill>
          <a:blip r:embed="rId4"/>
          <a:stretch>
            <a:fillRect/>
          </a:stretch>
        </p:blipFill>
        <p:spPr>
          <a:xfrm>
            <a:off x="443977" y="2862754"/>
            <a:ext cx="5086350" cy="371475"/>
          </a:xfrm>
          <a:prstGeom prst="rect">
            <a:avLst/>
          </a:prstGeom>
        </p:spPr>
      </p:pic>
    </p:spTree>
    <p:extLst>
      <p:ext uri="{BB962C8B-B14F-4D97-AF65-F5344CB8AC3E}">
        <p14:creationId xmlns:p14="http://schemas.microsoft.com/office/powerpoint/2010/main" val="708539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21210" y="14140"/>
            <a:ext cx="9144000" cy="6858000"/>
          </a:xfrm>
          <a:prstGeom prst="rect">
            <a:avLst/>
          </a:prstGeom>
        </p:spPr>
      </p:pic>
      <p:sp>
        <p:nvSpPr>
          <p:cNvPr id="2" name="TextBox 1"/>
          <p:cNvSpPr txBox="1"/>
          <p:nvPr/>
        </p:nvSpPr>
        <p:spPr>
          <a:xfrm>
            <a:off x="2255912" y="533400"/>
            <a:ext cx="4632176" cy="400110"/>
          </a:xfrm>
          <a:prstGeom prst="rect">
            <a:avLst/>
          </a:prstGeom>
          <a:noFill/>
        </p:spPr>
        <p:txBody>
          <a:bodyPr wrap="square" rtlCol="0">
            <a:spAutoFit/>
          </a:bodyPr>
          <a:lstStyle/>
          <a:p>
            <a:r>
              <a:rPr lang="en-US" sz="2000" b="1" dirty="0"/>
              <a:t>          Current Approaches</a:t>
            </a:r>
            <a:endParaRPr lang="en-IN" sz="2000" b="1" dirty="0"/>
          </a:p>
        </p:txBody>
      </p:sp>
      <p:sp>
        <p:nvSpPr>
          <p:cNvPr id="7" name="TextBox 6">
            <a:extLst>
              <a:ext uri="{FF2B5EF4-FFF2-40B4-BE49-F238E27FC236}">
                <a16:creationId xmlns:a16="http://schemas.microsoft.com/office/drawing/2014/main" id="{6C7E0BD9-3FA4-4B51-9441-587B432B87F8}"/>
              </a:ext>
            </a:extLst>
          </p:cNvPr>
          <p:cNvSpPr txBox="1"/>
          <p:nvPr/>
        </p:nvSpPr>
        <p:spPr>
          <a:xfrm>
            <a:off x="467544" y="969011"/>
            <a:ext cx="7488832" cy="3416320"/>
          </a:xfrm>
          <a:prstGeom prst="rect">
            <a:avLst/>
          </a:prstGeom>
          <a:noFill/>
        </p:spPr>
        <p:txBody>
          <a:bodyPr wrap="square" rtlCol="0">
            <a:spAutoFit/>
          </a:bodyPr>
          <a:lstStyle/>
          <a:p>
            <a:pPr marL="285750" indent="-285750">
              <a:buFont typeface="Arial" panose="020B0604020202020204" pitchFamily="34" charset="0"/>
              <a:buChar char="•"/>
            </a:pPr>
            <a:r>
              <a:rPr lang="en-US" i="1" dirty="0"/>
              <a:t>Gang scheduling Algorithm</a:t>
            </a:r>
          </a:p>
          <a:p>
            <a:r>
              <a:rPr lang="en-US" dirty="0"/>
              <a:t>special case of scheduling parallel jobs in which tasks of jobs need to communicate very frequently</a:t>
            </a:r>
          </a:p>
          <a:p>
            <a:endParaRPr lang="en-US" dirty="0"/>
          </a:p>
          <a:p>
            <a:pPr marL="285750" indent="-285750">
              <a:buFont typeface="Arial" panose="020B0604020202020204" pitchFamily="34" charset="0"/>
              <a:buChar char="•"/>
            </a:pPr>
            <a:r>
              <a:rPr lang="en-US" i="1" dirty="0"/>
              <a:t> Round Robin algorithm</a:t>
            </a:r>
            <a:br>
              <a:rPr lang="en-US" dirty="0"/>
            </a:br>
            <a:r>
              <a:rPr lang="en-US" i="1" dirty="0"/>
              <a:t> </a:t>
            </a:r>
          </a:p>
          <a:p>
            <a:pPr marL="285750" indent="-285750">
              <a:buFont typeface="Arial" panose="020B0604020202020204" pitchFamily="34" charset="0"/>
              <a:buChar char="•"/>
            </a:pPr>
            <a:r>
              <a:rPr lang="en-US" i="1" dirty="0"/>
              <a:t>Content-Based Virtual Machine Scheduling Algorithm</a:t>
            </a:r>
          </a:p>
          <a:p>
            <a:r>
              <a:rPr lang="en-US" dirty="0"/>
              <a:t>lowering the amount of data transferred between racks in the data center when virtual machines disk image are being copied to the host node</a:t>
            </a:r>
          </a:p>
          <a:p>
            <a:endParaRPr lang="en-US" dirty="0"/>
          </a:p>
          <a:p>
            <a:pPr marL="285750" indent="-285750">
              <a:buFont typeface="Arial" panose="020B0604020202020204" pitchFamily="34" charset="0"/>
              <a:buChar char="•"/>
            </a:pPr>
            <a:r>
              <a:rPr lang="en-US" dirty="0"/>
              <a:t>Amazon Ec2 Spot instances example</a:t>
            </a:r>
          </a:p>
          <a:p>
            <a:r>
              <a:rPr lang="en-US" dirty="0"/>
              <a:t>Based on bid price.</a:t>
            </a:r>
            <a:endParaRPr lang="en-IN" dirty="0"/>
          </a:p>
        </p:txBody>
      </p:sp>
    </p:spTree>
    <p:extLst>
      <p:ext uri="{BB962C8B-B14F-4D97-AF65-F5344CB8AC3E}">
        <p14:creationId xmlns:p14="http://schemas.microsoft.com/office/powerpoint/2010/main" val="397292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Box 1"/>
          <p:cNvSpPr txBox="1"/>
          <p:nvPr/>
        </p:nvSpPr>
        <p:spPr>
          <a:xfrm>
            <a:off x="3131840" y="548680"/>
            <a:ext cx="3024336" cy="400110"/>
          </a:xfrm>
          <a:prstGeom prst="rect">
            <a:avLst/>
          </a:prstGeom>
          <a:noFill/>
        </p:spPr>
        <p:txBody>
          <a:bodyPr wrap="square" rtlCol="0">
            <a:spAutoFit/>
          </a:bodyPr>
          <a:lstStyle/>
          <a:p>
            <a:r>
              <a:rPr lang="en-US" sz="2000" b="1" dirty="0"/>
              <a:t>           ADVANTAGES</a:t>
            </a:r>
            <a:endParaRPr lang="en-IN" sz="2000" b="1" dirty="0"/>
          </a:p>
        </p:txBody>
      </p:sp>
      <p:sp>
        <p:nvSpPr>
          <p:cNvPr id="3" name="TextBox 2"/>
          <p:cNvSpPr txBox="1"/>
          <p:nvPr/>
        </p:nvSpPr>
        <p:spPr>
          <a:xfrm>
            <a:off x="467544" y="969011"/>
            <a:ext cx="7488832" cy="6186309"/>
          </a:xfrm>
          <a:prstGeom prst="rect">
            <a:avLst/>
          </a:prstGeom>
          <a:noFill/>
        </p:spPr>
        <p:txBody>
          <a:bodyPr wrap="square" rtlCol="0">
            <a:spAutoFit/>
          </a:bodyPr>
          <a:lstStyle/>
          <a:p>
            <a:pPr marL="285750" indent="-285750">
              <a:buFont typeface="Wingdings" pitchFamily="2" charset="2"/>
              <a:buChar char="§"/>
            </a:pPr>
            <a:r>
              <a:rPr lang="en-IN" dirty="0"/>
              <a:t>Drawbacks of existing open source architecture removed(bottleneck ,etc..).</a:t>
            </a:r>
          </a:p>
          <a:p>
            <a:pPr marL="285750" indent="-285750">
              <a:buFont typeface="Wingdings" pitchFamily="2" charset="2"/>
              <a:buChar char="§"/>
            </a:pPr>
            <a:endParaRPr lang="en-IN" dirty="0"/>
          </a:p>
          <a:p>
            <a:pPr marL="285750" indent="-285750">
              <a:buFont typeface="Wingdings" pitchFamily="2" charset="2"/>
              <a:buChar char="§"/>
            </a:pPr>
            <a:r>
              <a:rPr lang="en-IN" dirty="0"/>
              <a:t>Adaptive Cloud Approach</a:t>
            </a:r>
          </a:p>
          <a:p>
            <a:pPr marL="285750" indent="-285750">
              <a:buFont typeface="Wingdings" pitchFamily="2" charset="2"/>
              <a:buChar char="§"/>
            </a:pPr>
            <a:endParaRPr lang="en-IN" dirty="0"/>
          </a:p>
          <a:p>
            <a:pPr marL="285750" indent="-285750">
              <a:buFont typeface="Wingdings" pitchFamily="2" charset="2"/>
              <a:buChar char="§"/>
            </a:pPr>
            <a:r>
              <a:rPr lang="en-IN" dirty="0"/>
              <a:t>Availability of Sufficient resources</a:t>
            </a:r>
          </a:p>
          <a:p>
            <a:pPr marL="285750" indent="-285750">
              <a:buFont typeface="Wingdings" pitchFamily="2" charset="2"/>
              <a:buChar char="§"/>
            </a:pPr>
            <a:endParaRPr lang="en-IN" dirty="0"/>
          </a:p>
          <a:p>
            <a:pPr marL="285750" indent="-285750">
              <a:buFont typeface="Wingdings" pitchFamily="2" charset="2"/>
              <a:buChar char="§"/>
            </a:pPr>
            <a:r>
              <a:rPr lang="en-IN" dirty="0"/>
              <a:t>Algorithm has Prioritization , Critical Limit . It is Dynamic.</a:t>
            </a:r>
          </a:p>
          <a:p>
            <a:pPr marL="285750" indent="-285750">
              <a:buFont typeface="Wingdings" pitchFamily="2" charset="2"/>
              <a:buChar char="§"/>
            </a:pPr>
            <a:endParaRPr lang="en-IN" dirty="0"/>
          </a:p>
          <a:p>
            <a:r>
              <a:rPr lang="en-IN" dirty="0"/>
              <a:t>                            </a:t>
            </a:r>
            <a:r>
              <a:rPr lang="en-IN" b="1" dirty="0"/>
              <a:t>When used in College Environment</a:t>
            </a:r>
          </a:p>
          <a:p>
            <a:r>
              <a:rPr lang="en-IN" dirty="0"/>
              <a:t> </a:t>
            </a:r>
          </a:p>
          <a:p>
            <a:pPr marL="285750" indent="-285750">
              <a:buFont typeface="Wingdings" pitchFamily="2" charset="2"/>
              <a:buChar char="Ø"/>
            </a:pPr>
            <a:r>
              <a:rPr lang="en-IN" dirty="0"/>
              <a:t>Cloud created using existing architecture</a:t>
            </a:r>
          </a:p>
          <a:p>
            <a:r>
              <a:rPr lang="en-IN" dirty="0"/>
              <a:t> </a:t>
            </a:r>
          </a:p>
          <a:p>
            <a:pPr marL="285750" indent="-285750">
              <a:buFont typeface="Wingdings" pitchFamily="2" charset="2"/>
              <a:buChar char="Ø"/>
            </a:pPr>
            <a:r>
              <a:rPr lang="en-IN" dirty="0"/>
              <a:t>Various virtual machine instances</a:t>
            </a:r>
          </a:p>
          <a:p>
            <a:pPr marL="285750" indent="-285750">
              <a:buFont typeface="Wingdings" pitchFamily="2" charset="2"/>
              <a:buChar char="Ø"/>
            </a:pPr>
            <a:endParaRPr lang="en-IN" dirty="0"/>
          </a:p>
          <a:p>
            <a:pPr marL="285750" indent="-285750">
              <a:buFont typeface="Wingdings" pitchFamily="2" charset="2"/>
              <a:buChar char="Ø"/>
            </a:pPr>
            <a:r>
              <a:rPr lang="en-IN" dirty="0"/>
              <a:t>Own storage space for stakeholders of college</a:t>
            </a:r>
          </a:p>
          <a:p>
            <a:pPr marL="285750" indent="-285750">
              <a:buFont typeface="Wingdings" pitchFamily="2" charset="2"/>
              <a:buChar char="Ø"/>
            </a:pPr>
            <a:endParaRPr lang="en-IN" dirty="0"/>
          </a:p>
          <a:p>
            <a:pPr marL="285750" indent="-285750">
              <a:buFont typeface="Wingdings" pitchFamily="2" charset="2"/>
              <a:buChar char="Ø"/>
            </a:pPr>
            <a:r>
              <a:rPr lang="en-IN" dirty="0"/>
              <a:t>Pendrives can’t be detected. No cheating.</a:t>
            </a:r>
          </a:p>
          <a:p>
            <a:pPr marL="285750" indent="-285750">
              <a:buFont typeface="Wingdings" pitchFamily="2" charset="2"/>
              <a:buChar char="Ø"/>
            </a:pPr>
            <a:endParaRPr lang="en-IN" dirty="0"/>
          </a:p>
          <a:p>
            <a:pPr marL="285750" indent="-285750">
              <a:buFont typeface="Wingdings" pitchFamily="2" charset="2"/>
              <a:buChar char="Ø"/>
            </a:pPr>
            <a:r>
              <a:rPr lang="en-IN" dirty="0"/>
              <a:t>No virus problem.</a:t>
            </a:r>
          </a:p>
          <a:p>
            <a:r>
              <a:rPr lang="en-IN" dirty="0"/>
              <a:t> </a:t>
            </a:r>
          </a:p>
          <a:p>
            <a:pPr marL="285750" indent="-285750">
              <a:buFont typeface="Wingdings" pitchFamily="2" charset="2"/>
              <a:buChar char="Ø"/>
            </a:pPr>
            <a:r>
              <a:rPr lang="en-IN" dirty="0"/>
              <a:t>No misuse of Internet bandwidth.</a:t>
            </a:r>
          </a:p>
          <a:p>
            <a:endParaRPr lang="en-IN" dirty="0"/>
          </a:p>
        </p:txBody>
      </p:sp>
    </p:spTree>
    <p:extLst>
      <p:ext uri="{BB962C8B-B14F-4D97-AF65-F5344CB8AC3E}">
        <p14:creationId xmlns:p14="http://schemas.microsoft.com/office/powerpoint/2010/main" val="67793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extBox 14"/>
          <p:cNvSpPr txBox="1"/>
          <p:nvPr/>
        </p:nvSpPr>
        <p:spPr>
          <a:xfrm>
            <a:off x="457200" y="620687"/>
            <a:ext cx="7008912" cy="523220"/>
          </a:xfrm>
          <a:prstGeom prst="rect">
            <a:avLst/>
          </a:prstGeom>
          <a:noFill/>
        </p:spPr>
        <p:txBody>
          <a:bodyPr wrap="square" rtlCol="0">
            <a:spAutoFit/>
          </a:bodyPr>
          <a:lstStyle/>
          <a:p>
            <a:r>
              <a:rPr lang="en-US" sz="2800" dirty="0">
                <a:latin typeface="Aharoni" pitchFamily="2" charset="-79"/>
                <a:cs typeface="Aharoni" pitchFamily="2" charset="-79"/>
              </a:rPr>
              <a:t>Contents</a:t>
            </a:r>
          </a:p>
        </p:txBody>
      </p:sp>
      <p:sp>
        <p:nvSpPr>
          <p:cNvPr id="16" name="TextBox 15"/>
          <p:cNvSpPr txBox="1"/>
          <p:nvPr/>
        </p:nvSpPr>
        <p:spPr>
          <a:xfrm>
            <a:off x="609600" y="1140765"/>
            <a:ext cx="8305800" cy="5000728"/>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dirty="0"/>
              <a:t>Cloud overview</a:t>
            </a:r>
          </a:p>
          <a:p>
            <a:pPr marL="285750" indent="-285750">
              <a:lnSpc>
                <a:spcPct val="200000"/>
              </a:lnSpc>
              <a:buFont typeface="Wingdings" panose="05000000000000000000" pitchFamily="2" charset="2"/>
              <a:buChar char="ü"/>
            </a:pPr>
            <a:r>
              <a:rPr lang="en-US" dirty="0"/>
              <a:t>Cloud services</a:t>
            </a:r>
          </a:p>
          <a:p>
            <a:pPr marL="285750" indent="-285750">
              <a:lnSpc>
                <a:spcPct val="200000"/>
              </a:lnSpc>
              <a:buFont typeface="Wingdings" panose="05000000000000000000" pitchFamily="2" charset="2"/>
              <a:buChar char="ü"/>
            </a:pPr>
            <a:r>
              <a:rPr lang="en-US" dirty="0"/>
              <a:t>What is Virtual Computing Lab</a:t>
            </a:r>
          </a:p>
          <a:p>
            <a:pPr marL="285750" indent="-285750">
              <a:lnSpc>
                <a:spcPct val="200000"/>
              </a:lnSpc>
              <a:buFont typeface="Wingdings" panose="05000000000000000000" pitchFamily="2" charset="2"/>
              <a:buChar char="ü"/>
            </a:pPr>
            <a:r>
              <a:rPr lang="en-US" dirty="0"/>
              <a:t>Comparative study of different cloud architectures</a:t>
            </a:r>
          </a:p>
          <a:p>
            <a:pPr marL="285750" indent="-285750">
              <a:lnSpc>
                <a:spcPct val="200000"/>
              </a:lnSpc>
              <a:buFont typeface="Wingdings" panose="05000000000000000000" pitchFamily="2" charset="2"/>
              <a:buChar char="ü"/>
            </a:pPr>
            <a:r>
              <a:rPr lang="en-US" dirty="0"/>
              <a:t>Problem statement formulation</a:t>
            </a:r>
          </a:p>
          <a:p>
            <a:pPr marL="285750" indent="-285750">
              <a:lnSpc>
                <a:spcPct val="200000"/>
              </a:lnSpc>
              <a:buFont typeface="Wingdings" panose="05000000000000000000" pitchFamily="2" charset="2"/>
              <a:buChar char="ü"/>
            </a:pPr>
            <a:r>
              <a:rPr lang="en-US" dirty="0"/>
              <a:t>Proposed Architecture</a:t>
            </a:r>
          </a:p>
          <a:p>
            <a:pPr marL="285750" indent="-285750">
              <a:lnSpc>
                <a:spcPct val="200000"/>
              </a:lnSpc>
              <a:buFont typeface="Wingdings" panose="05000000000000000000" pitchFamily="2" charset="2"/>
              <a:buChar char="ü"/>
            </a:pPr>
            <a:r>
              <a:rPr lang="en-US" dirty="0"/>
              <a:t>User Case View / Activity View</a:t>
            </a:r>
          </a:p>
          <a:p>
            <a:pPr marL="285750" indent="-285750">
              <a:lnSpc>
                <a:spcPct val="200000"/>
              </a:lnSpc>
              <a:buFont typeface="Wingdings" panose="05000000000000000000" pitchFamily="2" charset="2"/>
              <a:buChar char="ü"/>
            </a:pPr>
            <a:r>
              <a:rPr lang="en-US" dirty="0"/>
              <a:t>Need of Algorithm</a:t>
            </a:r>
          </a:p>
          <a:p>
            <a:pPr marL="285750" indent="-285750">
              <a:lnSpc>
                <a:spcPct val="200000"/>
              </a:lnSpc>
              <a:buFont typeface="Wingdings" panose="05000000000000000000" pitchFamily="2" charset="2"/>
              <a:buChar char="ü"/>
            </a:pPr>
            <a:r>
              <a:rPr lang="en-US" dirty="0"/>
              <a:t>Advantages / Disadvantages</a:t>
            </a:r>
          </a:p>
        </p:txBody>
      </p:sp>
    </p:spTree>
    <p:extLst>
      <p:ext uri="{BB962C8B-B14F-4D97-AF65-F5344CB8AC3E}">
        <p14:creationId xmlns:p14="http://schemas.microsoft.com/office/powerpoint/2010/main" val="3797079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Box 1"/>
          <p:cNvSpPr txBox="1"/>
          <p:nvPr/>
        </p:nvSpPr>
        <p:spPr>
          <a:xfrm>
            <a:off x="3419872" y="692696"/>
            <a:ext cx="2880320" cy="400110"/>
          </a:xfrm>
          <a:prstGeom prst="rect">
            <a:avLst/>
          </a:prstGeom>
          <a:noFill/>
        </p:spPr>
        <p:txBody>
          <a:bodyPr wrap="square" rtlCol="0">
            <a:spAutoFit/>
          </a:bodyPr>
          <a:lstStyle/>
          <a:p>
            <a:r>
              <a:rPr lang="en-US" sz="2000" b="1" dirty="0"/>
              <a:t>       LIMITATIONS</a:t>
            </a:r>
            <a:endParaRPr lang="en-IN" sz="2000" b="1" dirty="0"/>
          </a:p>
        </p:txBody>
      </p:sp>
      <p:sp>
        <p:nvSpPr>
          <p:cNvPr id="3" name="TextBox 2"/>
          <p:cNvSpPr txBox="1"/>
          <p:nvPr/>
        </p:nvSpPr>
        <p:spPr>
          <a:xfrm>
            <a:off x="683568" y="1556792"/>
            <a:ext cx="5904656" cy="1200329"/>
          </a:xfrm>
          <a:prstGeom prst="rect">
            <a:avLst/>
          </a:prstGeom>
          <a:noFill/>
        </p:spPr>
        <p:txBody>
          <a:bodyPr wrap="square" rtlCol="0">
            <a:spAutoFit/>
          </a:bodyPr>
          <a:lstStyle/>
          <a:p>
            <a:pPr marL="285750" indent="-285750">
              <a:buFont typeface="Wingdings" pitchFamily="2" charset="2"/>
              <a:buChar char="q"/>
            </a:pPr>
            <a:r>
              <a:rPr lang="en-IN" dirty="0"/>
              <a:t>Time required to launch an instance for a new client</a:t>
            </a:r>
          </a:p>
          <a:p>
            <a:endParaRPr lang="en-IN" dirty="0"/>
          </a:p>
          <a:p>
            <a:pPr marL="285750" indent="-285750">
              <a:buFont typeface="Wingdings" pitchFamily="2" charset="2"/>
              <a:buChar char="q"/>
            </a:pPr>
            <a:r>
              <a:rPr lang="en-IN" dirty="0"/>
              <a:t>Security Issues</a:t>
            </a:r>
          </a:p>
          <a:p>
            <a:endParaRPr lang="en-IN" dirty="0"/>
          </a:p>
        </p:txBody>
      </p:sp>
    </p:spTree>
    <p:extLst>
      <p:ext uri="{BB962C8B-B14F-4D97-AF65-F5344CB8AC3E}">
        <p14:creationId xmlns:p14="http://schemas.microsoft.com/office/powerpoint/2010/main" val="285802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Box 1"/>
          <p:cNvSpPr txBox="1"/>
          <p:nvPr/>
        </p:nvSpPr>
        <p:spPr>
          <a:xfrm>
            <a:off x="3275856" y="404664"/>
            <a:ext cx="3096344" cy="400110"/>
          </a:xfrm>
          <a:prstGeom prst="rect">
            <a:avLst/>
          </a:prstGeom>
          <a:noFill/>
        </p:spPr>
        <p:txBody>
          <a:bodyPr wrap="square" rtlCol="0">
            <a:spAutoFit/>
          </a:bodyPr>
          <a:lstStyle/>
          <a:p>
            <a:r>
              <a:rPr lang="en-US" sz="2000" b="1" dirty="0"/>
              <a:t>        CONCLUSION</a:t>
            </a:r>
            <a:endParaRPr lang="en-IN" sz="2000" b="1" dirty="0"/>
          </a:p>
        </p:txBody>
      </p:sp>
      <p:sp>
        <p:nvSpPr>
          <p:cNvPr id="3" name="TextBox 2"/>
          <p:cNvSpPr txBox="1"/>
          <p:nvPr/>
        </p:nvSpPr>
        <p:spPr>
          <a:xfrm>
            <a:off x="755576" y="1772816"/>
            <a:ext cx="7200800" cy="2585323"/>
          </a:xfrm>
          <a:prstGeom prst="rect">
            <a:avLst/>
          </a:prstGeom>
          <a:noFill/>
        </p:spPr>
        <p:txBody>
          <a:bodyPr wrap="square" rtlCol="0">
            <a:spAutoFit/>
          </a:bodyPr>
          <a:lstStyle/>
          <a:p>
            <a:r>
              <a:rPr lang="en-IN" dirty="0"/>
              <a:t>This adaptive cloud approach will improve the performance of the server and allows cloud servers to extend their computational power, thus allowing increased service capability. An adaptive cloud starts with one master and one slave but grows dynamically as new clients are added to a set of slaves. It ensures availability of sufficient resources.</a:t>
            </a:r>
          </a:p>
          <a:p>
            <a:endParaRPr lang="en-US" dirty="0"/>
          </a:p>
          <a:p>
            <a:r>
              <a:rPr lang="en-US" dirty="0"/>
              <a:t>			This will be a good advancement in the way of setting up VCL for college and institutional requirements ensuring maximum efficiency with average amount of resources.</a:t>
            </a:r>
            <a:endParaRPr lang="en-IN" dirty="0"/>
          </a:p>
        </p:txBody>
      </p:sp>
    </p:spTree>
    <p:extLst>
      <p:ext uri="{BB962C8B-B14F-4D97-AF65-F5344CB8AC3E}">
        <p14:creationId xmlns:p14="http://schemas.microsoft.com/office/powerpoint/2010/main" val="277495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Box 1"/>
          <p:cNvSpPr txBox="1"/>
          <p:nvPr/>
        </p:nvSpPr>
        <p:spPr>
          <a:xfrm>
            <a:off x="3563888" y="404664"/>
            <a:ext cx="2376264" cy="400110"/>
          </a:xfrm>
          <a:prstGeom prst="rect">
            <a:avLst/>
          </a:prstGeom>
          <a:noFill/>
        </p:spPr>
        <p:txBody>
          <a:bodyPr wrap="square" rtlCol="0">
            <a:spAutoFit/>
          </a:bodyPr>
          <a:lstStyle/>
          <a:p>
            <a:r>
              <a:rPr lang="en-US" sz="2000" b="1" dirty="0"/>
              <a:t>    REFERENCES</a:t>
            </a:r>
            <a:endParaRPr lang="en-IN" sz="2000" b="1" dirty="0"/>
          </a:p>
        </p:txBody>
      </p:sp>
      <p:sp>
        <p:nvSpPr>
          <p:cNvPr id="3" name="TextBox 2"/>
          <p:cNvSpPr txBox="1"/>
          <p:nvPr/>
        </p:nvSpPr>
        <p:spPr>
          <a:xfrm>
            <a:off x="539552" y="1124744"/>
            <a:ext cx="8352928" cy="5909310"/>
          </a:xfrm>
          <a:prstGeom prst="rect">
            <a:avLst/>
          </a:prstGeom>
          <a:noFill/>
        </p:spPr>
        <p:txBody>
          <a:bodyPr wrap="square" rtlCol="0">
            <a:spAutoFit/>
          </a:bodyPr>
          <a:lstStyle/>
          <a:p>
            <a:pPr marL="609600" indent="-609600">
              <a:lnSpc>
                <a:spcPct val="80000"/>
              </a:lnSpc>
              <a:buFontTx/>
              <a:buAutoNum type="arabicPeriod"/>
            </a:pPr>
            <a:r>
              <a:rPr lang="en-US" i="1" dirty="0"/>
              <a:t>T. </a:t>
            </a:r>
            <a:r>
              <a:rPr lang="en-US" i="1" dirty="0" err="1"/>
              <a:t>Grance</a:t>
            </a:r>
            <a:r>
              <a:rPr lang="en-US" i="1" dirty="0"/>
              <a:t>, and P. </a:t>
            </a:r>
            <a:r>
              <a:rPr lang="en-US" i="1" dirty="0" err="1"/>
              <a:t>Mell</a:t>
            </a:r>
            <a:r>
              <a:rPr lang="en-US" i="1" dirty="0"/>
              <a:t>, “The NIST definition of Cloud Computing,” National Institute of Standards and Technology (NIST), 2009.</a:t>
            </a:r>
          </a:p>
          <a:p>
            <a:pPr marL="609600" indent="-609600">
              <a:lnSpc>
                <a:spcPct val="80000"/>
              </a:lnSpc>
              <a:buFontTx/>
              <a:buAutoNum type="arabicPeriod"/>
            </a:pPr>
            <a:endParaRPr lang="en-US" i="1" dirty="0"/>
          </a:p>
          <a:p>
            <a:pPr marL="609600" indent="-609600">
              <a:lnSpc>
                <a:spcPct val="80000"/>
              </a:lnSpc>
              <a:buFontTx/>
              <a:buAutoNum type="arabicPeriod"/>
            </a:pPr>
            <a:r>
              <a:rPr lang="en-US" i="1" dirty="0"/>
              <a:t>Stefan Wind, “Open Source Cloud Computing Platforms”, 2011 IEEE Conference on Open Systems (ICOS2011), Sept 2011, Malaysia</a:t>
            </a:r>
          </a:p>
          <a:p>
            <a:pPr marL="609600" indent="-609600">
              <a:lnSpc>
                <a:spcPct val="80000"/>
              </a:lnSpc>
              <a:buFontTx/>
              <a:buAutoNum type="arabicPeriod"/>
            </a:pPr>
            <a:endParaRPr lang="en-US" i="1" dirty="0"/>
          </a:p>
          <a:p>
            <a:pPr marL="609600" indent="-609600">
              <a:lnSpc>
                <a:spcPct val="80000"/>
              </a:lnSpc>
              <a:buFontTx/>
              <a:buAutoNum type="arabicPeriod"/>
            </a:pPr>
            <a:r>
              <a:rPr lang="en-US" i="1" dirty="0"/>
              <a:t>M. </a:t>
            </a:r>
            <a:r>
              <a:rPr lang="en-US" i="1" dirty="0" err="1"/>
              <a:t>Rambhadjan</a:t>
            </a:r>
            <a:r>
              <a:rPr lang="en-US" i="1" dirty="0"/>
              <a:t>, and A. </a:t>
            </a:r>
            <a:r>
              <a:rPr lang="en-US" i="1" dirty="0" err="1"/>
              <a:t>Schutijse</a:t>
            </a:r>
            <a:r>
              <a:rPr lang="en-US" i="1" dirty="0"/>
              <a:t>, “</a:t>
            </a:r>
            <a:r>
              <a:rPr lang="en-US" i="1" dirty="0" err="1"/>
              <a:t>SURFnet</a:t>
            </a:r>
            <a:r>
              <a:rPr lang="en-US" i="1" dirty="0"/>
              <a:t> Cloud Computing Solutions”, </a:t>
            </a:r>
            <a:r>
              <a:rPr lang="en-US" i="1" dirty="0" err="1"/>
              <a:t>Universiteit</a:t>
            </a:r>
            <a:r>
              <a:rPr lang="en-US" i="1" dirty="0"/>
              <a:t> van Amsterdam, System and Network Engineering, March 2010</a:t>
            </a:r>
          </a:p>
          <a:p>
            <a:pPr marL="609600" indent="-609600">
              <a:lnSpc>
                <a:spcPct val="80000"/>
              </a:lnSpc>
              <a:buFontTx/>
              <a:buAutoNum type="arabicPeriod"/>
            </a:pPr>
            <a:endParaRPr lang="en-US" i="1" dirty="0"/>
          </a:p>
          <a:p>
            <a:pPr marL="609600" indent="-609600">
              <a:lnSpc>
                <a:spcPct val="80000"/>
              </a:lnSpc>
              <a:buFontTx/>
              <a:buAutoNum type="arabicPeriod"/>
            </a:pPr>
            <a:r>
              <a:rPr lang="en-US" i="1" dirty="0"/>
              <a:t>Eucalyptus, “Eucalyptus Cloud Management –Elastic, Open, Proven”, In: http://eucalyptus.com, 2011.</a:t>
            </a:r>
          </a:p>
          <a:p>
            <a:pPr marL="609600" indent="-609600">
              <a:lnSpc>
                <a:spcPct val="80000"/>
              </a:lnSpc>
              <a:buFontTx/>
              <a:buAutoNum type="arabicPeriod"/>
            </a:pPr>
            <a:endParaRPr lang="en-US" i="1" dirty="0"/>
          </a:p>
          <a:p>
            <a:pPr marL="609600" indent="-609600">
              <a:lnSpc>
                <a:spcPct val="80000"/>
              </a:lnSpc>
              <a:buFontTx/>
              <a:buAutoNum type="arabicPeriod"/>
            </a:pPr>
            <a:r>
              <a:rPr lang="en-US" i="1" dirty="0" err="1"/>
              <a:t>OpenNebula</a:t>
            </a:r>
            <a:r>
              <a:rPr lang="en-US" i="1" dirty="0"/>
              <a:t>, “The open source toolkit for cloud computing”, In. http://opennebula.org, 2011</a:t>
            </a:r>
          </a:p>
          <a:p>
            <a:pPr marL="609600" indent="-609600">
              <a:lnSpc>
                <a:spcPct val="80000"/>
              </a:lnSpc>
              <a:buFontTx/>
              <a:buAutoNum type="arabicPeriod"/>
            </a:pPr>
            <a:endParaRPr lang="en-US" i="1" dirty="0"/>
          </a:p>
          <a:p>
            <a:pPr marL="609600" indent="-609600">
              <a:lnSpc>
                <a:spcPct val="80000"/>
              </a:lnSpc>
              <a:buFontTx/>
              <a:buAutoNum type="arabicPeriod"/>
            </a:pPr>
            <a:r>
              <a:rPr lang="en-US" i="1" dirty="0"/>
              <a:t>B. P. </a:t>
            </a:r>
            <a:r>
              <a:rPr lang="en-US" i="1" dirty="0" err="1"/>
              <a:t>Rimal</a:t>
            </a:r>
            <a:r>
              <a:rPr lang="en-US" i="1" dirty="0"/>
              <a:t>, E. Choi, and I. </a:t>
            </a:r>
            <a:r>
              <a:rPr lang="en-US" i="1" dirty="0" err="1"/>
              <a:t>Lumb</a:t>
            </a:r>
            <a:r>
              <a:rPr lang="en-US" i="1" dirty="0"/>
              <a:t>, “A Taxonomy and Survey of Cloud Computing Systems”. Fifth International Joint Conference on INC, IMS and IDC, pp. 44–51, 2009</a:t>
            </a:r>
          </a:p>
          <a:p>
            <a:pPr marL="609600" indent="-609600">
              <a:lnSpc>
                <a:spcPct val="80000"/>
              </a:lnSpc>
              <a:buFontTx/>
              <a:buAutoNum type="arabicPeriod"/>
            </a:pPr>
            <a:endParaRPr lang="en-US" i="1" dirty="0"/>
          </a:p>
          <a:p>
            <a:pPr marL="609600" indent="-609600">
              <a:lnSpc>
                <a:spcPct val="80000"/>
              </a:lnSpc>
              <a:buFontTx/>
              <a:buAutoNum type="arabicPeriod"/>
            </a:pPr>
            <a:r>
              <a:rPr lang="en-US" i="1" dirty="0"/>
              <a:t>Borja Sotomayor, Ruben, Ignacio, </a:t>
            </a:r>
            <a:r>
              <a:rPr lang="en-US" i="1" dirty="0" err="1"/>
              <a:t>Llore</a:t>
            </a:r>
            <a:r>
              <a:rPr lang="en-US" i="1" dirty="0"/>
              <a:t>, “An Open Source Solution for Virtual Infrastructure Management in Private and Hybrid Clouds”, IEEE Internet Computing, Special Issue on Cloud Computing, 2009</a:t>
            </a:r>
          </a:p>
          <a:p>
            <a:pPr marL="609600" indent="-609600">
              <a:lnSpc>
                <a:spcPct val="80000"/>
              </a:lnSpc>
              <a:buFontTx/>
              <a:buAutoNum type="arabicPeriod"/>
            </a:pPr>
            <a:endParaRPr lang="en-US" i="1" dirty="0"/>
          </a:p>
          <a:p>
            <a:pPr marL="609600" indent="-609600">
              <a:lnSpc>
                <a:spcPct val="80000"/>
              </a:lnSpc>
              <a:buFontTx/>
              <a:buAutoNum type="arabicPeriod"/>
            </a:pPr>
            <a:r>
              <a:rPr lang="en-US" i="1" dirty="0"/>
              <a:t>http://www.academia.edu/6880963/A_Review_on_Virtual_Machine_Scheduling_in_Cloud_Computing_</a:t>
            </a:r>
          </a:p>
          <a:p>
            <a:endParaRPr lang="en-IN" dirty="0"/>
          </a:p>
        </p:txBody>
      </p:sp>
    </p:spTree>
    <p:extLst>
      <p:ext uri="{BB962C8B-B14F-4D97-AF65-F5344CB8AC3E}">
        <p14:creationId xmlns:p14="http://schemas.microsoft.com/office/powerpoint/2010/main" val="277495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Box 1"/>
          <p:cNvSpPr txBox="1"/>
          <p:nvPr/>
        </p:nvSpPr>
        <p:spPr>
          <a:xfrm>
            <a:off x="2843808" y="2450505"/>
            <a:ext cx="3312368" cy="461665"/>
          </a:xfrm>
          <a:prstGeom prst="rect">
            <a:avLst/>
          </a:prstGeom>
          <a:noFill/>
        </p:spPr>
        <p:txBody>
          <a:bodyPr wrap="square" rtlCol="0">
            <a:spAutoFit/>
          </a:bodyPr>
          <a:lstStyle/>
          <a:p>
            <a:r>
              <a:rPr lang="en-US" sz="2400" b="1" dirty="0"/>
              <a:t>	THANK YOU</a:t>
            </a:r>
            <a:endParaRPr lang="en-IN" sz="2400" b="1" dirty="0"/>
          </a:p>
        </p:txBody>
      </p:sp>
    </p:spTree>
    <p:extLst>
      <p:ext uri="{BB962C8B-B14F-4D97-AF65-F5344CB8AC3E}">
        <p14:creationId xmlns:p14="http://schemas.microsoft.com/office/powerpoint/2010/main" val="285802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304800" y="1676400"/>
            <a:ext cx="8534400" cy="3785652"/>
          </a:xfrm>
          <a:prstGeom prst="rect">
            <a:avLst/>
          </a:prstGeom>
          <a:noFill/>
        </p:spPr>
        <p:txBody>
          <a:bodyPr wrap="square" rtlCol="0">
            <a:spAutoFit/>
          </a:bodyPr>
          <a:lstStyle/>
          <a:p>
            <a:endParaRPr lang="en-US" sz="2000" dirty="0"/>
          </a:p>
          <a:p>
            <a:r>
              <a:rPr lang="en-US" sz="2000" dirty="0"/>
              <a:t>Allows to access , manage and process the data from remote locations</a:t>
            </a:r>
          </a:p>
          <a:p>
            <a:endParaRPr lang="en-US" sz="2000" dirty="0"/>
          </a:p>
          <a:p>
            <a:r>
              <a:rPr lang="en-US" sz="2000" dirty="0"/>
              <a:t>Five Features : </a:t>
            </a:r>
          </a:p>
          <a:p>
            <a:endParaRPr lang="en-US" sz="2000" dirty="0"/>
          </a:p>
          <a:p>
            <a:pPr>
              <a:buFont typeface="Wingdings" pitchFamily="2" charset="2"/>
              <a:buChar char="§"/>
            </a:pPr>
            <a:r>
              <a:rPr lang="en-US" sz="2000" dirty="0"/>
              <a:t>“on- demand service “ </a:t>
            </a:r>
          </a:p>
          <a:p>
            <a:pPr>
              <a:buFont typeface="Wingdings" pitchFamily="2" charset="2"/>
              <a:buChar char="§"/>
            </a:pPr>
            <a:r>
              <a:rPr lang="en-US" sz="2000" dirty="0"/>
              <a:t>“Broad network access”</a:t>
            </a:r>
          </a:p>
          <a:p>
            <a:pPr>
              <a:buFont typeface="Wingdings" pitchFamily="2" charset="2"/>
              <a:buChar char="§"/>
            </a:pPr>
            <a:r>
              <a:rPr lang="en-US" sz="2000" dirty="0"/>
              <a:t>“Resource pooling”</a:t>
            </a:r>
          </a:p>
          <a:p>
            <a:pPr>
              <a:buFont typeface="Wingdings" pitchFamily="2" charset="2"/>
              <a:buChar char="§"/>
            </a:pPr>
            <a:r>
              <a:rPr lang="en-US" sz="2000" dirty="0"/>
              <a:t>“Rapid elasticity”</a:t>
            </a:r>
          </a:p>
          <a:p>
            <a:pPr>
              <a:buFont typeface="Wingdings" pitchFamily="2" charset="2"/>
              <a:buChar char="§"/>
            </a:pPr>
            <a:r>
              <a:rPr lang="en-US" sz="2000" dirty="0"/>
              <a:t> “Measure Service”</a:t>
            </a:r>
          </a:p>
          <a:p>
            <a:endParaRPr lang="en-US" sz="2000" dirty="0"/>
          </a:p>
          <a:p>
            <a:endParaRPr lang="en-US" sz="2000" dirty="0"/>
          </a:p>
        </p:txBody>
      </p:sp>
      <p:sp>
        <p:nvSpPr>
          <p:cNvPr id="7" name="TextBox 6"/>
          <p:cNvSpPr txBox="1"/>
          <p:nvPr/>
        </p:nvSpPr>
        <p:spPr>
          <a:xfrm>
            <a:off x="3635896" y="620688"/>
            <a:ext cx="1932132" cy="400110"/>
          </a:xfrm>
          <a:prstGeom prst="rect">
            <a:avLst/>
          </a:prstGeom>
          <a:noFill/>
        </p:spPr>
        <p:txBody>
          <a:bodyPr wrap="none" rtlCol="0">
            <a:spAutoFit/>
          </a:bodyPr>
          <a:lstStyle/>
          <a:p>
            <a:r>
              <a:rPr lang="en-US" sz="2000" b="1" dirty="0"/>
              <a:t>Cloud Overview </a:t>
            </a:r>
          </a:p>
        </p:txBody>
      </p:sp>
    </p:spTree>
    <p:extLst>
      <p:ext uri="{BB962C8B-B14F-4D97-AF65-F5344CB8AC3E}">
        <p14:creationId xmlns:p14="http://schemas.microsoft.com/office/powerpoint/2010/main" val="228653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3563888" y="548680"/>
            <a:ext cx="1781898" cy="400110"/>
          </a:xfrm>
          <a:prstGeom prst="rect">
            <a:avLst/>
          </a:prstGeom>
          <a:noFill/>
        </p:spPr>
        <p:txBody>
          <a:bodyPr wrap="none" rtlCol="0">
            <a:spAutoFit/>
          </a:bodyPr>
          <a:lstStyle/>
          <a:p>
            <a:r>
              <a:rPr lang="en-US" sz="2000" b="1" dirty="0"/>
              <a:t>Cloud Services </a:t>
            </a:r>
          </a:p>
        </p:txBody>
      </p:sp>
      <p:sp>
        <p:nvSpPr>
          <p:cNvPr id="4" name="TextBox 3"/>
          <p:cNvSpPr txBox="1"/>
          <p:nvPr/>
        </p:nvSpPr>
        <p:spPr>
          <a:xfrm>
            <a:off x="304800" y="1752600"/>
            <a:ext cx="7772400" cy="4247317"/>
          </a:xfrm>
          <a:prstGeom prst="rect">
            <a:avLst/>
          </a:prstGeom>
          <a:noFill/>
        </p:spPr>
        <p:txBody>
          <a:bodyPr wrap="square" rtlCol="0">
            <a:spAutoFit/>
          </a:bodyPr>
          <a:lstStyle/>
          <a:p>
            <a:r>
              <a:rPr lang="en-US" dirty="0"/>
              <a:t>Three Services are provided :</a:t>
            </a:r>
          </a:p>
          <a:p>
            <a:r>
              <a:rPr lang="en-US" dirty="0"/>
              <a:t>IAAS ( Infrastructure as a Service )</a:t>
            </a:r>
          </a:p>
          <a:p>
            <a:r>
              <a:rPr lang="en-US" dirty="0"/>
              <a:t>PAAS ( Platform as a service )</a:t>
            </a:r>
          </a:p>
          <a:p>
            <a:r>
              <a:rPr lang="en-US" dirty="0"/>
              <a:t>SAAS (Software as a service )</a:t>
            </a:r>
          </a:p>
          <a:p>
            <a:endParaRPr lang="en-US" dirty="0"/>
          </a:p>
          <a:p>
            <a:r>
              <a:rPr lang="en-US" dirty="0"/>
              <a:t>Cloud computing – Virtual Computing </a:t>
            </a:r>
          </a:p>
          <a:p>
            <a:endParaRPr lang="en-US" dirty="0"/>
          </a:p>
          <a:p>
            <a:r>
              <a:rPr lang="en-US" dirty="0"/>
              <a:t> IAAS :</a:t>
            </a:r>
          </a:p>
          <a:p>
            <a:endParaRPr lang="en-US" dirty="0"/>
          </a:p>
          <a:p>
            <a:r>
              <a:rPr lang="en-US" dirty="0"/>
              <a:t>Provides  :  </a:t>
            </a:r>
          </a:p>
          <a:p>
            <a:pPr>
              <a:buFont typeface="Arial" pitchFamily="34" charset="0"/>
              <a:buChar char="•"/>
            </a:pPr>
            <a:r>
              <a:rPr lang="en-US" dirty="0"/>
              <a:t> Hardware</a:t>
            </a:r>
          </a:p>
          <a:p>
            <a:pPr>
              <a:buFont typeface="Arial" pitchFamily="34" charset="0"/>
              <a:buChar char="•"/>
            </a:pPr>
            <a:r>
              <a:rPr lang="en-US" dirty="0"/>
              <a:t> Storage</a:t>
            </a:r>
          </a:p>
          <a:p>
            <a:pPr>
              <a:buFont typeface="Arial" pitchFamily="34" charset="0"/>
              <a:buChar char="•"/>
            </a:pPr>
            <a:r>
              <a:rPr lang="en-US" dirty="0"/>
              <a:t> Networking </a:t>
            </a:r>
          </a:p>
          <a:p>
            <a:r>
              <a:rPr lang="en-US" dirty="0"/>
              <a:t> </a:t>
            </a:r>
          </a:p>
          <a:p>
            <a:endParaRPr lang="en-US" dirty="0"/>
          </a:p>
        </p:txBody>
      </p:sp>
    </p:spTree>
    <p:extLst>
      <p:ext uri="{BB962C8B-B14F-4D97-AF65-F5344CB8AC3E}">
        <p14:creationId xmlns:p14="http://schemas.microsoft.com/office/powerpoint/2010/main" val="27487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3109356" y="692696"/>
            <a:ext cx="3718518" cy="400110"/>
          </a:xfrm>
          <a:prstGeom prst="rect">
            <a:avLst/>
          </a:prstGeom>
          <a:noFill/>
        </p:spPr>
        <p:txBody>
          <a:bodyPr wrap="none" rtlCol="0">
            <a:spAutoFit/>
          </a:bodyPr>
          <a:lstStyle/>
          <a:p>
            <a:r>
              <a:rPr lang="en-US" sz="2000" b="1" dirty="0"/>
              <a:t>What is Virtual Computing  Lab ? </a:t>
            </a:r>
          </a:p>
        </p:txBody>
      </p:sp>
      <p:sp>
        <p:nvSpPr>
          <p:cNvPr id="4" name="TextBox 3"/>
          <p:cNvSpPr txBox="1"/>
          <p:nvPr/>
        </p:nvSpPr>
        <p:spPr>
          <a:xfrm>
            <a:off x="533400" y="1828800"/>
            <a:ext cx="6553200" cy="646331"/>
          </a:xfrm>
          <a:prstGeom prst="rect">
            <a:avLst/>
          </a:prstGeom>
          <a:noFill/>
        </p:spPr>
        <p:txBody>
          <a:bodyPr wrap="square" rtlCol="0">
            <a:spAutoFit/>
          </a:bodyPr>
          <a:lstStyle/>
          <a:p>
            <a:r>
              <a:rPr lang="en-US" dirty="0"/>
              <a:t>Virtual computing allows computer users remote access to software applications and processes when they need it.</a:t>
            </a:r>
          </a:p>
        </p:txBody>
      </p:sp>
      <p:sp>
        <p:nvSpPr>
          <p:cNvPr id="6" name="TextBox 5"/>
          <p:cNvSpPr txBox="1"/>
          <p:nvPr/>
        </p:nvSpPr>
        <p:spPr>
          <a:xfrm>
            <a:off x="533400" y="2859386"/>
            <a:ext cx="5825506" cy="2585323"/>
          </a:xfrm>
          <a:prstGeom prst="rect">
            <a:avLst/>
          </a:prstGeom>
          <a:noFill/>
        </p:spPr>
        <p:txBody>
          <a:bodyPr wrap="none" rtlCol="0">
            <a:spAutoFit/>
          </a:bodyPr>
          <a:lstStyle/>
          <a:p>
            <a:endParaRPr lang="en-US" dirty="0"/>
          </a:p>
          <a:p>
            <a:pPr>
              <a:buFont typeface="Arial" pitchFamily="34" charset="0"/>
              <a:buChar char="•"/>
            </a:pPr>
            <a:r>
              <a:rPr lang="en-US" dirty="0"/>
              <a:t>Creates an virtual environment</a:t>
            </a:r>
          </a:p>
          <a:p>
            <a:pPr>
              <a:buFont typeface="Arial" pitchFamily="34" charset="0"/>
              <a:buChar char="•"/>
            </a:pPr>
            <a:r>
              <a:rPr lang="en-US" dirty="0"/>
              <a:t>No need to buy resources</a:t>
            </a:r>
          </a:p>
          <a:p>
            <a:pPr>
              <a:buFont typeface="Arial" pitchFamily="34" charset="0"/>
              <a:buChar char="•"/>
            </a:pPr>
            <a:r>
              <a:rPr lang="en-US" dirty="0"/>
              <a:t>Increases the resources utilization</a:t>
            </a:r>
          </a:p>
          <a:p>
            <a:pPr>
              <a:buFont typeface="Arial" pitchFamily="34" charset="0"/>
              <a:buChar char="•"/>
            </a:pPr>
            <a:r>
              <a:rPr lang="en-US" dirty="0"/>
              <a:t>High Availability and Secure</a:t>
            </a:r>
          </a:p>
          <a:p>
            <a:endParaRPr lang="en-US" dirty="0"/>
          </a:p>
          <a:p>
            <a:endParaRPr lang="en-US" dirty="0"/>
          </a:p>
          <a:p>
            <a:r>
              <a:rPr lang="en-US" dirty="0"/>
              <a:t>This makes the need to have virtual computing environment</a:t>
            </a:r>
          </a:p>
          <a:p>
            <a:r>
              <a:rPr lang="en-US" dirty="0"/>
              <a:t> </a:t>
            </a:r>
          </a:p>
        </p:txBody>
      </p:sp>
    </p:spTree>
    <p:extLst>
      <p:ext uri="{BB962C8B-B14F-4D97-AF65-F5344CB8AC3E}">
        <p14:creationId xmlns:p14="http://schemas.microsoft.com/office/powerpoint/2010/main" val="27487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074" name="Picture 2" descr="C:\Users\Amit\Desktop\new.jpg"/>
          <p:cNvPicPr>
            <a:picLocks noChangeAspect="1" noChangeArrowheads="1"/>
          </p:cNvPicPr>
          <p:nvPr/>
        </p:nvPicPr>
        <p:blipFill>
          <a:blip r:embed="rId4"/>
          <a:srcRect/>
          <a:stretch>
            <a:fillRect/>
          </a:stretch>
        </p:blipFill>
        <p:spPr bwMode="auto">
          <a:xfrm>
            <a:off x="0" y="0"/>
            <a:ext cx="9143999" cy="6858000"/>
          </a:xfrm>
          <a:prstGeom prst="rect">
            <a:avLst/>
          </a:prstGeom>
          <a:noFill/>
        </p:spPr>
      </p:pic>
    </p:spTree>
    <p:extLst>
      <p:ext uri="{BB962C8B-B14F-4D97-AF65-F5344CB8AC3E}">
        <p14:creationId xmlns:p14="http://schemas.microsoft.com/office/powerpoint/2010/main" val="27487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2133600" y="609600"/>
            <a:ext cx="4114800" cy="400110"/>
          </a:xfrm>
          <a:prstGeom prst="rect">
            <a:avLst/>
          </a:prstGeom>
          <a:noFill/>
        </p:spPr>
        <p:txBody>
          <a:bodyPr wrap="square" rtlCol="0">
            <a:spAutoFit/>
          </a:bodyPr>
          <a:lstStyle/>
          <a:p>
            <a:r>
              <a:rPr lang="en-US" sz="2000" b="1" dirty="0"/>
              <a:t>                    PROBLEM STATEMENT </a:t>
            </a:r>
          </a:p>
        </p:txBody>
      </p:sp>
      <p:sp>
        <p:nvSpPr>
          <p:cNvPr id="7" name="TextBox 6"/>
          <p:cNvSpPr txBox="1"/>
          <p:nvPr/>
        </p:nvSpPr>
        <p:spPr>
          <a:xfrm>
            <a:off x="609600" y="1143000"/>
            <a:ext cx="7696200" cy="5324535"/>
          </a:xfrm>
          <a:prstGeom prst="rect">
            <a:avLst/>
          </a:prstGeom>
          <a:noFill/>
        </p:spPr>
        <p:txBody>
          <a:bodyPr wrap="square" rtlCol="0">
            <a:spAutoFit/>
          </a:bodyPr>
          <a:lstStyle/>
          <a:p>
            <a:pPr>
              <a:buFont typeface="Arial" pitchFamily="34" charset="0"/>
              <a:buChar char="•"/>
            </a:pPr>
            <a:r>
              <a:rPr lang="en-US" sz="2000" dirty="0"/>
              <a:t>VCL is intended for designing a private cloud computing system </a:t>
            </a:r>
          </a:p>
          <a:p>
            <a:r>
              <a:rPr lang="en-US" sz="2000" dirty="0"/>
              <a:t>  in an efficient manner.</a:t>
            </a:r>
          </a:p>
          <a:p>
            <a:pPr>
              <a:buFont typeface="Arial" pitchFamily="34" charset="0"/>
              <a:buChar char="•"/>
            </a:pPr>
            <a:endParaRPr lang="en-US" sz="2000" dirty="0"/>
          </a:p>
          <a:p>
            <a:pPr>
              <a:buFont typeface="Arial" pitchFamily="34" charset="0"/>
              <a:buChar char="•"/>
            </a:pPr>
            <a:r>
              <a:rPr lang="en-US" sz="2000" dirty="0"/>
              <a:t>The VCL is developed using eucalyptus which has several features.</a:t>
            </a:r>
          </a:p>
          <a:p>
            <a:pPr>
              <a:buFont typeface="Arial" pitchFamily="34" charset="0"/>
              <a:buChar char="•"/>
            </a:pPr>
            <a:endParaRPr lang="en-US" sz="2000" dirty="0"/>
          </a:p>
          <a:p>
            <a:pPr>
              <a:buFont typeface="Arial" pitchFamily="34" charset="0"/>
              <a:buChar char="•"/>
            </a:pPr>
            <a:r>
              <a:rPr lang="en-US" sz="2000" dirty="0"/>
              <a:t> But, it suffers from certain drawbacks</a:t>
            </a:r>
          </a:p>
          <a:p>
            <a:pPr>
              <a:buFont typeface="Arial" pitchFamily="34" charset="0"/>
              <a:buChar char="•"/>
            </a:pPr>
            <a:endParaRPr lang="en-US" sz="2000" dirty="0"/>
          </a:p>
          <a:p>
            <a:pPr>
              <a:buFont typeface="Arial" pitchFamily="34" charset="0"/>
              <a:buChar char="•"/>
            </a:pPr>
            <a:r>
              <a:rPr lang="en-US" sz="2000" dirty="0"/>
              <a:t> e.g. to serve 48 students in a laboratory simultaneously, we had setup    a server with 2 Xeon 6 core each processor and 48 GB RAM.</a:t>
            </a:r>
          </a:p>
          <a:p>
            <a:pPr>
              <a:buFont typeface="Arial" pitchFamily="34" charset="0"/>
              <a:buChar char="•"/>
            </a:pPr>
            <a:endParaRPr lang="en-US" sz="2000" dirty="0"/>
          </a:p>
          <a:p>
            <a:pPr>
              <a:buFont typeface="Arial" pitchFamily="34" charset="0"/>
              <a:buChar char="•"/>
            </a:pPr>
            <a:r>
              <a:rPr lang="en-US" sz="2000" dirty="0"/>
              <a:t>This limits the number of resources and thus the perception </a:t>
            </a:r>
          </a:p>
          <a:p>
            <a:r>
              <a:rPr lang="en-US" sz="2000" dirty="0"/>
              <a:t>   of infinite resources in a private cloud fails.</a:t>
            </a:r>
          </a:p>
          <a:p>
            <a:pPr>
              <a:buFont typeface="Arial" pitchFamily="34" charset="0"/>
              <a:buChar char="•"/>
            </a:pPr>
            <a:endParaRPr lang="en-US" sz="2000" dirty="0"/>
          </a:p>
          <a:p>
            <a:pPr>
              <a:buFont typeface="Arial" pitchFamily="34" charset="0"/>
              <a:buChar char="•"/>
            </a:pPr>
            <a:r>
              <a:rPr lang="en-US" sz="2000" b="1" dirty="0"/>
              <a:t>Thus, this leads to design an architecture which ensures that </a:t>
            </a:r>
          </a:p>
          <a:p>
            <a:r>
              <a:rPr lang="en-US" sz="2000" b="1" dirty="0"/>
              <a:t>  sufficient resources are always available and the cloud never dies.</a:t>
            </a:r>
          </a:p>
          <a:p>
            <a:pPr>
              <a:buFont typeface="Arial" pitchFamily="34" charset="0"/>
              <a:buChar char="•"/>
            </a:pPr>
            <a:endParaRPr lang="en-US" sz="2000" b="1" dirty="0"/>
          </a:p>
          <a:p>
            <a:pPr>
              <a:buFont typeface="Arial" pitchFamily="34" charset="0"/>
              <a:buChar char="•"/>
            </a:pPr>
            <a:endParaRPr lang="en-US" sz="2000" dirty="0"/>
          </a:p>
        </p:txBody>
      </p:sp>
    </p:spTree>
    <p:extLst>
      <p:ext uri="{BB962C8B-B14F-4D97-AF65-F5344CB8AC3E}">
        <p14:creationId xmlns:p14="http://schemas.microsoft.com/office/powerpoint/2010/main" val="27487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2209800" y="304800"/>
            <a:ext cx="4876800" cy="400110"/>
          </a:xfrm>
          <a:prstGeom prst="rect">
            <a:avLst/>
          </a:prstGeom>
          <a:noFill/>
        </p:spPr>
        <p:txBody>
          <a:bodyPr wrap="square" rtlCol="0">
            <a:spAutoFit/>
          </a:bodyPr>
          <a:lstStyle/>
          <a:p>
            <a:r>
              <a:rPr lang="en-US" sz="2000" b="1" dirty="0"/>
              <a:t>                  PROPOSED ARCHITECTURE</a:t>
            </a:r>
          </a:p>
        </p:txBody>
      </p:sp>
      <p:pic>
        <p:nvPicPr>
          <p:cNvPr id="4" name="Picture 1" descr="C:\Users\Amit\Desktop\project data\main\block.png"/>
          <p:cNvPicPr>
            <a:picLocks noChangeAspect="1" noChangeArrowheads="1"/>
          </p:cNvPicPr>
          <p:nvPr/>
        </p:nvPicPr>
        <p:blipFill>
          <a:blip r:embed="rId4"/>
          <a:srcRect/>
          <a:stretch>
            <a:fillRect/>
          </a:stretch>
        </p:blipFill>
        <p:spPr bwMode="auto">
          <a:xfrm>
            <a:off x="0" y="762001"/>
            <a:ext cx="9144000" cy="6096000"/>
          </a:xfrm>
          <a:prstGeom prst="rect">
            <a:avLst/>
          </a:prstGeom>
          <a:noFill/>
        </p:spPr>
      </p:pic>
    </p:spTree>
    <p:extLst>
      <p:ext uri="{BB962C8B-B14F-4D97-AF65-F5344CB8AC3E}">
        <p14:creationId xmlns:p14="http://schemas.microsoft.com/office/powerpoint/2010/main" val="27487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752600" y="0"/>
            <a:ext cx="4800600" cy="369332"/>
          </a:xfrm>
          <a:prstGeom prst="rect">
            <a:avLst/>
          </a:prstGeom>
          <a:noFill/>
        </p:spPr>
        <p:txBody>
          <a:bodyPr wrap="square" rtlCol="0">
            <a:spAutoFit/>
          </a:bodyPr>
          <a:lstStyle/>
          <a:p>
            <a:r>
              <a:rPr lang="en-US" b="1" dirty="0"/>
              <a:t>                      WORKING OF ARCHITECTURE</a:t>
            </a:r>
          </a:p>
        </p:txBody>
      </p:sp>
      <p:pic>
        <p:nvPicPr>
          <p:cNvPr id="1026" name="Picture 2" descr="C:\Users\Amit\Desktop\Untitled.png"/>
          <p:cNvPicPr>
            <a:picLocks noChangeAspect="1" noChangeArrowheads="1"/>
          </p:cNvPicPr>
          <p:nvPr/>
        </p:nvPicPr>
        <p:blipFill>
          <a:blip r:embed="rId4"/>
          <a:srcRect/>
          <a:stretch>
            <a:fillRect/>
          </a:stretch>
        </p:blipFill>
        <p:spPr bwMode="auto">
          <a:xfrm>
            <a:off x="-1" y="447674"/>
            <a:ext cx="9153525" cy="6181725"/>
          </a:xfrm>
          <a:prstGeom prst="rect">
            <a:avLst/>
          </a:prstGeom>
          <a:noFill/>
        </p:spPr>
      </p:pic>
    </p:spTree>
    <p:extLst>
      <p:ext uri="{BB962C8B-B14F-4D97-AF65-F5344CB8AC3E}">
        <p14:creationId xmlns:p14="http://schemas.microsoft.com/office/powerpoint/2010/main" val="274876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1007</Words>
  <Application>Microsoft Office PowerPoint</Application>
  <PresentationFormat>On-screen Show (4:3)</PresentationFormat>
  <Paragraphs>188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Aharoni</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prasenjeet</dc:creator>
  <cp:lastModifiedBy>Pandit, Amit</cp:lastModifiedBy>
  <cp:revision>40</cp:revision>
  <dcterms:created xsi:type="dcterms:W3CDTF">2013-10-11T02:06:09Z</dcterms:created>
  <dcterms:modified xsi:type="dcterms:W3CDTF">2018-10-23T18:24:06Z</dcterms:modified>
</cp:coreProperties>
</file>