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4" r:id="rId3"/>
    <p:sldId id="273" r:id="rId4"/>
    <p:sldId id="257" r:id="rId5"/>
    <p:sldId id="294" r:id="rId6"/>
    <p:sldId id="295" r:id="rId7"/>
    <p:sldId id="296" r:id="rId8"/>
    <p:sldId id="297" r:id="rId9"/>
    <p:sldId id="283" r:id="rId10"/>
    <p:sldId id="288" r:id="rId11"/>
    <p:sldId id="258" r:id="rId12"/>
    <p:sldId id="260" r:id="rId13"/>
    <p:sldId id="261" r:id="rId14"/>
    <p:sldId id="274" r:id="rId15"/>
    <p:sldId id="275" r:id="rId16"/>
    <p:sldId id="276" r:id="rId17"/>
    <p:sldId id="277" r:id="rId18"/>
    <p:sldId id="278" r:id="rId19"/>
    <p:sldId id="262" r:id="rId20"/>
    <p:sldId id="290" r:id="rId21"/>
    <p:sldId id="291" r:id="rId22"/>
    <p:sldId id="279" r:id="rId23"/>
    <p:sldId id="280" r:id="rId24"/>
    <p:sldId id="298" r:id="rId25"/>
    <p:sldId id="282" r:id="rId26"/>
    <p:sldId id="293" r:id="rId27"/>
    <p:sldId id="292" r:id="rId28"/>
    <p:sldId id="263" r:id="rId29"/>
    <p:sldId id="267" r:id="rId30"/>
    <p:sldId id="264" r:id="rId31"/>
    <p:sldId id="265" r:id="rId32"/>
    <p:sldId id="270" r:id="rId33"/>
    <p:sldId id="287" r:id="rId34"/>
    <p:sldId id="272" r:id="rId35"/>
    <p:sldId id="271"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679A1CD-56B3-40FE-990F-F4CD142ADDE4}">
          <p14:sldIdLst>
            <p14:sldId id="256"/>
            <p14:sldId id="284"/>
            <p14:sldId id="273"/>
            <p14:sldId id="257"/>
            <p14:sldId id="294"/>
            <p14:sldId id="295"/>
            <p14:sldId id="296"/>
            <p14:sldId id="297"/>
            <p14:sldId id="283"/>
            <p14:sldId id="288"/>
            <p14:sldId id="258"/>
            <p14:sldId id="260"/>
            <p14:sldId id="261"/>
            <p14:sldId id="274"/>
            <p14:sldId id="275"/>
            <p14:sldId id="276"/>
            <p14:sldId id="277"/>
            <p14:sldId id="278"/>
            <p14:sldId id="262"/>
            <p14:sldId id="290"/>
            <p14:sldId id="291"/>
            <p14:sldId id="279"/>
            <p14:sldId id="280"/>
            <p14:sldId id="298"/>
            <p14:sldId id="282"/>
            <p14:sldId id="293"/>
            <p14:sldId id="292"/>
            <p14:sldId id="263"/>
            <p14:sldId id="267"/>
            <p14:sldId id="264"/>
            <p14:sldId id="265"/>
            <p14:sldId id="270"/>
            <p14:sldId id="287"/>
            <p14:sldId id="272"/>
            <p14:sldId id="271"/>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ADHIKARI" initials="DA" lastIdx="1" clrIdx="0">
    <p:extLst>
      <p:ext uri="{19B8F6BF-5375-455C-9EA6-DF929625EA0E}">
        <p15:presenceInfo xmlns:p15="http://schemas.microsoft.com/office/powerpoint/2012/main" userId="S::deepak1.762418@pasc.tu.edu.np::bfdb030c-0033-4af3-9528-cf6f495c8b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800F4-623A-454C-8ECD-E31E0556BF9F}" v="354" dt="2022-08-16T18:36:08.467"/>
    <p1510:client id="{1CA78102-B558-4B7F-9395-0A3DE9D2D097}" v="2" dt="2022-08-17T05:31:39.152"/>
    <p1510:client id="{5FA60652-ABFB-8E84-ECF4-6827878FB700}" v="103" dt="2022-06-15T16:14:24.795"/>
    <p1510:client id="{7500EEF1-625E-490F-9AB9-6E2A38084ADF}" v="159" dt="2022-06-16T08:29:27.873"/>
    <p1510:client id="{9797C808-88EE-41F0-A1C1-00095237A08A}" v="4" dt="2022-08-16T15:28:08.241"/>
    <p1510:client id="{B7C486E6-561A-3896-2FDA-B20B22730245}" v="26" dt="2022-08-17T01:49:23.088"/>
    <p1510:client id="{BE3B3BE0-E708-4599-936F-73B1672DA557}" v="1132" dt="2022-06-16T07:48:17.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F7761-7802-4FC6-823E-0B33DDDE0A70}"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1B95A-4665-440F-8BAB-ECE832C3D4BD}" type="slidenum">
              <a:rPr lang="en-US" smtClean="0"/>
              <a:t>‹#›</a:t>
            </a:fld>
            <a:endParaRPr lang="en-US"/>
          </a:p>
        </p:txBody>
      </p:sp>
    </p:spTree>
    <p:extLst>
      <p:ext uri="{BB962C8B-B14F-4D97-AF65-F5344CB8AC3E}">
        <p14:creationId xmlns:p14="http://schemas.microsoft.com/office/powerpoint/2010/main" val="111033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6B62-438C-1A1D-6561-D4F936A3D9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417A64-C4E2-0AA4-1A3B-097991B4A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1A85AC-D4B9-00F8-09B4-5C549B873F45}"/>
              </a:ext>
            </a:extLst>
          </p:cNvPr>
          <p:cNvSpPr>
            <a:spLocks noGrp="1"/>
          </p:cNvSpPr>
          <p:nvPr>
            <p:ph type="dt" sz="half" idx="10"/>
          </p:nvPr>
        </p:nvSpPr>
        <p:spPr/>
        <p:txBody>
          <a:bodyPr/>
          <a:lstStyle/>
          <a:p>
            <a:fld id="{4B6D47A5-33B4-4353-B8C7-FDF38198943C}" type="datetime1">
              <a:rPr lang="en-US" smtClean="0"/>
              <a:t>1/3/2023</a:t>
            </a:fld>
            <a:endParaRPr lang="en-US"/>
          </a:p>
        </p:txBody>
      </p:sp>
      <p:sp>
        <p:nvSpPr>
          <p:cNvPr id="5" name="Footer Placeholder 4">
            <a:extLst>
              <a:ext uri="{FF2B5EF4-FFF2-40B4-BE49-F238E27FC236}">
                <a16:creationId xmlns:a16="http://schemas.microsoft.com/office/drawing/2014/main" id="{B1D18911-48FB-B095-CB69-410A12C8FA11}"/>
              </a:ext>
            </a:extLst>
          </p:cNvPr>
          <p:cNvSpPr>
            <a:spLocks noGrp="1"/>
          </p:cNvSpPr>
          <p:nvPr>
            <p:ph type="ftr" sz="quarter" idx="11"/>
          </p:nvPr>
        </p:nvSpPr>
        <p:spPr/>
        <p:txBody>
          <a:bodyPr/>
          <a:lstStyle/>
          <a:p>
            <a:r>
              <a:rPr lang="en-US"/>
              <a:t>Home automation system</a:t>
            </a:r>
          </a:p>
        </p:txBody>
      </p:sp>
      <p:sp>
        <p:nvSpPr>
          <p:cNvPr id="6" name="Slide Number Placeholder 5">
            <a:extLst>
              <a:ext uri="{FF2B5EF4-FFF2-40B4-BE49-F238E27FC236}">
                <a16:creationId xmlns:a16="http://schemas.microsoft.com/office/drawing/2014/main" id="{4A82CC12-4686-15FE-B331-4F13EB4908BD}"/>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230973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9E83-A4D4-E25D-15D5-02BE4B365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308750-BF1F-7F56-BDA7-6DECD6BE67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D3382-C997-607D-7791-9BBFEEDC7082}"/>
              </a:ext>
            </a:extLst>
          </p:cNvPr>
          <p:cNvSpPr>
            <a:spLocks noGrp="1"/>
          </p:cNvSpPr>
          <p:nvPr>
            <p:ph type="dt" sz="half" idx="10"/>
          </p:nvPr>
        </p:nvSpPr>
        <p:spPr/>
        <p:txBody>
          <a:bodyPr/>
          <a:lstStyle/>
          <a:p>
            <a:fld id="{831D751D-FB01-4D8A-AEC2-541AB9ABB8A8}" type="datetime1">
              <a:rPr lang="en-US" smtClean="0"/>
              <a:t>1/3/2023</a:t>
            </a:fld>
            <a:endParaRPr lang="en-US"/>
          </a:p>
        </p:txBody>
      </p:sp>
      <p:sp>
        <p:nvSpPr>
          <p:cNvPr id="5" name="Footer Placeholder 4">
            <a:extLst>
              <a:ext uri="{FF2B5EF4-FFF2-40B4-BE49-F238E27FC236}">
                <a16:creationId xmlns:a16="http://schemas.microsoft.com/office/drawing/2014/main" id="{DA0BA422-7DF9-27FE-7EFA-BB830D717F83}"/>
              </a:ext>
            </a:extLst>
          </p:cNvPr>
          <p:cNvSpPr>
            <a:spLocks noGrp="1"/>
          </p:cNvSpPr>
          <p:nvPr>
            <p:ph type="ftr" sz="quarter" idx="11"/>
          </p:nvPr>
        </p:nvSpPr>
        <p:spPr/>
        <p:txBody>
          <a:bodyPr/>
          <a:lstStyle/>
          <a:p>
            <a:r>
              <a:rPr lang="en-US"/>
              <a:t>Home automation system</a:t>
            </a:r>
          </a:p>
        </p:txBody>
      </p:sp>
      <p:sp>
        <p:nvSpPr>
          <p:cNvPr id="6" name="Slide Number Placeholder 5">
            <a:extLst>
              <a:ext uri="{FF2B5EF4-FFF2-40B4-BE49-F238E27FC236}">
                <a16:creationId xmlns:a16="http://schemas.microsoft.com/office/drawing/2014/main" id="{5EB444C8-7642-8B6C-F6BB-4F3DED0EF51B}"/>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150676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0DA38-6464-B628-F1C0-88D15DB239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A0C6A-9A59-4885-A6C5-AC862D1B3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15C26-53EC-7D4E-D478-46B336362AA4}"/>
              </a:ext>
            </a:extLst>
          </p:cNvPr>
          <p:cNvSpPr>
            <a:spLocks noGrp="1"/>
          </p:cNvSpPr>
          <p:nvPr>
            <p:ph type="dt" sz="half" idx="10"/>
          </p:nvPr>
        </p:nvSpPr>
        <p:spPr/>
        <p:txBody>
          <a:bodyPr/>
          <a:lstStyle/>
          <a:p>
            <a:fld id="{0EFE4780-B2E7-4D7C-A450-4AB5030082FB}" type="datetime1">
              <a:rPr lang="en-US" smtClean="0"/>
              <a:t>1/3/2023</a:t>
            </a:fld>
            <a:endParaRPr lang="en-US"/>
          </a:p>
        </p:txBody>
      </p:sp>
      <p:sp>
        <p:nvSpPr>
          <p:cNvPr id="5" name="Footer Placeholder 4">
            <a:extLst>
              <a:ext uri="{FF2B5EF4-FFF2-40B4-BE49-F238E27FC236}">
                <a16:creationId xmlns:a16="http://schemas.microsoft.com/office/drawing/2014/main" id="{616AC42A-648D-78A0-23FA-4E98EBA4D047}"/>
              </a:ext>
            </a:extLst>
          </p:cNvPr>
          <p:cNvSpPr>
            <a:spLocks noGrp="1"/>
          </p:cNvSpPr>
          <p:nvPr>
            <p:ph type="ftr" sz="quarter" idx="11"/>
          </p:nvPr>
        </p:nvSpPr>
        <p:spPr/>
        <p:txBody>
          <a:bodyPr/>
          <a:lstStyle/>
          <a:p>
            <a:r>
              <a:rPr lang="en-US"/>
              <a:t>Home automation system</a:t>
            </a:r>
          </a:p>
        </p:txBody>
      </p:sp>
      <p:sp>
        <p:nvSpPr>
          <p:cNvPr id="6" name="Slide Number Placeholder 5">
            <a:extLst>
              <a:ext uri="{FF2B5EF4-FFF2-40B4-BE49-F238E27FC236}">
                <a16:creationId xmlns:a16="http://schemas.microsoft.com/office/drawing/2014/main" id="{486F3538-48B5-2F3E-2B4F-59BFD3A4882E}"/>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373879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E5F1-7ECE-1BD3-4BD1-7CA9F19AE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2A8B9-69F8-C31E-F5F6-E870DC03E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04F0D-7463-658F-D5D0-DD530BBB971B}"/>
              </a:ext>
            </a:extLst>
          </p:cNvPr>
          <p:cNvSpPr>
            <a:spLocks noGrp="1"/>
          </p:cNvSpPr>
          <p:nvPr>
            <p:ph type="dt" sz="half" idx="10"/>
          </p:nvPr>
        </p:nvSpPr>
        <p:spPr/>
        <p:txBody>
          <a:bodyPr/>
          <a:lstStyle/>
          <a:p>
            <a:fld id="{8FF985B4-BC4F-4231-9D98-5A447E76BF32}" type="datetime1">
              <a:rPr lang="en-US" smtClean="0"/>
              <a:t>1/3/2023</a:t>
            </a:fld>
            <a:endParaRPr lang="en-US"/>
          </a:p>
        </p:txBody>
      </p:sp>
      <p:sp>
        <p:nvSpPr>
          <p:cNvPr id="5" name="Footer Placeholder 4">
            <a:extLst>
              <a:ext uri="{FF2B5EF4-FFF2-40B4-BE49-F238E27FC236}">
                <a16:creationId xmlns:a16="http://schemas.microsoft.com/office/drawing/2014/main" id="{B126A9A6-4FDF-0739-F1F2-FCBD94BFD213}"/>
              </a:ext>
            </a:extLst>
          </p:cNvPr>
          <p:cNvSpPr>
            <a:spLocks noGrp="1"/>
          </p:cNvSpPr>
          <p:nvPr>
            <p:ph type="ftr" sz="quarter" idx="11"/>
          </p:nvPr>
        </p:nvSpPr>
        <p:spPr/>
        <p:txBody>
          <a:bodyPr/>
          <a:lstStyle/>
          <a:p>
            <a:r>
              <a:rPr lang="en-US"/>
              <a:t>Home automation system</a:t>
            </a:r>
          </a:p>
        </p:txBody>
      </p:sp>
      <p:sp>
        <p:nvSpPr>
          <p:cNvPr id="6" name="Slide Number Placeholder 5">
            <a:extLst>
              <a:ext uri="{FF2B5EF4-FFF2-40B4-BE49-F238E27FC236}">
                <a16:creationId xmlns:a16="http://schemas.microsoft.com/office/drawing/2014/main" id="{043D76E2-46DE-D585-F249-64AE5752786F}"/>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256045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C897-118A-3537-881C-3A1CA5840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C6B9D-7ED1-FCA6-5D5D-869B1E7FF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9CD38-E773-C63B-85AF-6AA7F6840F3A}"/>
              </a:ext>
            </a:extLst>
          </p:cNvPr>
          <p:cNvSpPr>
            <a:spLocks noGrp="1"/>
          </p:cNvSpPr>
          <p:nvPr>
            <p:ph type="dt" sz="half" idx="10"/>
          </p:nvPr>
        </p:nvSpPr>
        <p:spPr/>
        <p:txBody>
          <a:bodyPr/>
          <a:lstStyle/>
          <a:p>
            <a:fld id="{015C0D98-0024-442B-A943-CBD1EC809A90}" type="datetime1">
              <a:rPr lang="en-US" smtClean="0"/>
              <a:t>1/3/2023</a:t>
            </a:fld>
            <a:endParaRPr lang="en-US"/>
          </a:p>
        </p:txBody>
      </p:sp>
      <p:sp>
        <p:nvSpPr>
          <p:cNvPr id="5" name="Footer Placeholder 4">
            <a:extLst>
              <a:ext uri="{FF2B5EF4-FFF2-40B4-BE49-F238E27FC236}">
                <a16:creationId xmlns:a16="http://schemas.microsoft.com/office/drawing/2014/main" id="{4D4ED3EF-DE55-C454-1857-8FBC4544F6F8}"/>
              </a:ext>
            </a:extLst>
          </p:cNvPr>
          <p:cNvSpPr>
            <a:spLocks noGrp="1"/>
          </p:cNvSpPr>
          <p:nvPr>
            <p:ph type="ftr" sz="quarter" idx="11"/>
          </p:nvPr>
        </p:nvSpPr>
        <p:spPr/>
        <p:txBody>
          <a:bodyPr/>
          <a:lstStyle/>
          <a:p>
            <a:r>
              <a:rPr lang="en-US"/>
              <a:t>Home automation system</a:t>
            </a:r>
          </a:p>
        </p:txBody>
      </p:sp>
      <p:sp>
        <p:nvSpPr>
          <p:cNvPr id="6" name="Slide Number Placeholder 5">
            <a:extLst>
              <a:ext uri="{FF2B5EF4-FFF2-40B4-BE49-F238E27FC236}">
                <a16:creationId xmlns:a16="http://schemas.microsoft.com/office/drawing/2014/main" id="{442FD3B5-482C-30D6-EF22-7886EBB27FF0}"/>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382279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347C-59A0-EA45-46F3-3FECBCDAA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7C20A-E0A8-A5E0-4078-7948DF8554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B67EB-7D6A-8921-CBAA-ABEB3C98E9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1F2D35-9D73-3B46-D522-A93C24E41756}"/>
              </a:ext>
            </a:extLst>
          </p:cNvPr>
          <p:cNvSpPr>
            <a:spLocks noGrp="1"/>
          </p:cNvSpPr>
          <p:nvPr>
            <p:ph type="dt" sz="half" idx="10"/>
          </p:nvPr>
        </p:nvSpPr>
        <p:spPr/>
        <p:txBody>
          <a:bodyPr/>
          <a:lstStyle/>
          <a:p>
            <a:fld id="{A557D2AC-073D-4594-88DB-0DE3561100FA}" type="datetime1">
              <a:rPr lang="en-US" smtClean="0"/>
              <a:t>1/3/2023</a:t>
            </a:fld>
            <a:endParaRPr lang="en-US"/>
          </a:p>
        </p:txBody>
      </p:sp>
      <p:sp>
        <p:nvSpPr>
          <p:cNvPr id="6" name="Footer Placeholder 5">
            <a:extLst>
              <a:ext uri="{FF2B5EF4-FFF2-40B4-BE49-F238E27FC236}">
                <a16:creationId xmlns:a16="http://schemas.microsoft.com/office/drawing/2014/main" id="{6ECA6009-03E5-9328-1893-7839CB849AEF}"/>
              </a:ext>
            </a:extLst>
          </p:cNvPr>
          <p:cNvSpPr>
            <a:spLocks noGrp="1"/>
          </p:cNvSpPr>
          <p:nvPr>
            <p:ph type="ftr" sz="quarter" idx="11"/>
          </p:nvPr>
        </p:nvSpPr>
        <p:spPr/>
        <p:txBody>
          <a:bodyPr/>
          <a:lstStyle/>
          <a:p>
            <a:r>
              <a:rPr lang="en-US"/>
              <a:t>Home automation system</a:t>
            </a:r>
          </a:p>
        </p:txBody>
      </p:sp>
      <p:sp>
        <p:nvSpPr>
          <p:cNvPr id="7" name="Slide Number Placeholder 6">
            <a:extLst>
              <a:ext uri="{FF2B5EF4-FFF2-40B4-BE49-F238E27FC236}">
                <a16:creationId xmlns:a16="http://schemas.microsoft.com/office/drawing/2014/main" id="{1B82138C-F510-66EF-51E6-440E700FFEED}"/>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42906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4CD2-C208-57D9-C022-A2E7E969E5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2B051-C824-AB07-0DB0-8C50DE9004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F106E-28E9-86A1-AB21-FBFA0E50E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2D3B1-7693-CD0A-558F-4F204C266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8C315C-8C84-1EA3-078E-FC58E26A7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17E56B-B4C4-3841-8E60-0D75B81AFD8C}"/>
              </a:ext>
            </a:extLst>
          </p:cNvPr>
          <p:cNvSpPr>
            <a:spLocks noGrp="1"/>
          </p:cNvSpPr>
          <p:nvPr>
            <p:ph type="dt" sz="half" idx="10"/>
          </p:nvPr>
        </p:nvSpPr>
        <p:spPr/>
        <p:txBody>
          <a:bodyPr/>
          <a:lstStyle/>
          <a:p>
            <a:fld id="{F3AFEB7C-982D-47FA-BE03-2536E8EEE32A}" type="datetime1">
              <a:rPr lang="en-US" smtClean="0"/>
              <a:t>1/3/2023</a:t>
            </a:fld>
            <a:endParaRPr lang="en-US"/>
          </a:p>
        </p:txBody>
      </p:sp>
      <p:sp>
        <p:nvSpPr>
          <p:cNvPr id="8" name="Footer Placeholder 7">
            <a:extLst>
              <a:ext uri="{FF2B5EF4-FFF2-40B4-BE49-F238E27FC236}">
                <a16:creationId xmlns:a16="http://schemas.microsoft.com/office/drawing/2014/main" id="{2DDB533F-07F9-C2AE-0F74-DEA6EEAAF0C7}"/>
              </a:ext>
            </a:extLst>
          </p:cNvPr>
          <p:cNvSpPr>
            <a:spLocks noGrp="1"/>
          </p:cNvSpPr>
          <p:nvPr>
            <p:ph type="ftr" sz="quarter" idx="11"/>
          </p:nvPr>
        </p:nvSpPr>
        <p:spPr/>
        <p:txBody>
          <a:bodyPr/>
          <a:lstStyle/>
          <a:p>
            <a:r>
              <a:rPr lang="en-US"/>
              <a:t>Home automation system</a:t>
            </a:r>
          </a:p>
        </p:txBody>
      </p:sp>
      <p:sp>
        <p:nvSpPr>
          <p:cNvPr id="9" name="Slide Number Placeholder 8">
            <a:extLst>
              <a:ext uri="{FF2B5EF4-FFF2-40B4-BE49-F238E27FC236}">
                <a16:creationId xmlns:a16="http://schemas.microsoft.com/office/drawing/2014/main" id="{17945073-8B8F-E6B0-FFC5-42C471D35360}"/>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260345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EA9F-CE3F-51AB-AA1C-D07EF05DDD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75767C-A77D-384F-51E4-AC88F93FEF2C}"/>
              </a:ext>
            </a:extLst>
          </p:cNvPr>
          <p:cNvSpPr>
            <a:spLocks noGrp="1"/>
          </p:cNvSpPr>
          <p:nvPr>
            <p:ph type="dt" sz="half" idx="10"/>
          </p:nvPr>
        </p:nvSpPr>
        <p:spPr/>
        <p:txBody>
          <a:bodyPr/>
          <a:lstStyle/>
          <a:p>
            <a:fld id="{910E0D4B-96B4-41AB-9476-93AF6303E1BF}" type="datetime1">
              <a:rPr lang="en-US" smtClean="0"/>
              <a:t>1/3/2023</a:t>
            </a:fld>
            <a:endParaRPr lang="en-US"/>
          </a:p>
        </p:txBody>
      </p:sp>
      <p:sp>
        <p:nvSpPr>
          <p:cNvPr id="4" name="Footer Placeholder 3">
            <a:extLst>
              <a:ext uri="{FF2B5EF4-FFF2-40B4-BE49-F238E27FC236}">
                <a16:creationId xmlns:a16="http://schemas.microsoft.com/office/drawing/2014/main" id="{AA470C9F-D2CC-DB7D-8079-5B12C078FD27}"/>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40AD346A-BF35-3ACF-6DEE-57BB85D82239}"/>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315698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CDA04-E09E-247F-3239-6AB3F727896A}"/>
              </a:ext>
            </a:extLst>
          </p:cNvPr>
          <p:cNvSpPr>
            <a:spLocks noGrp="1"/>
          </p:cNvSpPr>
          <p:nvPr>
            <p:ph type="dt" sz="half" idx="10"/>
          </p:nvPr>
        </p:nvSpPr>
        <p:spPr/>
        <p:txBody>
          <a:bodyPr/>
          <a:lstStyle/>
          <a:p>
            <a:fld id="{C2688061-A40E-4131-A2F2-3CEBE8A27420}" type="datetime1">
              <a:rPr lang="en-US" smtClean="0"/>
              <a:t>1/3/2023</a:t>
            </a:fld>
            <a:endParaRPr lang="en-US"/>
          </a:p>
        </p:txBody>
      </p:sp>
      <p:sp>
        <p:nvSpPr>
          <p:cNvPr id="3" name="Footer Placeholder 2">
            <a:extLst>
              <a:ext uri="{FF2B5EF4-FFF2-40B4-BE49-F238E27FC236}">
                <a16:creationId xmlns:a16="http://schemas.microsoft.com/office/drawing/2014/main" id="{5DA1775A-D002-9F9C-7C3D-D0E936808FE8}"/>
              </a:ext>
            </a:extLst>
          </p:cNvPr>
          <p:cNvSpPr>
            <a:spLocks noGrp="1"/>
          </p:cNvSpPr>
          <p:nvPr>
            <p:ph type="ftr" sz="quarter" idx="11"/>
          </p:nvPr>
        </p:nvSpPr>
        <p:spPr/>
        <p:txBody>
          <a:bodyPr/>
          <a:lstStyle/>
          <a:p>
            <a:r>
              <a:rPr lang="en-US"/>
              <a:t>Home automation system</a:t>
            </a:r>
          </a:p>
        </p:txBody>
      </p:sp>
      <p:sp>
        <p:nvSpPr>
          <p:cNvPr id="4" name="Slide Number Placeholder 3">
            <a:extLst>
              <a:ext uri="{FF2B5EF4-FFF2-40B4-BE49-F238E27FC236}">
                <a16:creationId xmlns:a16="http://schemas.microsoft.com/office/drawing/2014/main" id="{79190BFC-618F-40F6-EFBD-C25EFF394A29}"/>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185006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1C92-35A2-B14B-9ACD-F6EC4A67C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7A5DEB-3816-D467-D64C-E2BF54A62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BE915-7360-E895-2366-82A1360FB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35EAD7-BC9E-80A2-D1BF-532E4C845B07}"/>
              </a:ext>
            </a:extLst>
          </p:cNvPr>
          <p:cNvSpPr>
            <a:spLocks noGrp="1"/>
          </p:cNvSpPr>
          <p:nvPr>
            <p:ph type="dt" sz="half" idx="10"/>
          </p:nvPr>
        </p:nvSpPr>
        <p:spPr/>
        <p:txBody>
          <a:bodyPr/>
          <a:lstStyle/>
          <a:p>
            <a:fld id="{F0BDD9A7-E018-4151-BC8C-7334368E2210}" type="datetime1">
              <a:rPr lang="en-US" smtClean="0"/>
              <a:t>1/3/2023</a:t>
            </a:fld>
            <a:endParaRPr lang="en-US"/>
          </a:p>
        </p:txBody>
      </p:sp>
      <p:sp>
        <p:nvSpPr>
          <p:cNvPr id="6" name="Footer Placeholder 5">
            <a:extLst>
              <a:ext uri="{FF2B5EF4-FFF2-40B4-BE49-F238E27FC236}">
                <a16:creationId xmlns:a16="http://schemas.microsoft.com/office/drawing/2014/main" id="{0E122D03-8700-229B-0305-45CF93254192}"/>
              </a:ext>
            </a:extLst>
          </p:cNvPr>
          <p:cNvSpPr>
            <a:spLocks noGrp="1"/>
          </p:cNvSpPr>
          <p:nvPr>
            <p:ph type="ftr" sz="quarter" idx="11"/>
          </p:nvPr>
        </p:nvSpPr>
        <p:spPr/>
        <p:txBody>
          <a:bodyPr/>
          <a:lstStyle/>
          <a:p>
            <a:r>
              <a:rPr lang="en-US"/>
              <a:t>Home automation system</a:t>
            </a:r>
          </a:p>
        </p:txBody>
      </p:sp>
      <p:sp>
        <p:nvSpPr>
          <p:cNvPr id="7" name="Slide Number Placeholder 6">
            <a:extLst>
              <a:ext uri="{FF2B5EF4-FFF2-40B4-BE49-F238E27FC236}">
                <a16:creationId xmlns:a16="http://schemas.microsoft.com/office/drawing/2014/main" id="{7A0FB4B8-48D5-A918-241D-45919116C56A}"/>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310797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9DA0-3369-8938-6106-28D5A2560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C566C2-47BA-C821-0764-E57A95890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1D2889-DB74-E125-7B8A-3F14845D3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059BA-46D3-2E1F-CC74-5E091AE6ED43}"/>
              </a:ext>
            </a:extLst>
          </p:cNvPr>
          <p:cNvSpPr>
            <a:spLocks noGrp="1"/>
          </p:cNvSpPr>
          <p:nvPr>
            <p:ph type="dt" sz="half" idx="10"/>
          </p:nvPr>
        </p:nvSpPr>
        <p:spPr/>
        <p:txBody>
          <a:bodyPr/>
          <a:lstStyle/>
          <a:p>
            <a:fld id="{C838876C-CB96-41EC-8C43-AACCFF50D514}" type="datetime1">
              <a:rPr lang="en-US" smtClean="0"/>
              <a:t>1/3/2023</a:t>
            </a:fld>
            <a:endParaRPr lang="en-US"/>
          </a:p>
        </p:txBody>
      </p:sp>
      <p:sp>
        <p:nvSpPr>
          <p:cNvPr id="6" name="Footer Placeholder 5">
            <a:extLst>
              <a:ext uri="{FF2B5EF4-FFF2-40B4-BE49-F238E27FC236}">
                <a16:creationId xmlns:a16="http://schemas.microsoft.com/office/drawing/2014/main" id="{8AD8B0C3-A57D-EF7D-8F7B-6A9355EC101C}"/>
              </a:ext>
            </a:extLst>
          </p:cNvPr>
          <p:cNvSpPr>
            <a:spLocks noGrp="1"/>
          </p:cNvSpPr>
          <p:nvPr>
            <p:ph type="ftr" sz="quarter" idx="11"/>
          </p:nvPr>
        </p:nvSpPr>
        <p:spPr/>
        <p:txBody>
          <a:bodyPr/>
          <a:lstStyle/>
          <a:p>
            <a:r>
              <a:rPr lang="en-US"/>
              <a:t>Home automation system</a:t>
            </a:r>
          </a:p>
        </p:txBody>
      </p:sp>
      <p:sp>
        <p:nvSpPr>
          <p:cNvPr id="7" name="Slide Number Placeholder 6">
            <a:extLst>
              <a:ext uri="{FF2B5EF4-FFF2-40B4-BE49-F238E27FC236}">
                <a16:creationId xmlns:a16="http://schemas.microsoft.com/office/drawing/2014/main" id="{21366749-0F19-AE3C-6D75-372B2F7955E8}"/>
              </a:ext>
            </a:extLst>
          </p:cNvPr>
          <p:cNvSpPr>
            <a:spLocks noGrp="1"/>
          </p:cNvSpPr>
          <p:nvPr>
            <p:ph type="sldNum" sz="quarter" idx="12"/>
          </p:nvPr>
        </p:nvSpPr>
        <p:spPr/>
        <p:txBody>
          <a:bodyPr/>
          <a:lstStyle/>
          <a:p>
            <a:fld id="{587A13CF-BC7A-46C2-A55C-FE68C1C8D228}" type="slidenum">
              <a:rPr lang="en-US" smtClean="0"/>
              <a:t>‹#›</a:t>
            </a:fld>
            <a:endParaRPr lang="en-US"/>
          </a:p>
        </p:txBody>
      </p:sp>
    </p:spTree>
    <p:extLst>
      <p:ext uri="{BB962C8B-B14F-4D97-AF65-F5344CB8AC3E}">
        <p14:creationId xmlns:p14="http://schemas.microsoft.com/office/powerpoint/2010/main" val="143287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8028C-E675-EFC7-3F7F-FDD8DBB02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EA756-D565-BF6E-8D39-6D61A16B0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0CA70-992E-E7D8-FD8D-510D27E7E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0D176-28F5-4A00-8931-2DCB6B7CCB8A}" type="datetime1">
              <a:rPr lang="en-US" smtClean="0"/>
              <a:t>1/3/2023</a:t>
            </a:fld>
            <a:endParaRPr lang="en-US"/>
          </a:p>
        </p:txBody>
      </p:sp>
      <p:sp>
        <p:nvSpPr>
          <p:cNvPr id="5" name="Footer Placeholder 4">
            <a:extLst>
              <a:ext uri="{FF2B5EF4-FFF2-40B4-BE49-F238E27FC236}">
                <a16:creationId xmlns:a16="http://schemas.microsoft.com/office/drawing/2014/main" id="{92BAC3B2-C0C3-2A4B-AFFA-F47BC8756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Home automation system</a:t>
            </a:r>
          </a:p>
        </p:txBody>
      </p:sp>
      <p:sp>
        <p:nvSpPr>
          <p:cNvPr id="6" name="Slide Number Placeholder 5">
            <a:extLst>
              <a:ext uri="{FF2B5EF4-FFF2-40B4-BE49-F238E27FC236}">
                <a16:creationId xmlns:a16="http://schemas.microsoft.com/office/drawing/2014/main" id="{71663554-CAAC-4F91-1EB5-1787598A2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A13CF-BC7A-46C2-A55C-FE68C1C8D228}" type="slidenum">
              <a:rPr lang="en-US" smtClean="0"/>
              <a:t>‹#›</a:t>
            </a:fld>
            <a:endParaRPr lang="en-US"/>
          </a:p>
        </p:txBody>
      </p:sp>
    </p:spTree>
    <p:extLst>
      <p:ext uri="{BB962C8B-B14F-4D97-AF65-F5344CB8AC3E}">
        <p14:creationId xmlns:p14="http://schemas.microsoft.com/office/powerpoint/2010/main" val="266680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oepas.edu.np/" TargetMode="External"/><Relationship Id="rId2" Type="http://schemas.openxmlformats.org/officeDocument/2006/relationships/hyperlink" Target="https://www.google.com/imgres?imgurl=https%3A%2F%2Fsp-ao.shortpixel.ai%2Fclient%2Fto_webp%2Cq_glossy%2Cret_img%2Fhttps%3A%2F%2Fwww.ioepas.edu.np%2Fwp-content%2Fuploads%2F2021%2F01%2Fcampus-logo.png&amp;imgrefurl=https%3A%2F%2Fwww.ioepas.edu.np%2F&amp;tbnid=BLamMt7552CaHM&amp;vet=12ahUKEwi905rqwq_4AhWhgWMGHT4HAwAQMygCegQIARAf..i&amp;docid=3Qx3TRSUZKbbcM&amp;w=484&amp;h=97&amp;q=ioe%20paschimanchal%20campus%20cover%20page&amp;ved=2ahUKEwi905rqwq_4AhWhgWMGHT4HAwAQMygCegQIARAf"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instruconnect.net/Arduino" TargetMode="External"/><Relationship Id="rId2" Type="http://schemas.openxmlformats.org/officeDocument/2006/relationships/hyperlink" Target="https://www.arduino.cc/en/Main/ArduinoBoardUno" TargetMode="External"/><Relationship Id="rId1" Type="http://schemas.openxmlformats.org/officeDocument/2006/relationships/slideLayout" Target="../slideLayouts/slideLayout7.xml"/><Relationship Id="rId6" Type="http://schemas.openxmlformats.org/officeDocument/2006/relationships/hyperlink" Target="https://www.ijcttjournal.org/2017/Volume47/number-1/IJCTT-V47P109.pdf" TargetMode="External"/><Relationship Id="rId5" Type="http://schemas.openxmlformats.org/officeDocument/2006/relationships/hyperlink" Target="http://www.learningaboutelectronics.com/Articles/Atmeaga328-pinout.ph" TargetMode="External"/><Relationship Id="rId4" Type="http://schemas.openxmlformats.org/officeDocument/2006/relationships/hyperlink" Target="http://www.udemy.com/beginning-arduin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0211-196E-F7A1-433D-D4EEC7C57EB0}"/>
              </a:ext>
            </a:extLst>
          </p:cNvPr>
          <p:cNvSpPr>
            <a:spLocks noGrp="1"/>
          </p:cNvSpPr>
          <p:nvPr>
            <p:ph type="ctrTitle"/>
          </p:nvPr>
        </p:nvSpPr>
        <p:spPr>
          <a:xfrm>
            <a:off x="342904" y="790576"/>
            <a:ext cx="7502646" cy="1614296"/>
          </a:xfrm>
        </p:spPr>
        <p:txBody>
          <a:bodyPr>
            <a:noAutofit/>
          </a:bodyPr>
          <a:lstStyle/>
          <a:p>
            <a:r>
              <a:rPr lang="en-US" sz="3600" b="1" dirty="0">
                <a:solidFill>
                  <a:srgbClr val="FF0000"/>
                </a:solidFill>
                <a:latin typeface="Times New Roman" panose="02020603050405020304" pitchFamily="18" charset="0"/>
                <a:cs typeface="Times New Roman" panose="02020603050405020304" pitchFamily="18" charset="0"/>
              </a:rPr>
              <a:t>Presentation on Home automation system</a:t>
            </a:r>
          </a:p>
        </p:txBody>
      </p:sp>
      <p:sp>
        <p:nvSpPr>
          <p:cNvPr id="3" name="Subtitle 2">
            <a:extLst>
              <a:ext uri="{FF2B5EF4-FFF2-40B4-BE49-F238E27FC236}">
                <a16:creationId xmlns:a16="http://schemas.microsoft.com/office/drawing/2014/main" id="{C7DC2979-C598-64C6-CD48-99F9A4CD3E3A}"/>
              </a:ext>
            </a:extLst>
          </p:cNvPr>
          <p:cNvSpPr>
            <a:spLocks noGrp="1"/>
          </p:cNvSpPr>
          <p:nvPr>
            <p:ph type="subTitle" idx="1"/>
          </p:nvPr>
        </p:nvSpPr>
        <p:spPr>
          <a:xfrm>
            <a:off x="7174996" y="2951725"/>
            <a:ext cx="4178804" cy="3319272"/>
          </a:xfrm>
        </p:spPr>
        <p:txBody>
          <a:bodyPr vert="horz" lIns="91440" tIns="45720" rIns="91440" bIns="45720" rtlCol="0" anchor="t">
            <a:normAutofit fontScale="77500" lnSpcReduction="20000"/>
          </a:bodyPr>
          <a:lstStyle/>
          <a:p>
            <a:r>
              <a:rPr lang="en-US" sz="3000" b="1" dirty="0">
                <a:latin typeface="Times New Roman" panose="02020603050405020304" pitchFamily="18" charset="0"/>
                <a:cs typeface="Times New Roman" panose="02020603050405020304" pitchFamily="18" charset="0"/>
              </a:rPr>
              <a:t>Presented by:</a:t>
            </a:r>
          </a:p>
          <a:p>
            <a:r>
              <a:rPr lang="en-US" sz="2300" dirty="0">
                <a:solidFill>
                  <a:schemeClr val="accent2">
                    <a:lumMod val="75000"/>
                  </a:schemeClr>
                </a:solidFill>
                <a:latin typeface="Times New Roman" panose="02020603050405020304" pitchFamily="18" charset="0"/>
                <a:cs typeface="Times New Roman" panose="02020603050405020304" pitchFamily="18" charset="0"/>
              </a:rPr>
              <a:t>Amit Patel(pas076bel003) </a:t>
            </a:r>
          </a:p>
          <a:p>
            <a:r>
              <a:rPr lang="en-US" sz="2300" dirty="0">
                <a:solidFill>
                  <a:schemeClr val="accent2">
                    <a:lumMod val="75000"/>
                  </a:schemeClr>
                </a:solidFill>
                <a:latin typeface="Times New Roman" panose="02020603050405020304" pitchFamily="18" charset="0"/>
                <a:cs typeface="Times New Roman" panose="02020603050405020304" pitchFamily="18" charset="0"/>
              </a:rPr>
              <a:t>Amrit </a:t>
            </a:r>
            <a:r>
              <a:rPr lang="en-US" sz="2300" dirty="0" err="1">
                <a:solidFill>
                  <a:schemeClr val="accent2">
                    <a:lumMod val="75000"/>
                  </a:schemeClr>
                </a:solidFill>
                <a:latin typeface="Times New Roman" panose="02020603050405020304" pitchFamily="18" charset="0"/>
                <a:cs typeface="Times New Roman" panose="02020603050405020304" pitchFamily="18" charset="0"/>
              </a:rPr>
              <a:t>Subedi</a:t>
            </a:r>
            <a:r>
              <a:rPr lang="en-US" sz="2300" dirty="0">
                <a:solidFill>
                  <a:schemeClr val="accent2">
                    <a:lumMod val="75000"/>
                  </a:schemeClr>
                </a:solidFill>
                <a:latin typeface="Times New Roman" panose="02020603050405020304" pitchFamily="18" charset="0"/>
                <a:cs typeface="Times New Roman" panose="02020603050405020304" pitchFamily="18" charset="0"/>
              </a:rPr>
              <a:t> (pas076bel005)</a:t>
            </a:r>
            <a:endParaRPr lang="en-US" sz="2300" dirty="0">
              <a:solidFill>
                <a:schemeClr val="accent2">
                  <a:lumMod val="75000"/>
                </a:schemeClr>
              </a:solidFill>
              <a:latin typeface="Times New Roman" panose="02020603050405020304" pitchFamily="18" charset="0"/>
              <a:ea typeface="Calibri"/>
              <a:cs typeface="Times New Roman" panose="02020603050405020304" pitchFamily="18" charset="0"/>
            </a:endParaRPr>
          </a:p>
          <a:p>
            <a:r>
              <a:rPr lang="en-US" sz="2300" dirty="0">
                <a:solidFill>
                  <a:schemeClr val="accent2">
                    <a:lumMod val="75000"/>
                  </a:schemeClr>
                </a:solidFill>
                <a:latin typeface="Times New Roman" panose="02020603050405020304" pitchFamily="18" charset="0"/>
                <a:cs typeface="Times New Roman" panose="02020603050405020304" pitchFamily="18" charset="0"/>
              </a:rPr>
              <a:t>Deepak Adhikari(pas076bel016) </a:t>
            </a:r>
          </a:p>
          <a:p>
            <a:r>
              <a:rPr lang="en-US" sz="2300" dirty="0">
                <a:solidFill>
                  <a:schemeClr val="accent2">
                    <a:lumMod val="75000"/>
                  </a:schemeClr>
                </a:solidFill>
                <a:latin typeface="Times New Roman" panose="02020603050405020304" pitchFamily="18" charset="0"/>
                <a:cs typeface="Times New Roman" panose="02020603050405020304" pitchFamily="18" charset="0"/>
              </a:rPr>
              <a:t>Sanjay Mani Poudel(pas076bel033)</a:t>
            </a:r>
          </a:p>
          <a:p>
            <a:r>
              <a:rPr lang="en-US" sz="2300" dirty="0" err="1">
                <a:solidFill>
                  <a:schemeClr val="accent2">
                    <a:lumMod val="75000"/>
                  </a:schemeClr>
                </a:solidFill>
                <a:latin typeface="Times New Roman" panose="02020603050405020304" pitchFamily="18" charset="0"/>
                <a:cs typeface="Times New Roman" panose="02020603050405020304" pitchFamily="18" charset="0"/>
              </a:rPr>
              <a:t>Sarbajit</a:t>
            </a:r>
            <a:r>
              <a:rPr lang="en-US" sz="2300" dirty="0">
                <a:solidFill>
                  <a:schemeClr val="accent2">
                    <a:lumMod val="75000"/>
                  </a:schemeClr>
                </a:solidFill>
                <a:latin typeface="Times New Roman" panose="02020603050405020304" pitchFamily="18" charset="0"/>
                <a:cs typeface="Times New Roman" panose="02020603050405020304" pitchFamily="18" charset="0"/>
              </a:rPr>
              <a:t> Poudel(pas076bel034)</a:t>
            </a:r>
            <a:endParaRPr lang="en-US" sz="2300" dirty="0">
              <a:solidFill>
                <a:schemeClr val="accent2">
                  <a:lumMod val="75000"/>
                </a:schemeClr>
              </a:solidFill>
              <a:latin typeface="Times New Roman" panose="02020603050405020304" pitchFamily="18" charset="0"/>
              <a:ea typeface="Calibri"/>
              <a:cs typeface="Times New Roman" panose="02020603050405020304" pitchFamily="18" charset="0"/>
            </a:endParaRPr>
          </a:p>
          <a:p>
            <a:r>
              <a:rPr lang="en-US" sz="2300" dirty="0">
                <a:solidFill>
                  <a:schemeClr val="accent2">
                    <a:lumMod val="75000"/>
                  </a:schemeClr>
                </a:solidFill>
                <a:latin typeface="Times New Roman" panose="02020603050405020304" pitchFamily="18" charset="0"/>
                <a:cs typeface="Times New Roman" panose="02020603050405020304" pitchFamily="18" charset="0"/>
              </a:rPr>
              <a:t>Sushant Dhakal (pas076bel045)</a:t>
            </a:r>
            <a:endParaRPr lang="en-US" sz="2300" dirty="0">
              <a:solidFill>
                <a:schemeClr val="accent2">
                  <a:lumMod val="75000"/>
                </a:schemeClr>
              </a:solidFill>
              <a:latin typeface="Times New Roman" panose="02020603050405020304" pitchFamily="18" charset="0"/>
              <a:ea typeface="Calibri"/>
              <a:cs typeface="Times New Roman" panose="02020603050405020304" pitchFamily="18" charset="0"/>
            </a:endParaRPr>
          </a:p>
          <a:p>
            <a:endParaRPr lang="en-US" sz="2100" dirty="0">
              <a:solidFill>
                <a:schemeClr val="accent2">
                  <a:lumMod val="75000"/>
                </a:schemeClr>
              </a:solidFill>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Submitted to :</a:t>
            </a:r>
          </a:p>
          <a:p>
            <a:r>
              <a:rPr lang="en-US" sz="2300" dirty="0">
                <a:solidFill>
                  <a:schemeClr val="accent6"/>
                </a:solidFill>
                <a:latin typeface="Times New Roman" panose="02020603050405020304" pitchFamily="18" charset="0"/>
                <a:cs typeface="Times New Roman" panose="02020603050405020304" pitchFamily="18" charset="0"/>
              </a:rPr>
              <a:t>Department of Electrical Engineering</a:t>
            </a:r>
          </a:p>
        </p:txBody>
      </p:sp>
      <p:sp>
        <p:nvSpPr>
          <p:cNvPr id="4" name="Rectangle 1">
            <a:extLst>
              <a:ext uri="{FF2B5EF4-FFF2-40B4-BE49-F238E27FC236}">
                <a16:creationId xmlns:a16="http://schemas.microsoft.com/office/drawing/2014/main" id="{DBE6E10B-BBDF-A41F-6258-378DBA08A760}"/>
              </a:ext>
            </a:extLst>
          </p:cNvPr>
          <p:cNvSpPr>
            <a:spLocks noChangeArrowheads="1"/>
          </p:cNvSpPr>
          <p:nvPr/>
        </p:nvSpPr>
        <p:spPr bwMode="auto">
          <a:xfrm>
            <a:off x="13860188" y="-11085768"/>
            <a:ext cx="377642" cy="258609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808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962FF"/>
                </a:solidFill>
                <a:effectLst/>
                <a:latin typeface="Roboto" panose="02000000000000000000" pitchFamily="2" charset="0"/>
              </a:rPr>
              <a:t>  </a:t>
            </a:r>
            <a:r>
              <a:rPr kumimoji="0" lang="en-US" altLang="en-US" sz="5800" b="0" i="0" u="none" strike="noStrike" cap="none" normalizeH="0" baseline="0">
                <a:ln>
                  <a:noFill/>
                </a:ln>
                <a:solidFill>
                  <a:srgbClr val="2962FF"/>
                </a:solidFill>
                <a:effectLst/>
                <a:latin typeface="Roboto" panose="02000000000000000000" pitchFamily="2" charset="0"/>
                <a:hlinkClick r:id="rId2"/>
              </a:rPr>
              <a:t>                          </a:t>
            </a:r>
            <a:endParaRPr kumimoji="0" lang="en-US" altLang="en-US" sz="1800" b="0" i="0" u="none" strike="noStrike" cap="none" normalizeH="0" baseline="0">
              <a:ln>
                <a:noFill/>
              </a:ln>
              <a:solidFill>
                <a:srgbClr val="2962FF"/>
              </a:solidFill>
              <a:effectLst/>
              <a:latin typeface="Roboto" panose="02000000000000000000" pitchFamily="2"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C4043"/>
                </a:solidFill>
                <a:effectLst/>
                <a:latin typeface="Roboto" panose="02000000000000000000" pitchFamily="2" charset="0"/>
                <a:hlinkClick r:id="rId3" tooltip="Institute of Engineering, Pashchimanchal Campus – Pashchimanchal Campus"/>
              </a:rPr>
              <a:t>Engineering, Pashchimanchal Campus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5F6368"/>
                </a:solidFill>
                <a:effectLst/>
                <a:latin typeface="Roboto" panose="02000000000000000000" pitchFamily="2" charset="0"/>
                <a:hlinkClick r:id="rId3" tooltip="Institute of Engineering, Pashchimanchal Campus – Pashchimanchal Campus"/>
              </a:rPr>
              <a:t>ioepas.edu.np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Institute of Engineering, Pashchimanchal Campus – Pashchimanchal Campus">
            <a:hlinkClick r:id="rId2"/>
            <a:extLst>
              <a:ext uri="{FF2B5EF4-FFF2-40B4-BE49-F238E27FC236}">
                <a16:creationId xmlns:a16="http://schemas.microsoft.com/office/drawing/2014/main" id="{418486CF-4D44-4F95-38E8-CE9C3DF9B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832" y="276870"/>
            <a:ext cx="5599516" cy="98500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F739C5-E0EE-994F-105D-582E622FBD14}"/>
              </a:ext>
            </a:extLst>
          </p:cNvPr>
          <p:cNvCxnSpPr/>
          <p:nvPr/>
        </p:nvCxnSpPr>
        <p:spPr>
          <a:xfrm>
            <a:off x="3803904" y="2622431"/>
            <a:ext cx="0" cy="2503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C62ACF-2256-4BB1-B08C-B72AA9E5F615}"/>
              </a:ext>
            </a:extLst>
          </p:cNvPr>
          <p:cNvCxnSpPr/>
          <p:nvPr/>
        </p:nvCxnSpPr>
        <p:spPr>
          <a:xfrm>
            <a:off x="4358640" y="3874008"/>
            <a:ext cx="0" cy="2503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194CF8-3727-5E4D-5CDC-353BD2A6D644}"/>
              </a:ext>
            </a:extLst>
          </p:cNvPr>
          <p:cNvCxnSpPr/>
          <p:nvPr/>
        </p:nvCxnSpPr>
        <p:spPr>
          <a:xfrm>
            <a:off x="4831080" y="2688336"/>
            <a:ext cx="0" cy="2503154"/>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0DF25A0-7199-7C48-754D-6601743A13E8}"/>
              </a:ext>
            </a:extLst>
          </p:cNvPr>
          <p:cNvSpPr>
            <a:spLocks noGrp="1"/>
          </p:cNvSpPr>
          <p:nvPr>
            <p:ph type="ftr" sz="quarter" idx="11"/>
          </p:nvPr>
        </p:nvSpPr>
        <p:spPr/>
        <p:txBody>
          <a:bodyPr/>
          <a:lstStyle/>
          <a:p>
            <a:r>
              <a:rPr lang="en-US"/>
              <a:t>Home automation system</a:t>
            </a:r>
          </a:p>
        </p:txBody>
      </p:sp>
      <p:sp>
        <p:nvSpPr>
          <p:cNvPr id="6" name="Slide Number Placeholder 5">
            <a:extLst>
              <a:ext uri="{FF2B5EF4-FFF2-40B4-BE49-F238E27FC236}">
                <a16:creationId xmlns:a16="http://schemas.microsoft.com/office/drawing/2014/main" id="{AFB8CE31-CB37-0672-CC6C-90AF5403F984}"/>
              </a:ext>
            </a:extLst>
          </p:cNvPr>
          <p:cNvSpPr>
            <a:spLocks noGrp="1"/>
          </p:cNvSpPr>
          <p:nvPr>
            <p:ph type="sldNum" sz="quarter" idx="12"/>
          </p:nvPr>
        </p:nvSpPr>
        <p:spPr/>
        <p:txBody>
          <a:bodyPr/>
          <a:lstStyle/>
          <a:p>
            <a:fld id="{587A13CF-BC7A-46C2-A55C-FE68C1C8D228}" type="slidenum">
              <a:rPr lang="en-US" smtClean="0"/>
              <a:t>1</a:t>
            </a:fld>
            <a:endParaRPr lang="en-US"/>
          </a:p>
        </p:txBody>
      </p:sp>
      <p:sp>
        <p:nvSpPr>
          <p:cNvPr id="7" name="TextBox 6">
            <a:extLst>
              <a:ext uri="{FF2B5EF4-FFF2-40B4-BE49-F238E27FC236}">
                <a16:creationId xmlns:a16="http://schemas.microsoft.com/office/drawing/2014/main" id="{B9EEF5B8-88E6-A117-E59F-C9AC2620DDAF}"/>
              </a:ext>
            </a:extLst>
          </p:cNvPr>
          <p:cNvSpPr txBox="1"/>
          <p:nvPr/>
        </p:nvSpPr>
        <p:spPr>
          <a:xfrm>
            <a:off x="6201873" y="989134"/>
            <a:ext cx="4201877" cy="1775313"/>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14174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4ED527-DF42-1F4F-6388-B6B12171E4E8}"/>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D492A0BA-F5CA-6A71-7E88-FA2A6C3E7A34}"/>
              </a:ext>
            </a:extLst>
          </p:cNvPr>
          <p:cNvSpPr>
            <a:spLocks noGrp="1"/>
          </p:cNvSpPr>
          <p:nvPr>
            <p:ph type="sldNum" sz="quarter" idx="12"/>
          </p:nvPr>
        </p:nvSpPr>
        <p:spPr/>
        <p:txBody>
          <a:bodyPr/>
          <a:lstStyle/>
          <a:p>
            <a:fld id="{587A13CF-BC7A-46C2-A55C-FE68C1C8D228}" type="slidenum">
              <a:rPr lang="en-US" smtClean="0"/>
              <a:t>10</a:t>
            </a:fld>
            <a:endParaRPr lang="en-US"/>
          </a:p>
        </p:txBody>
      </p:sp>
      <p:sp>
        <p:nvSpPr>
          <p:cNvPr id="4" name="TextBox 3">
            <a:extLst>
              <a:ext uri="{FF2B5EF4-FFF2-40B4-BE49-F238E27FC236}">
                <a16:creationId xmlns:a16="http://schemas.microsoft.com/office/drawing/2014/main" id="{21635417-A457-DC34-094F-ACB557DB4DA5}"/>
              </a:ext>
            </a:extLst>
          </p:cNvPr>
          <p:cNvSpPr txBox="1"/>
          <p:nvPr/>
        </p:nvSpPr>
        <p:spPr>
          <a:xfrm>
            <a:off x="626806" y="98322"/>
            <a:ext cx="872612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F0000"/>
                </a:solidFill>
                <a:latin typeface="Times New Roman" panose="02020603050405020304" pitchFamily="18" charset="0"/>
                <a:ea typeface="+mn-lt"/>
                <a:cs typeface="Times New Roman" panose="02020603050405020304" pitchFamily="18" charset="0"/>
              </a:rPr>
              <a:t>Automatic door opening system</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C31A6F-ACCE-CC27-5DBB-2F1183B39D86}"/>
              </a:ext>
            </a:extLst>
          </p:cNvPr>
          <p:cNvSpPr txBox="1"/>
          <p:nvPr/>
        </p:nvSpPr>
        <p:spPr>
          <a:xfrm>
            <a:off x="503902" y="867764"/>
            <a:ext cx="1147854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panose="02020603050405020304" pitchFamily="18" charset="0"/>
                <a:ea typeface="+mn-lt"/>
                <a:cs typeface="Times New Roman" panose="02020603050405020304" pitchFamily="18" charset="0"/>
              </a:rPr>
              <a:t>Automatic door opens when the door controller receives an activation signal by the sensor and activate the gear motor to drive the belt and pulley. When no one is detected inside the activation area, the door starts closing after a designated period of time.</a:t>
            </a:r>
            <a:endParaRPr lang="en-US" sz="2800" dirty="0">
              <a:latin typeface="Times New Roman" panose="02020603050405020304" pitchFamily="18" charset="0"/>
              <a:cs typeface="Times New Roman" panose="02020603050405020304" pitchFamily="18" charset="0"/>
            </a:endParaRPr>
          </a:p>
        </p:txBody>
      </p:sp>
      <p:pic>
        <p:nvPicPr>
          <p:cNvPr id="6" name="Picture 6" descr="A picture containing person, indoor, hand&#10;&#10;Description automatically generated">
            <a:extLst>
              <a:ext uri="{FF2B5EF4-FFF2-40B4-BE49-F238E27FC236}">
                <a16:creationId xmlns:a16="http://schemas.microsoft.com/office/drawing/2014/main" id="{FA09159F-0630-811D-D340-27F96B86F407}"/>
              </a:ext>
            </a:extLst>
          </p:cNvPr>
          <p:cNvPicPr>
            <a:picLocks noChangeAspect="1"/>
          </p:cNvPicPr>
          <p:nvPr/>
        </p:nvPicPr>
        <p:blipFill>
          <a:blip r:embed="rId2"/>
          <a:stretch>
            <a:fillRect/>
          </a:stretch>
        </p:blipFill>
        <p:spPr>
          <a:xfrm>
            <a:off x="626806" y="2730090"/>
            <a:ext cx="9467850" cy="4029588"/>
          </a:xfrm>
          <a:prstGeom prst="rect">
            <a:avLst/>
          </a:prstGeom>
        </p:spPr>
      </p:pic>
    </p:spTree>
    <p:extLst>
      <p:ext uri="{BB962C8B-B14F-4D97-AF65-F5344CB8AC3E}">
        <p14:creationId xmlns:p14="http://schemas.microsoft.com/office/powerpoint/2010/main" val="332298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EF69-93C9-1B17-9CE4-6519BDE34623}"/>
              </a:ext>
            </a:extLst>
          </p:cNvPr>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Project Modules</a:t>
            </a:r>
          </a:p>
        </p:txBody>
      </p:sp>
      <p:sp>
        <p:nvSpPr>
          <p:cNvPr id="3" name="Content Placeholder 2">
            <a:extLst>
              <a:ext uri="{FF2B5EF4-FFF2-40B4-BE49-F238E27FC236}">
                <a16:creationId xmlns:a16="http://schemas.microsoft.com/office/drawing/2014/main" id="{DAB582F0-2DF8-9D7E-C615-150930F94367}"/>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Modules is divided into two parts:</a:t>
            </a:r>
          </a:p>
          <a:p>
            <a:pPr marL="0" indent="0">
              <a:buNone/>
            </a:pPr>
            <a:r>
              <a:rPr lang="en-US" dirty="0">
                <a:latin typeface="Times New Roman" panose="02020603050405020304" pitchFamily="18" charset="0"/>
                <a:cs typeface="Times New Roman" panose="02020603050405020304" pitchFamily="18" charset="0"/>
              </a:rPr>
              <a:t> a. Hardware </a:t>
            </a:r>
          </a:p>
          <a:p>
            <a:pPr marL="0" indent="0">
              <a:buNone/>
            </a:pPr>
            <a:r>
              <a:rPr lang="en-US" dirty="0">
                <a:latin typeface="Times New Roman" panose="02020603050405020304" pitchFamily="18" charset="0"/>
                <a:cs typeface="Times New Roman" panose="02020603050405020304" pitchFamily="18" charset="0"/>
              </a:rPr>
              <a:t>b. Software</a:t>
            </a:r>
          </a:p>
          <a:p>
            <a:pPr marL="0" indent="0">
              <a:buNone/>
            </a:pP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Hardware module</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This module is based on using the hardware components which can control the given module. The hardware module are similar we use in other related proteus and Arduino module.</a:t>
            </a:r>
          </a:p>
          <a:p>
            <a:pPr marL="0" indent="0">
              <a:buNone/>
            </a:pP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B.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Software module:</a:t>
            </a:r>
          </a:p>
          <a:p>
            <a:pPr marL="0" indent="0">
              <a:buNone/>
            </a:pPr>
            <a:r>
              <a:rPr lang="en-US" dirty="0">
                <a:latin typeface="Times New Roman" panose="02020603050405020304" pitchFamily="18" charset="0"/>
                <a:cs typeface="Times New Roman" panose="02020603050405020304" pitchFamily="18" charset="0"/>
              </a:rPr>
              <a:t>This module is based on coding and programming for the given task. This is the main  part and principle for given module</a:t>
            </a:r>
          </a:p>
        </p:txBody>
      </p:sp>
      <p:sp>
        <p:nvSpPr>
          <p:cNvPr id="4" name="Footer Placeholder 3">
            <a:extLst>
              <a:ext uri="{FF2B5EF4-FFF2-40B4-BE49-F238E27FC236}">
                <a16:creationId xmlns:a16="http://schemas.microsoft.com/office/drawing/2014/main" id="{A07DBF0E-C154-3481-5C3E-CF779326EE83}"/>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93251379-92DB-B2E3-56AA-4C8404544B54}"/>
              </a:ext>
            </a:extLst>
          </p:cNvPr>
          <p:cNvSpPr>
            <a:spLocks noGrp="1"/>
          </p:cNvSpPr>
          <p:nvPr>
            <p:ph type="sldNum" sz="quarter" idx="12"/>
          </p:nvPr>
        </p:nvSpPr>
        <p:spPr/>
        <p:txBody>
          <a:bodyPr/>
          <a:lstStyle/>
          <a:p>
            <a:fld id="{587A13CF-BC7A-46C2-A55C-FE68C1C8D228}" type="slidenum">
              <a:rPr lang="en-US" smtClean="0"/>
              <a:t>11</a:t>
            </a:fld>
            <a:endParaRPr lang="en-US"/>
          </a:p>
        </p:txBody>
      </p:sp>
    </p:spTree>
    <p:extLst>
      <p:ext uri="{BB962C8B-B14F-4D97-AF65-F5344CB8AC3E}">
        <p14:creationId xmlns:p14="http://schemas.microsoft.com/office/powerpoint/2010/main" val="368908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945B-216D-1277-1527-024E4477D745}"/>
              </a:ext>
            </a:extLst>
          </p:cNvPr>
          <p:cNvSpPr>
            <a:spLocks noGrp="1"/>
          </p:cNvSpPr>
          <p:nvPr>
            <p:ph type="title"/>
          </p:nvPr>
        </p:nvSpPr>
        <p:spPr>
          <a:xfrm>
            <a:off x="552449" y="85725"/>
            <a:ext cx="10067925" cy="644525"/>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Hardware Components Required</a:t>
            </a:r>
          </a:p>
        </p:txBody>
      </p:sp>
      <p:sp>
        <p:nvSpPr>
          <p:cNvPr id="3" name="Content Placeholder 2">
            <a:extLst>
              <a:ext uri="{FF2B5EF4-FFF2-40B4-BE49-F238E27FC236}">
                <a16:creationId xmlns:a16="http://schemas.microsoft.com/office/drawing/2014/main" id="{5820D003-1EAD-28A4-890C-509D04AC1DEA}"/>
              </a:ext>
            </a:extLst>
          </p:cNvPr>
          <p:cNvSpPr>
            <a:spLocks noGrp="1"/>
          </p:cNvSpPr>
          <p:nvPr>
            <p:ph idx="1"/>
          </p:nvPr>
        </p:nvSpPr>
        <p:spPr>
          <a:xfrm>
            <a:off x="657225" y="730249"/>
            <a:ext cx="7734300" cy="5232401"/>
          </a:xfrm>
        </p:spPr>
        <p:txBody>
          <a:bodyPr vert="horz" lIns="91440" tIns="45720" rIns="91440" bIns="45720" rtlCol="0" anchor="t">
            <a:noAutofit/>
          </a:bodyPr>
          <a:lstStyle/>
          <a:p>
            <a:r>
              <a:rPr lang="en-US" dirty="0">
                <a:latin typeface="Times New Roman" panose="02020603050405020304" pitchFamily="18" charset="0"/>
                <a:cs typeface="Times New Roman" panose="02020603050405020304" pitchFamily="18" charset="0"/>
              </a:rPr>
              <a:t>Node MCU</a:t>
            </a:r>
          </a:p>
          <a:p>
            <a:r>
              <a:rPr lang="en-US" dirty="0">
                <a:latin typeface="Times New Roman" panose="02020603050405020304" pitchFamily="18" charset="0"/>
                <a:cs typeface="Times New Roman" panose="02020603050405020304" pitchFamily="18" charset="0"/>
              </a:rPr>
              <a:t>Arduino  ide </a:t>
            </a:r>
          </a:p>
          <a:p>
            <a:r>
              <a:rPr lang="en-US" dirty="0">
                <a:latin typeface="Times New Roman" panose="02020603050405020304" pitchFamily="18" charset="0"/>
                <a:cs typeface="Times New Roman" panose="02020603050405020304" pitchFamily="18" charset="0"/>
              </a:rPr>
              <a:t>Relay module</a:t>
            </a:r>
          </a:p>
          <a:p>
            <a:r>
              <a:rPr lang="en-US" dirty="0">
                <a:latin typeface="Times New Roman" panose="02020603050405020304" pitchFamily="18" charset="0"/>
                <a:cs typeface="Times New Roman" panose="02020603050405020304" pitchFamily="18" charset="0"/>
              </a:rPr>
              <a:t>Remote</a:t>
            </a:r>
          </a:p>
          <a:p>
            <a:r>
              <a:rPr lang="en-US" dirty="0">
                <a:latin typeface="Times New Roman" panose="02020603050405020304" pitchFamily="18" charset="0"/>
                <a:cs typeface="Times New Roman" panose="02020603050405020304" pitchFamily="18" charset="0"/>
              </a:rPr>
              <a:t>Servo Motor</a:t>
            </a:r>
          </a:p>
          <a:p>
            <a:r>
              <a:rPr lang="en-US" dirty="0">
                <a:latin typeface="Times New Roman" panose="02020603050405020304" pitchFamily="18" charset="0"/>
                <a:cs typeface="Times New Roman" panose="02020603050405020304" pitchFamily="18" charset="0"/>
              </a:rPr>
              <a:t>Arduino Uno</a:t>
            </a:r>
          </a:p>
          <a:p>
            <a:r>
              <a:rPr lang="en-US" dirty="0">
                <a:latin typeface="Times New Roman" panose="02020603050405020304" pitchFamily="18" charset="0"/>
                <a:cs typeface="Times New Roman" panose="02020603050405020304" pitchFamily="18" charset="0"/>
              </a:rPr>
              <a:t>Keypad</a:t>
            </a:r>
          </a:p>
          <a:p>
            <a:r>
              <a:rPr lang="en-US" dirty="0">
                <a:latin typeface="Times New Roman" panose="02020603050405020304" pitchFamily="18" charset="0"/>
                <a:cs typeface="Times New Roman" panose="02020603050405020304" pitchFamily="18" charset="0"/>
              </a:rPr>
              <a:t>Battery</a:t>
            </a:r>
          </a:p>
          <a:p>
            <a:r>
              <a:rPr lang="en-US" dirty="0">
                <a:latin typeface="Times New Roman" panose="02020603050405020304" pitchFamily="18" charset="0"/>
                <a:cs typeface="Times New Roman" panose="02020603050405020304" pitchFamily="18" charset="0"/>
              </a:rPr>
              <a:t>Electric components</a:t>
            </a:r>
          </a:p>
          <a:p>
            <a:pPr marL="0" indent="0">
              <a:buNone/>
            </a:pPr>
            <a:r>
              <a:rPr lang="en-US" dirty="0">
                <a:latin typeface="Times New Roman" panose="02020603050405020304" pitchFamily="18" charset="0"/>
                <a:cs typeface="Times New Roman" panose="02020603050405020304" pitchFamily="18" charset="0"/>
              </a:rPr>
              <a:t>   1.Wires     2. Electric bulbs</a:t>
            </a:r>
          </a:p>
          <a:p>
            <a:pPr marL="0" indent="0">
              <a:buNone/>
            </a:pPr>
            <a:r>
              <a:rPr lang="en-US" dirty="0">
                <a:latin typeface="Times New Roman" panose="02020603050405020304" pitchFamily="18" charset="0"/>
                <a:cs typeface="Times New Roman" panose="02020603050405020304" pitchFamily="18" charset="0"/>
              </a:rPr>
              <a:t>  3.Fan   </a:t>
            </a:r>
          </a:p>
        </p:txBody>
      </p:sp>
      <p:sp>
        <p:nvSpPr>
          <p:cNvPr id="4" name="Footer Placeholder 3">
            <a:extLst>
              <a:ext uri="{FF2B5EF4-FFF2-40B4-BE49-F238E27FC236}">
                <a16:creationId xmlns:a16="http://schemas.microsoft.com/office/drawing/2014/main" id="{8146E6BC-9184-296E-F981-940A8F6D9912}"/>
              </a:ext>
            </a:extLst>
          </p:cNvPr>
          <p:cNvSpPr>
            <a:spLocks noGrp="1"/>
          </p:cNvSpPr>
          <p:nvPr>
            <p:ph type="ftr" sz="quarter" idx="11"/>
          </p:nvPr>
        </p:nvSpPr>
        <p:spPr/>
        <p:txBody>
          <a:bodyPr/>
          <a:lstStyle/>
          <a:p>
            <a:r>
              <a:rPr lang="en-US" dirty="0"/>
              <a:t>Home automation system</a:t>
            </a:r>
          </a:p>
        </p:txBody>
      </p:sp>
      <p:sp>
        <p:nvSpPr>
          <p:cNvPr id="5" name="Slide Number Placeholder 4">
            <a:extLst>
              <a:ext uri="{FF2B5EF4-FFF2-40B4-BE49-F238E27FC236}">
                <a16:creationId xmlns:a16="http://schemas.microsoft.com/office/drawing/2014/main" id="{4A42FBB4-76B5-1E3A-177E-98B16DC83F16}"/>
              </a:ext>
            </a:extLst>
          </p:cNvPr>
          <p:cNvSpPr>
            <a:spLocks noGrp="1"/>
          </p:cNvSpPr>
          <p:nvPr>
            <p:ph type="sldNum" sz="quarter" idx="12"/>
          </p:nvPr>
        </p:nvSpPr>
        <p:spPr/>
        <p:txBody>
          <a:bodyPr/>
          <a:lstStyle/>
          <a:p>
            <a:fld id="{587A13CF-BC7A-46C2-A55C-FE68C1C8D228}" type="slidenum">
              <a:rPr lang="en-US" smtClean="0"/>
              <a:t>12</a:t>
            </a:fld>
            <a:endParaRPr lang="en-US"/>
          </a:p>
        </p:txBody>
      </p:sp>
    </p:spTree>
    <p:extLst>
      <p:ext uri="{BB962C8B-B14F-4D97-AF65-F5344CB8AC3E}">
        <p14:creationId xmlns:p14="http://schemas.microsoft.com/office/powerpoint/2010/main" val="103738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6B75-E5A6-9858-C5BE-0BCEB3E3446F}"/>
              </a:ext>
            </a:extLst>
          </p:cNvPr>
          <p:cNvSpPr>
            <a:spLocks noGrp="1"/>
          </p:cNvSpPr>
          <p:nvPr>
            <p:ph type="title"/>
          </p:nvPr>
        </p:nvSpPr>
        <p:spPr/>
        <p:txBody>
          <a:bodyPr>
            <a:normAutofit/>
          </a:bodyPr>
          <a:lstStyle/>
          <a:p>
            <a:r>
              <a:rPr lang="en-US" sz="3600" i="1" dirty="0">
                <a:solidFill>
                  <a:srgbClr val="FF0000"/>
                </a:solidFill>
                <a:latin typeface="Calibri" panose="020F0502020204030204" pitchFamily="34" charset="0"/>
                <a:cs typeface="Calibri" panose="020F0502020204030204" pitchFamily="34" charset="0"/>
              </a:rPr>
              <a:t>Remote</a:t>
            </a:r>
          </a:p>
        </p:txBody>
      </p:sp>
      <p:sp>
        <p:nvSpPr>
          <p:cNvPr id="3" name="Content Placeholder 2">
            <a:extLst>
              <a:ext uri="{FF2B5EF4-FFF2-40B4-BE49-F238E27FC236}">
                <a16:creationId xmlns:a16="http://schemas.microsoft.com/office/drawing/2014/main" id="{08BFB7D4-8A2D-5F8F-A9F1-65EF7DD1A5F0}"/>
              </a:ext>
            </a:extLst>
          </p:cNvPr>
          <p:cNvSpPr>
            <a:spLocks noGrp="1"/>
          </p:cNvSpPr>
          <p:nvPr>
            <p:ph idx="1"/>
          </p:nvPr>
        </p:nvSpPr>
        <p:spPr/>
        <p:txBody>
          <a:bodyPr/>
          <a:lstStyle/>
          <a:p>
            <a:r>
              <a:rPr lang="en-US" i="1" dirty="0"/>
              <a:t>Remote is  simply a controller like tv remote which control tv in which tv must be in receiving mode and remote must be in sending mode likewise  we will make remote app which will control all the home switching system.</a:t>
            </a:r>
          </a:p>
          <a:p>
            <a:r>
              <a:rPr lang="en-US" i="1" dirty="0"/>
              <a:t>This will help us to get control over the switching system automatically.</a:t>
            </a:r>
          </a:p>
        </p:txBody>
      </p:sp>
      <p:sp>
        <p:nvSpPr>
          <p:cNvPr id="4" name="Footer Placeholder 3">
            <a:extLst>
              <a:ext uri="{FF2B5EF4-FFF2-40B4-BE49-F238E27FC236}">
                <a16:creationId xmlns:a16="http://schemas.microsoft.com/office/drawing/2014/main" id="{F9E4BB86-F685-CE0A-FC1A-CA5910610F0F}"/>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1DC4543B-14E2-49DB-F911-A2544C223AE6}"/>
              </a:ext>
            </a:extLst>
          </p:cNvPr>
          <p:cNvSpPr>
            <a:spLocks noGrp="1"/>
          </p:cNvSpPr>
          <p:nvPr>
            <p:ph type="sldNum" sz="quarter" idx="12"/>
          </p:nvPr>
        </p:nvSpPr>
        <p:spPr/>
        <p:txBody>
          <a:bodyPr/>
          <a:lstStyle/>
          <a:p>
            <a:fld id="{587A13CF-BC7A-46C2-A55C-FE68C1C8D228}" type="slidenum">
              <a:rPr lang="en-US" smtClean="0"/>
              <a:t>13</a:t>
            </a:fld>
            <a:endParaRPr lang="en-US"/>
          </a:p>
        </p:txBody>
      </p:sp>
    </p:spTree>
    <p:extLst>
      <p:ext uri="{BB962C8B-B14F-4D97-AF65-F5344CB8AC3E}">
        <p14:creationId xmlns:p14="http://schemas.microsoft.com/office/powerpoint/2010/main" val="44783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66A7-4C71-726C-C682-33D87EB619FB}"/>
              </a:ext>
            </a:extLst>
          </p:cNvPr>
          <p:cNvSpPr>
            <a:spLocks noGrp="1"/>
          </p:cNvSpPr>
          <p:nvPr>
            <p:ph type="ctrTitle"/>
          </p:nvPr>
        </p:nvSpPr>
        <p:spPr>
          <a:xfrm>
            <a:off x="285750" y="282575"/>
            <a:ext cx="4305300" cy="1399604"/>
          </a:xfrm>
        </p:spPr>
        <p:txBody>
          <a:bodyPr>
            <a:noAutofit/>
          </a:bodyPr>
          <a:lstStyle/>
          <a:p>
            <a:r>
              <a:rPr lang="en-US" sz="4400" dirty="0">
                <a:solidFill>
                  <a:srgbClr val="FF0000"/>
                </a:solidFill>
                <a:latin typeface="Times New Roman" panose="02020603050405020304" pitchFamily="18" charset="0"/>
                <a:cs typeface="Times New Roman" panose="02020603050405020304" pitchFamily="18" charset="0"/>
              </a:rPr>
              <a:t>Node MCU</a:t>
            </a:r>
          </a:p>
        </p:txBody>
      </p:sp>
      <p:sp>
        <p:nvSpPr>
          <p:cNvPr id="3" name="Subtitle 2">
            <a:extLst>
              <a:ext uri="{FF2B5EF4-FFF2-40B4-BE49-F238E27FC236}">
                <a16:creationId xmlns:a16="http://schemas.microsoft.com/office/drawing/2014/main" id="{89DB9138-5458-CBCF-45B7-27BEC1D0592C}"/>
              </a:ext>
            </a:extLst>
          </p:cNvPr>
          <p:cNvSpPr>
            <a:spLocks noGrp="1"/>
          </p:cNvSpPr>
          <p:nvPr>
            <p:ph type="subTitle" idx="1"/>
          </p:nvPr>
        </p:nvSpPr>
        <p:spPr>
          <a:xfrm>
            <a:off x="1098010" y="1901254"/>
            <a:ext cx="9995979" cy="3055492"/>
          </a:xfrm>
        </p:spPr>
        <p:txBody>
          <a:bodyPr vert="horz" lIns="91440" tIns="45720" rIns="91440" bIns="45720" rtlCol="0" anchor="t">
            <a:noAutofit/>
          </a:bodyPr>
          <a:lstStyle/>
          <a:p>
            <a:pPr algn="just"/>
            <a:r>
              <a:rPr lang="en-US" sz="2800" dirty="0">
                <a:latin typeface="Times New Roman" panose="02020603050405020304" pitchFamily="18" charset="0"/>
                <a:cs typeface="Times New Roman" panose="02020603050405020304" pitchFamily="18" charset="0"/>
              </a:rPr>
              <a:t>Node MCU</a:t>
            </a:r>
            <a:r>
              <a:rPr lang="en-US" sz="2800" b="0" i="0" dirty="0">
                <a:effectLst/>
                <a:latin typeface="Times New Roman" panose="02020603050405020304" pitchFamily="18" charset="0"/>
                <a:cs typeface="Times New Roman" panose="02020603050405020304" pitchFamily="18" charset="0"/>
              </a:rPr>
              <a:t> is an open source firmware for which open source </a:t>
            </a:r>
            <a:r>
              <a:rPr lang="en-US" sz="2800" b="0" i="0" u="none" strike="noStrike" dirty="0">
                <a:effectLst/>
                <a:latin typeface="Times New Roman" panose="02020603050405020304" pitchFamily="18" charset="0"/>
                <a:cs typeface="Times New Roman" panose="02020603050405020304" pitchFamily="18" charset="0"/>
              </a:rPr>
              <a:t>prototyping</a:t>
            </a:r>
            <a:r>
              <a:rPr lang="en-US" sz="2800" b="0" i="0" dirty="0">
                <a:effectLst/>
                <a:latin typeface="Times New Roman" panose="02020603050405020304" pitchFamily="18" charset="0"/>
                <a:cs typeface="Times New Roman" panose="02020603050405020304" pitchFamily="18" charset="0"/>
              </a:rPr>
              <a:t> board designs are available. The name "Node MCU" combines “</a:t>
            </a:r>
            <a:r>
              <a:rPr lang="en-US" sz="2800" b="0" i="0" u="none" strike="noStrike" dirty="0">
                <a:effectLst/>
                <a:latin typeface="Times New Roman" panose="02020603050405020304" pitchFamily="18" charset="0"/>
                <a:cs typeface="Times New Roman" panose="02020603050405020304" pitchFamily="18" charset="0"/>
              </a:rPr>
              <a:t>node</a:t>
            </a:r>
            <a:r>
              <a:rPr lang="en-US" sz="2800" b="0" i="0" dirty="0">
                <a:effectLst/>
                <a:latin typeface="Times New Roman" panose="02020603050405020304" pitchFamily="18" charset="0"/>
                <a:cs typeface="Times New Roman" panose="02020603050405020304" pitchFamily="18" charset="0"/>
              </a:rPr>
              <a:t>" and "MCU" (</a:t>
            </a:r>
            <a:r>
              <a:rPr lang="en-US" sz="2800" b="0" strike="noStrike" dirty="0">
                <a:effectLst/>
                <a:latin typeface="Times New Roman" panose="02020603050405020304" pitchFamily="18" charset="0"/>
                <a:cs typeface="Times New Roman" panose="02020603050405020304" pitchFamily="18" charset="0"/>
              </a:rPr>
              <a:t>micro-controller</a:t>
            </a:r>
            <a:r>
              <a:rPr lang="en-US" sz="2800" b="0" i="0" dirty="0">
                <a:effectLst/>
                <a:latin typeface="Times New Roman" panose="02020603050405020304" pitchFamily="18" charset="0"/>
                <a:cs typeface="Times New Roman" panose="02020603050405020304" pitchFamily="18" charset="0"/>
              </a:rPr>
              <a:t> unit).The term "Node MCU" strictly speaking refers to the firmware rather than the associated </a:t>
            </a:r>
            <a:r>
              <a:rPr lang="en-US" sz="2800" b="0" i="0" u="none" strike="noStrike" dirty="0">
                <a:effectLst/>
                <a:latin typeface="Times New Roman" panose="02020603050405020304" pitchFamily="18" charset="0"/>
                <a:cs typeface="Times New Roman" panose="02020603050405020304" pitchFamily="18" charset="0"/>
              </a:rPr>
              <a:t>development kits.</a:t>
            </a:r>
            <a:endParaRPr lang="en-US"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ECB0FB2-D063-767B-D7ED-B497ECF33E72}"/>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D7D44C31-FB6A-AE2E-6051-558BA671E478}"/>
              </a:ext>
            </a:extLst>
          </p:cNvPr>
          <p:cNvSpPr>
            <a:spLocks noGrp="1"/>
          </p:cNvSpPr>
          <p:nvPr>
            <p:ph type="sldNum" sz="quarter" idx="12"/>
          </p:nvPr>
        </p:nvSpPr>
        <p:spPr/>
        <p:txBody>
          <a:bodyPr/>
          <a:lstStyle/>
          <a:p>
            <a:fld id="{587A13CF-BC7A-46C2-A55C-FE68C1C8D228}" type="slidenum">
              <a:rPr lang="en-US" smtClean="0"/>
              <a:t>14</a:t>
            </a:fld>
            <a:endParaRPr lang="en-US"/>
          </a:p>
        </p:txBody>
      </p:sp>
    </p:spTree>
    <p:extLst>
      <p:ext uri="{BB962C8B-B14F-4D97-AF65-F5344CB8AC3E}">
        <p14:creationId xmlns:p14="http://schemas.microsoft.com/office/powerpoint/2010/main" val="267663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2AF247-6CA7-5CD8-D013-2D1A2316F836}"/>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72043EBD-30EF-31F2-5D71-522B02620AD8}"/>
              </a:ext>
            </a:extLst>
          </p:cNvPr>
          <p:cNvSpPr>
            <a:spLocks noGrp="1"/>
          </p:cNvSpPr>
          <p:nvPr>
            <p:ph type="sldNum" sz="quarter" idx="12"/>
          </p:nvPr>
        </p:nvSpPr>
        <p:spPr/>
        <p:txBody>
          <a:bodyPr/>
          <a:lstStyle/>
          <a:p>
            <a:fld id="{587A13CF-BC7A-46C2-A55C-FE68C1C8D228}" type="slidenum">
              <a:rPr lang="en-US" smtClean="0"/>
              <a:t>15</a:t>
            </a:fld>
            <a:endParaRPr lang="en-US"/>
          </a:p>
        </p:txBody>
      </p:sp>
      <p:pic>
        <p:nvPicPr>
          <p:cNvPr id="2050" name="Picture 2" descr="Connecting NodeMCU with Firebase - Shiva Bahadur Basnet">
            <a:extLst>
              <a:ext uri="{FF2B5EF4-FFF2-40B4-BE49-F238E27FC236}">
                <a16:creationId xmlns:a16="http://schemas.microsoft.com/office/drawing/2014/main" id="{CCF43B83-5B6E-FF44-8275-676421301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714375"/>
            <a:ext cx="9772650"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79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C82CBA-6B21-9415-E1CD-C76307D2FBDD}"/>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63E0304D-CCAF-7AC6-C4E6-599AAA7FD4E7}"/>
              </a:ext>
            </a:extLst>
          </p:cNvPr>
          <p:cNvSpPr>
            <a:spLocks noGrp="1"/>
          </p:cNvSpPr>
          <p:nvPr>
            <p:ph type="sldNum" sz="quarter" idx="12"/>
          </p:nvPr>
        </p:nvSpPr>
        <p:spPr/>
        <p:txBody>
          <a:bodyPr/>
          <a:lstStyle/>
          <a:p>
            <a:fld id="{587A13CF-BC7A-46C2-A55C-FE68C1C8D228}" type="slidenum">
              <a:rPr lang="en-US" smtClean="0"/>
              <a:t>16</a:t>
            </a:fld>
            <a:endParaRPr lang="en-US"/>
          </a:p>
        </p:txBody>
      </p:sp>
      <p:sp>
        <p:nvSpPr>
          <p:cNvPr id="7" name="TextBox 6">
            <a:extLst>
              <a:ext uri="{FF2B5EF4-FFF2-40B4-BE49-F238E27FC236}">
                <a16:creationId xmlns:a16="http://schemas.microsoft.com/office/drawing/2014/main" id="{2145530A-F263-B2EA-01B7-04A8077DCF1F}"/>
              </a:ext>
            </a:extLst>
          </p:cNvPr>
          <p:cNvSpPr txBox="1"/>
          <p:nvPr/>
        </p:nvSpPr>
        <p:spPr>
          <a:xfrm>
            <a:off x="1696005" y="261336"/>
            <a:ext cx="7028895" cy="830997"/>
          </a:xfrm>
          <a:prstGeom prst="rect">
            <a:avLst/>
          </a:prstGeom>
          <a:noFill/>
        </p:spPr>
        <p:txBody>
          <a:bodyPr wrap="square">
            <a:spAutoFit/>
          </a:bodyPr>
          <a:lstStyle/>
          <a:p>
            <a:r>
              <a:rPr lang="en-US" sz="4800" b="1" dirty="0">
                <a:solidFill>
                  <a:srgbClr val="FF0000"/>
                </a:solidFill>
                <a:latin typeface="+mn-lt"/>
              </a:rPr>
              <a:t>Relay and Relay module</a:t>
            </a:r>
            <a:endParaRPr lang="en-US" sz="4800" dirty="0"/>
          </a:p>
        </p:txBody>
      </p:sp>
      <p:sp>
        <p:nvSpPr>
          <p:cNvPr id="9" name="TextBox 8">
            <a:extLst>
              <a:ext uri="{FF2B5EF4-FFF2-40B4-BE49-F238E27FC236}">
                <a16:creationId xmlns:a16="http://schemas.microsoft.com/office/drawing/2014/main" id="{D4CA8370-FE77-0CFA-A921-2D49277A71D4}"/>
              </a:ext>
            </a:extLst>
          </p:cNvPr>
          <p:cNvSpPr txBox="1"/>
          <p:nvPr/>
        </p:nvSpPr>
        <p:spPr>
          <a:xfrm>
            <a:off x="1624614" y="1633491"/>
            <a:ext cx="8762260" cy="2246769"/>
          </a:xfrm>
          <a:prstGeom prst="rect">
            <a:avLst/>
          </a:prstGeom>
          <a:noFill/>
        </p:spPr>
        <p:txBody>
          <a:bodyPr wrap="square">
            <a:spAutoFit/>
          </a:bodyPr>
          <a:lstStyle/>
          <a:p>
            <a:r>
              <a:rPr lang="en-US" sz="2800" b="0" i="0" dirty="0">
                <a:solidFill>
                  <a:srgbClr val="333333"/>
                </a:solidFill>
                <a:effectLst/>
              </a:rPr>
              <a:t>A power relay module is an electrical switch that is operated by an electromagnet. The electromagnet is activated by a separate low-power signal from a micro controller. When activated, the electromagnet pulls to either open or close an electrical circuit.</a:t>
            </a:r>
            <a:endParaRPr lang="en-US" sz="2800" dirty="0"/>
          </a:p>
        </p:txBody>
      </p:sp>
    </p:spTree>
    <p:extLst>
      <p:ext uri="{BB962C8B-B14F-4D97-AF65-F5344CB8AC3E}">
        <p14:creationId xmlns:p14="http://schemas.microsoft.com/office/powerpoint/2010/main" val="388783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FC039-794B-D637-3B41-D337C4C1B422}"/>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B8EC5C39-F566-E0FF-55D4-B35C08D93B27}"/>
              </a:ext>
            </a:extLst>
          </p:cNvPr>
          <p:cNvSpPr>
            <a:spLocks noGrp="1"/>
          </p:cNvSpPr>
          <p:nvPr>
            <p:ph type="sldNum" sz="quarter" idx="12"/>
          </p:nvPr>
        </p:nvSpPr>
        <p:spPr/>
        <p:txBody>
          <a:bodyPr/>
          <a:lstStyle/>
          <a:p>
            <a:fld id="{587A13CF-BC7A-46C2-A55C-FE68C1C8D228}" type="slidenum">
              <a:rPr lang="en-US" smtClean="0"/>
              <a:t>17</a:t>
            </a:fld>
            <a:endParaRPr lang="en-US"/>
          </a:p>
        </p:txBody>
      </p:sp>
      <p:pic>
        <p:nvPicPr>
          <p:cNvPr id="3074" name="Picture 2" descr="Different Types Of Relays, Their Construction, Operation &amp; Applications">
            <a:extLst>
              <a:ext uri="{FF2B5EF4-FFF2-40B4-BE49-F238E27FC236}">
                <a16:creationId xmlns:a16="http://schemas.microsoft.com/office/drawing/2014/main" id="{E4E259F9-16CD-7CBF-4761-07F72EFF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44" y="1429305"/>
            <a:ext cx="4060275" cy="39949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Channel Relay Module: Buy Online at Best Prices in Nepal | Daraz.com.np">
            <a:extLst>
              <a:ext uri="{FF2B5EF4-FFF2-40B4-BE49-F238E27FC236}">
                <a16:creationId xmlns:a16="http://schemas.microsoft.com/office/drawing/2014/main" id="{464B99CB-35B3-7499-61EF-2E0A63A6E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680" y="816746"/>
            <a:ext cx="5213379" cy="521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97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A39C67-F2DD-762D-84DE-AED3F410A161}"/>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E87083A4-755F-3ABD-9FAF-7CD581C144E7}"/>
              </a:ext>
            </a:extLst>
          </p:cNvPr>
          <p:cNvSpPr>
            <a:spLocks noGrp="1"/>
          </p:cNvSpPr>
          <p:nvPr>
            <p:ph type="sldNum" sz="quarter" idx="12"/>
          </p:nvPr>
        </p:nvSpPr>
        <p:spPr/>
        <p:txBody>
          <a:bodyPr/>
          <a:lstStyle/>
          <a:p>
            <a:fld id="{587A13CF-BC7A-46C2-A55C-FE68C1C8D228}" type="slidenum">
              <a:rPr lang="en-US" smtClean="0"/>
              <a:t>18</a:t>
            </a:fld>
            <a:endParaRPr lang="en-US"/>
          </a:p>
        </p:txBody>
      </p:sp>
      <p:pic>
        <p:nvPicPr>
          <p:cNvPr id="4100" name="Picture 4" descr="2 Channel 5V Relay Module: Buy Online at Best Prices in Nepal | Daraz.com.np">
            <a:extLst>
              <a:ext uri="{FF2B5EF4-FFF2-40B4-BE49-F238E27FC236}">
                <a16:creationId xmlns:a16="http://schemas.microsoft.com/office/drawing/2014/main" id="{9A4E6980-DFE9-1DEC-B8EB-25E706146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37" y="328476"/>
            <a:ext cx="4114800" cy="353749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4 Channel 5V Relay Board at Rs 170 | Relay Board | ID: 19179450812">
            <a:extLst>
              <a:ext uri="{FF2B5EF4-FFF2-40B4-BE49-F238E27FC236}">
                <a16:creationId xmlns:a16="http://schemas.microsoft.com/office/drawing/2014/main" id="{A5E1B40E-BDC0-74F3-7390-81D0990B7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595" y="328476"/>
            <a:ext cx="4236819" cy="333861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1PCS Blue 8 Channel 24V Relay Module 8Channel Relay Output 8 Way Relay  Module for Arduino High Quality|24v relay module|24v relayrelay module 24v  - AliExpress">
            <a:extLst>
              <a:ext uri="{FF2B5EF4-FFF2-40B4-BE49-F238E27FC236}">
                <a16:creationId xmlns:a16="http://schemas.microsoft.com/office/drawing/2014/main" id="{35A7C7E3-F9E2-9C03-9220-D525C8ED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482" y="2695572"/>
            <a:ext cx="4676387" cy="391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09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77A3-4AFD-DF7E-1014-A740D5F6F930}"/>
              </a:ext>
            </a:extLst>
          </p:cNvPr>
          <p:cNvSpPr>
            <a:spLocks noGrp="1"/>
          </p:cNvSpPr>
          <p:nvPr>
            <p:ph type="ctrTitle"/>
          </p:nvPr>
        </p:nvSpPr>
        <p:spPr>
          <a:xfrm>
            <a:off x="1524001" y="1122363"/>
            <a:ext cx="7513468" cy="653171"/>
          </a:xfrm>
        </p:spPr>
        <p:txBody>
          <a:bodyPr>
            <a:noAutofit/>
          </a:bodyPr>
          <a:lstStyle/>
          <a:p>
            <a:r>
              <a:rPr lang="en-US" sz="4400" dirty="0">
                <a:solidFill>
                  <a:srgbClr val="FF0000"/>
                </a:solidFill>
                <a:latin typeface="Times New Roman" panose="02020603050405020304" pitchFamily="18" charset="0"/>
                <a:cs typeface="Times New Roman" panose="02020603050405020304" pitchFamily="18" charset="0"/>
              </a:rPr>
              <a:t>Other devices</a:t>
            </a:r>
          </a:p>
        </p:txBody>
      </p:sp>
      <p:sp>
        <p:nvSpPr>
          <p:cNvPr id="3" name="Subtitle 2">
            <a:extLst>
              <a:ext uri="{FF2B5EF4-FFF2-40B4-BE49-F238E27FC236}">
                <a16:creationId xmlns:a16="http://schemas.microsoft.com/office/drawing/2014/main" id="{A743C8E3-4BB2-984C-1239-9EC87DF9F689}"/>
              </a:ext>
            </a:extLst>
          </p:cNvPr>
          <p:cNvSpPr>
            <a:spLocks noGrp="1"/>
          </p:cNvSpPr>
          <p:nvPr>
            <p:ph type="subTitle" idx="1"/>
          </p:nvPr>
        </p:nvSpPr>
        <p:spPr>
          <a:xfrm>
            <a:off x="1945318" y="2303293"/>
            <a:ext cx="8608381" cy="2621132"/>
          </a:xfrm>
        </p:spPr>
        <p:txBody>
          <a:bodyPr>
            <a:normAutofit/>
          </a:bodyPr>
          <a:lstStyle/>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Arduino</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Bluetooth module</a:t>
            </a:r>
          </a:p>
          <a:p>
            <a:pPr marL="342900" indent="-342900" algn="l">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Wifi</a:t>
            </a:r>
            <a:r>
              <a:rPr lang="en-US" sz="2800" dirty="0">
                <a:latin typeface="Times New Roman" panose="02020603050405020304" pitchFamily="18" charset="0"/>
                <a:cs typeface="Times New Roman" panose="02020603050405020304" pitchFamily="18" charset="0"/>
              </a:rPr>
              <a:t> module</a:t>
            </a:r>
          </a:p>
        </p:txBody>
      </p:sp>
      <p:sp>
        <p:nvSpPr>
          <p:cNvPr id="4" name="Footer Placeholder 3">
            <a:extLst>
              <a:ext uri="{FF2B5EF4-FFF2-40B4-BE49-F238E27FC236}">
                <a16:creationId xmlns:a16="http://schemas.microsoft.com/office/drawing/2014/main" id="{236F378B-542A-A333-ACC5-B266FBB143D3}"/>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0A1DC24D-F708-2C88-4047-FDCA03A9D15D}"/>
              </a:ext>
            </a:extLst>
          </p:cNvPr>
          <p:cNvSpPr>
            <a:spLocks noGrp="1"/>
          </p:cNvSpPr>
          <p:nvPr>
            <p:ph type="sldNum" sz="quarter" idx="12"/>
          </p:nvPr>
        </p:nvSpPr>
        <p:spPr/>
        <p:txBody>
          <a:bodyPr/>
          <a:lstStyle/>
          <a:p>
            <a:fld id="{587A13CF-BC7A-46C2-A55C-FE68C1C8D228}" type="slidenum">
              <a:rPr lang="en-US" smtClean="0"/>
              <a:t>19</a:t>
            </a:fld>
            <a:endParaRPr lang="en-US"/>
          </a:p>
        </p:txBody>
      </p:sp>
      <p:pic>
        <p:nvPicPr>
          <p:cNvPr id="5124" name="Picture 4" descr="What is an Arduino? - learn.sparkfun.com">
            <a:extLst>
              <a:ext uri="{FF2B5EF4-FFF2-40B4-BE49-F238E27FC236}">
                <a16:creationId xmlns:a16="http://schemas.microsoft.com/office/drawing/2014/main" id="{3B709BA0-7ED5-106A-51A9-934E6003E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011" y="2057848"/>
            <a:ext cx="3730888" cy="27423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C-05 - Bluetooth Module: Buy Online at Best Prices in Nepal | Daraz.com.np">
            <a:extLst>
              <a:ext uri="{FF2B5EF4-FFF2-40B4-BE49-F238E27FC236}">
                <a16:creationId xmlns:a16="http://schemas.microsoft.com/office/drawing/2014/main" id="{9A39110F-1A0F-6E4D-159A-457CD5A7C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820" y="1926454"/>
            <a:ext cx="3371248" cy="323147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WiFi Module - ESP8266 (4MB Flash) - WRL-17146 - SparkFun Electronics">
            <a:extLst>
              <a:ext uri="{FF2B5EF4-FFF2-40B4-BE49-F238E27FC236}">
                <a16:creationId xmlns:a16="http://schemas.microsoft.com/office/drawing/2014/main" id="{C20B78A5-CA1F-3629-897C-28108EE2CA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396" y="3911693"/>
            <a:ext cx="4215415" cy="323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14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C068-1CBA-5CE9-31CC-D466176FC207}"/>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D4D041CF-7B42-E9F0-178B-AB377B5A18B4}"/>
              </a:ext>
            </a:extLst>
          </p:cNvPr>
          <p:cNvSpPr>
            <a:spLocks noGrp="1"/>
          </p:cNvSpPr>
          <p:nvPr>
            <p:ph idx="1"/>
          </p:nvPr>
        </p:nvSpPr>
        <p:spPr>
          <a:xfrm>
            <a:off x="579408" y="1480569"/>
            <a:ext cx="10774392" cy="4696394"/>
          </a:xfrm>
        </p:spPr>
        <p:txBody>
          <a:bodyPr vert="horz" lIns="91440" tIns="45720" rIns="91440" bIns="45720" rtlCol="0" anchor="t">
            <a:normAutofit fontScale="625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Project modules</a:t>
            </a:r>
          </a:p>
          <a:p>
            <a:r>
              <a:rPr lang="en-US" dirty="0">
                <a:latin typeface="Times New Roman" panose="02020603050405020304" pitchFamily="18" charset="0"/>
                <a:cs typeface="Times New Roman" panose="02020603050405020304" pitchFamily="18" charset="0"/>
              </a:rPr>
              <a:t>Automatic door opening System</a:t>
            </a:r>
          </a:p>
          <a:p>
            <a:r>
              <a:rPr lang="en-US" dirty="0">
                <a:latin typeface="Times New Roman" panose="02020603050405020304" pitchFamily="18" charset="0"/>
                <a:cs typeface="Times New Roman" panose="02020603050405020304" pitchFamily="18" charset="0"/>
              </a:rPr>
              <a:t>Hardware Component required</a:t>
            </a:r>
          </a:p>
          <a:p>
            <a:r>
              <a:rPr lang="en-US" dirty="0">
                <a:latin typeface="Times New Roman" panose="02020603050405020304" pitchFamily="18" charset="0"/>
                <a:cs typeface="Times New Roman" panose="02020603050405020304" pitchFamily="18" charset="0"/>
              </a:rPr>
              <a:t>Software Components</a:t>
            </a:r>
          </a:p>
          <a:p>
            <a:r>
              <a:rPr lang="en-US" dirty="0">
                <a:latin typeface="Times New Roman" panose="02020603050405020304" pitchFamily="18" charset="0"/>
                <a:cs typeface="Times New Roman" panose="02020603050405020304" pitchFamily="18" charset="0"/>
              </a:rPr>
              <a:t>Flowchart</a:t>
            </a:r>
          </a:p>
          <a:p>
            <a:r>
              <a:rPr lang="en-US" dirty="0">
                <a:latin typeface="Times New Roman" panose="02020603050405020304" pitchFamily="18" charset="0"/>
                <a:cs typeface="Times New Roman" panose="02020603050405020304" pitchFamily="18" charset="0"/>
              </a:rPr>
              <a:t>Overall diagram</a:t>
            </a:r>
          </a:p>
          <a:p>
            <a:r>
              <a:rPr lang="en-US" dirty="0">
                <a:latin typeface="Times New Roman" panose="02020603050405020304" pitchFamily="18" charset="0"/>
                <a:cs typeface="Times New Roman" panose="02020603050405020304" pitchFamily="18" charset="0"/>
              </a:rPr>
              <a:t>Simulation Circuit</a:t>
            </a:r>
          </a:p>
          <a:p>
            <a:r>
              <a:rPr lang="en-US"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Application</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Budget</a:t>
            </a:r>
          </a:p>
          <a:p>
            <a:r>
              <a:rPr lang="en-US" dirty="0">
                <a:latin typeface="Times New Roman" panose="02020603050405020304" pitchFamily="18" charset="0"/>
                <a:cs typeface="Times New Roman" panose="02020603050405020304" pitchFamily="18" charset="0"/>
              </a:rPr>
              <a:t>References</a:t>
            </a:r>
          </a:p>
          <a:p>
            <a:endParaRPr lang="en-US" dirty="0">
              <a:cs typeface="Calibri"/>
            </a:endParaRPr>
          </a:p>
        </p:txBody>
      </p:sp>
      <p:sp>
        <p:nvSpPr>
          <p:cNvPr id="4" name="Footer Placeholder 3">
            <a:extLst>
              <a:ext uri="{FF2B5EF4-FFF2-40B4-BE49-F238E27FC236}">
                <a16:creationId xmlns:a16="http://schemas.microsoft.com/office/drawing/2014/main" id="{D8C9A8B5-0AA4-020D-92D9-1910D107801B}"/>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8487E92E-9F92-BB51-0C01-3F6650E96EAF}"/>
              </a:ext>
            </a:extLst>
          </p:cNvPr>
          <p:cNvSpPr>
            <a:spLocks noGrp="1"/>
          </p:cNvSpPr>
          <p:nvPr>
            <p:ph type="sldNum" sz="quarter" idx="12"/>
          </p:nvPr>
        </p:nvSpPr>
        <p:spPr/>
        <p:txBody>
          <a:bodyPr/>
          <a:lstStyle/>
          <a:p>
            <a:fld id="{587A13CF-BC7A-46C2-A55C-FE68C1C8D228}" type="slidenum">
              <a:rPr lang="en-US" dirty="0" smtClean="0"/>
              <a:t>2</a:t>
            </a:fld>
            <a:endParaRPr lang="en-US" dirty="0"/>
          </a:p>
        </p:txBody>
      </p:sp>
    </p:spTree>
    <p:extLst>
      <p:ext uri="{BB962C8B-B14F-4D97-AF65-F5344CB8AC3E}">
        <p14:creationId xmlns:p14="http://schemas.microsoft.com/office/powerpoint/2010/main" val="193453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820AA0-DCD5-A8BA-9F0A-E06B4481CBE9}"/>
              </a:ext>
            </a:extLst>
          </p:cNvPr>
          <p:cNvSpPr>
            <a:spLocks noGrp="1"/>
          </p:cNvSpPr>
          <p:nvPr>
            <p:ph type="ftr" sz="quarter" idx="11"/>
          </p:nvPr>
        </p:nvSpPr>
        <p:spPr/>
        <p:txBody>
          <a:bodyPr/>
          <a:lstStyle/>
          <a:p>
            <a:r>
              <a:rPr lang="en-US" dirty="0"/>
              <a:t>Home automation system</a:t>
            </a:r>
          </a:p>
        </p:txBody>
      </p:sp>
      <p:sp>
        <p:nvSpPr>
          <p:cNvPr id="3" name="Slide Number Placeholder 2">
            <a:extLst>
              <a:ext uri="{FF2B5EF4-FFF2-40B4-BE49-F238E27FC236}">
                <a16:creationId xmlns:a16="http://schemas.microsoft.com/office/drawing/2014/main" id="{C6317FC0-4CE2-E7B4-8BE0-9A3698ED81F3}"/>
              </a:ext>
            </a:extLst>
          </p:cNvPr>
          <p:cNvSpPr>
            <a:spLocks noGrp="1"/>
          </p:cNvSpPr>
          <p:nvPr>
            <p:ph type="sldNum" sz="quarter" idx="12"/>
          </p:nvPr>
        </p:nvSpPr>
        <p:spPr/>
        <p:txBody>
          <a:bodyPr/>
          <a:lstStyle/>
          <a:p>
            <a:fld id="{587A13CF-BC7A-46C2-A55C-FE68C1C8D228}" type="slidenum">
              <a:rPr lang="en-US" dirty="0" smtClean="0"/>
              <a:t>20</a:t>
            </a:fld>
            <a:endParaRPr lang="en-US" dirty="0"/>
          </a:p>
        </p:txBody>
      </p:sp>
      <p:sp>
        <p:nvSpPr>
          <p:cNvPr id="4" name="TextBox 3">
            <a:extLst>
              <a:ext uri="{FF2B5EF4-FFF2-40B4-BE49-F238E27FC236}">
                <a16:creationId xmlns:a16="http://schemas.microsoft.com/office/drawing/2014/main" id="{822C6ABF-03BB-276C-9AA3-36D6115DCAB2}"/>
              </a:ext>
            </a:extLst>
          </p:cNvPr>
          <p:cNvSpPr txBox="1"/>
          <p:nvPr/>
        </p:nvSpPr>
        <p:spPr>
          <a:xfrm>
            <a:off x="835742" y="282677"/>
            <a:ext cx="34535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solidFill>
                  <a:srgbClr val="FF0000"/>
                </a:solidFill>
                <a:latin typeface="Times New Roman" panose="02020603050405020304" pitchFamily="18" charset="0"/>
                <a:cs typeface="Times New Roman" panose="02020603050405020304" pitchFamily="18" charset="0"/>
              </a:rPr>
              <a:t>Keypad</a:t>
            </a:r>
          </a:p>
        </p:txBody>
      </p:sp>
      <p:pic>
        <p:nvPicPr>
          <p:cNvPr id="5" name="Picture 5">
            <a:extLst>
              <a:ext uri="{FF2B5EF4-FFF2-40B4-BE49-F238E27FC236}">
                <a16:creationId xmlns:a16="http://schemas.microsoft.com/office/drawing/2014/main" id="{E8213478-DC16-380A-A70F-224541CD9E2E}"/>
              </a:ext>
            </a:extLst>
          </p:cNvPr>
          <p:cNvPicPr>
            <a:picLocks noChangeAspect="1"/>
          </p:cNvPicPr>
          <p:nvPr/>
        </p:nvPicPr>
        <p:blipFill>
          <a:blip r:embed="rId2"/>
          <a:stretch>
            <a:fillRect/>
          </a:stretch>
        </p:blipFill>
        <p:spPr>
          <a:xfrm>
            <a:off x="909762" y="1094581"/>
            <a:ext cx="8939841" cy="5158595"/>
          </a:xfrm>
          <a:prstGeom prst="rect">
            <a:avLst/>
          </a:prstGeom>
        </p:spPr>
      </p:pic>
    </p:spTree>
    <p:extLst>
      <p:ext uri="{BB962C8B-B14F-4D97-AF65-F5344CB8AC3E}">
        <p14:creationId xmlns:p14="http://schemas.microsoft.com/office/powerpoint/2010/main" val="507303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71954D-6E1F-4524-7BC5-08369F874FFE}"/>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1A5D80CD-578C-A8AC-652D-3561D7F96EB1}"/>
              </a:ext>
            </a:extLst>
          </p:cNvPr>
          <p:cNvSpPr>
            <a:spLocks noGrp="1"/>
          </p:cNvSpPr>
          <p:nvPr>
            <p:ph type="sldNum" sz="quarter" idx="12"/>
          </p:nvPr>
        </p:nvSpPr>
        <p:spPr/>
        <p:txBody>
          <a:bodyPr/>
          <a:lstStyle/>
          <a:p>
            <a:fld id="{587A13CF-BC7A-46C2-A55C-FE68C1C8D228}" type="slidenum">
              <a:rPr lang="en-US" smtClean="0"/>
              <a:t>21</a:t>
            </a:fld>
            <a:endParaRPr lang="en-US"/>
          </a:p>
        </p:txBody>
      </p:sp>
      <p:sp>
        <p:nvSpPr>
          <p:cNvPr id="4" name="TextBox 3">
            <a:extLst>
              <a:ext uri="{FF2B5EF4-FFF2-40B4-BE49-F238E27FC236}">
                <a16:creationId xmlns:a16="http://schemas.microsoft.com/office/drawing/2014/main" id="{983B4D05-6515-4B3A-A047-571CCBFE9648}"/>
              </a:ext>
            </a:extLst>
          </p:cNvPr>
          <p:cNvSpPr txBox="1"/>
          <p:nvPr/>
        </p:nvSpPr>
        <p:spPr>
          <a:xfrm>
            <a:off x="675967" y="245806"/>
            <a:ext cx="318319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C00000"/>
                </a:solidFill>
                <a:latin typeface="Times New Roman" panose="02020603050405020304" pitchFamily="18" charset="0"/>
                <a:cs typeface="Times New Roman" panose="02020603050405020304" pitchFamily="18" charset="0"/>
              </a:rPr>
              <a:t>Servo Motor</a:t>
            </a:r>
          </a:p>
        </p:txBody>
      </p:sp>
      <p:pic>
        <p:nvPicPr>
          <p:cNvPr id="5" name="Picture 5">
            <a:extLst>
              <a:ext uri="{FF2B5EF4-FFF2-40B4-BE49-F238E27FC236}">
                <a16:creationId xmlns:a16="http://schemas.microsoft.com/office/drawing/2014/main" id="{07909E47-A89D-F375-739C-20294A561B20}"/>
              </a:ext>
            </a:extLst>
          </p:cNvPr>
          <p:cNvPicPr>
            <a:picLocks noChangeAspect="1"/>
          </p:cNvPicPr>
          <p:nvPr/>
        </p:nvPicPr>
        <p:blipFill>
          <a:blip r:embed="rId2"/>
          <a:stretch>
            <a:fillRect/>
          </a:stretch>
        </p:blipFill>
        <p:spPr>
          <a:xfrm>
            <a:off x="1959078" y="1609546"/>
            <a:ext cx="7090031" cy="4314644"/>
          </a:xfrm>
          <a:prstGeom prst="rect">
            <a:avLst/>
          </a:prstGeom>
        </p:spPr>
      </p:pic>
    </p:spTree>
    <p:extLst>
      <p:ext uri="{BB962C8B-B14F-4D97-AF65-F5344CB8AC3E}">
        <p14:creationId xmlns:p14="http://schemas.microsoft.com/office/powerpoint/2010/main" val="2006770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CCABCD-CC34-C301-E40B-056A58125880}"/>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7C141606-C5AF-3B70-8B6A-4BD6932E6941}"/>
              </a:ext>
            </a:extLst>
          </p:cNvPr>
          <p:cNvSpPr>
            <a:spLocks noGrp="1"/>
          </p:cNvSpPr>
          <p:nvPr>
            <p:ph type="sldNum" sz="quarter" idx="12"/>
          </p:nvPr>
        </p:nvSpPr>
        <p:spPr/>
        <p:txBody>
          <a:bodyPr/>
          <a:lstStyle/>
          <a:p>
            <a:fld id="{587A13CF-BC7A-46C2-A55C-FE68C1C8D228}" type="slidenum">
              <a:rPr lang="en-US" smtClean="0"/>
              <a:t>22</a:t>
            </a:fld>
            <a:endParaRPr lang="en-US"/>
          </a:p>
        </p:txBody>
      </p:sp>
      <p:sp>
        <p:nvSpPr>
          <p:cNvPr id="5" name="TextBox 4">
            <a:extLst>
              <a:ext uri="{FF2B5EF4-FFF2-40B4-BE49-F238E27FC236}">
                <a16:creationId xmlns:a16="http://schemas.microsoft.com/office/drawing/2014/main" id="{EBCE4221-3551-CB03-4B09-25FAADD53284}"/>
              </a:ext>
            </a:extLst>
          </p:cNvPr>
          <p:cNvSpPr txBox="1"/>
          <p:nvPr/>
        </p:nvSpPr>
        <p:spPr>
          <a:xfrm>
            <a:off x="852441" y="973869"/>
            <a:ext cx="7434309" cy="646331"/>
          </a:xfrm>
          <a:prstGeom prst="rect">
            <a:avLst/>
          </a:prstGeom>
          <a:noFill/>
        </p:spPr>
        <p:txBody>
          <a:bodyPr wrap="square">
            <a:spAutoFit/>
          </a:bodyPr>
          <a:lstStyle/>
          <a:p>
            <a:r>
              <a:rPr lang="en-US" sz="3600" dirty="0">
                <a:solidFill>
                  <a:srgbClr val="FF0000"/>
                </a:solidFill>
                <a:latin typeface="Times New Roman" panose="02020603050405020304" pitchFamily="18" charset="0"/>
                <a:cs typeface="Times New Roman" panose="02020603050405020304" pitchFamily="18" charset="0"/>
              </a:rPr>
              <a:t>Software Components</a:t>
            </a:r>
            <a:endParaRPr lang="en-US"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0789F8-D7C8-64A5-D24A-299264BDDF1C}"/>
              </a:ext>
            </a:extLst>
          </p:cNvPr>
          <p:cNvSpPr txBox="1"/>
          <p:nvPr/>
        </p:nvSpPr>
        <p:spPr>
          <a:xfrm>
            <a:off x="371475" y="2295524"/>
            <a:ext cx="8770305" cy="267765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Software includes different application that controls every equipment's like electric bulb, fans, refrigerator, washing machine, camera surveillance, motor detector, tv, and so on.</a:t>
            </a:r>
          </a:p>
          <a:p>
            <a:r>
              <a:rPr lang="en-US" sz="2800" dirty="0">
                <a:latin typeface="Times New Roman" panose="02020603050405020304" pitchFamily="18" charset="0"/>
                <a:cs typeface="Times New Roman" panose="02020603050405020304" pitchFamily="18" charset="0"/>
              </a:rPr>
              <a:t>It needs application to control the devices. The software includes are  shown below:</a:t>
            </a:r>
          </a:p>
          <a:p>
            <a:r>
              <a:rPr lang="en-US" sz="2800" dirty="0">
                <a:latin typeface="Times New Roman" panose="02020603050405020304" pitchFamily="18" charset="0"/>
                <a:cs typeface="Times New Roman" panose="02020603050405020304" pitchFamily="18" charset="0"/>
              </a:rPr>
              <a:t>Blink app</a:t>
            </a:r>
          </a:p>
        </p:txBody>
      </p:sp>
    </p:spTree>
    <p:extLst>
      <p:ext uri="{BB962C8B-B14F-4D97-AF65-F5344CB8AC3E}">
        <p14:creationId xmlns:p14="http://schemas.microsoft.com/office/powerpoint/2010/main" val="157485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CCABCD-CC34-C301-E40B-056A58125880}"/>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7C141606-C5AF-3B70-8B6A-4BD6932E6941}"/>
              </a:ext>
            </a:extLst>
          </p:cNvPr>
          <p:cNvSpPr>
            <a:spLocks noGrp="1"/>
          </p:cNvSpPr>
          <p:nvPr>
            <p:ph type="sldNum" sz="quarter" idx="12"/>
          </p:nvPr>
        </p:nvSpPr>
        <p:spPr/>
        <p:txBody>
          <a:bodyPr/>
          <a:lstStyle/>
          <a:p>
            <a:fld id="{587A13CF-BC7A-46C2-A55C-FE68C1C8D228}" type="slidenum">
              <a:rPr lang="en-US" smtClean="0"/>
              <a:t>23</a:t>
            </a:fld>
            <a:endParaRPr lang="en-US"/>
          </a:p>
        </p:txBody>
      </p:sp>
      <p:sp>
        <p:nvSpPr>
          <p:cNvPr id="5" name="TextBox 4">
            <a:extLst>
              <a:ext uri="{FF2B5EF4-FFF2-40B4-BE49-F238E27FC236}">
                <a16:creationId xmlns:a16="http://schemas.microsoft.com/office/drawing/2014/main" id="{EBCE4221-3551-CB03-4B09-25FAADD53284}"/>
              </a:ext>
            </a:extLst>
          </p:cNvPr>
          <p:cNvSpPr txBox="1"/>
          <p:nvPr/>
        </p:nvSpPr>
        <p:spPr>
          <a:xfrm>
            <a:off x="2547891" y="973869"/>
            <a:ext cx="7434309" cy="769441"/>
          </a:xfrm>
          <a:prstGeom prst="rect">
            <a:avLst/>
          </a:prstGeom>
          <a:noFill/>
        </p:spPr>
        <p:txBody>
          <a:bodyPr wrap="square">
            <a:spAutoFit/>
          </a:bodyPr>
          <a:lstStyle/>
          <a:p>
            <a:r>
              <a:rPr lang="en-US" sz="4400" dirty="0">
                <a:solidFill>
                  <a:srgbClr val="FF0000"/>
                </a:solidFill>
                <a:latin typeface="Times New Roman" panose="02020603050405020304" pitchFamily="18" charset="0"/>
                <a:cs typeface="Times New Roman" panose="02020603050405020304" pitchFamily="18" charset="0"/>
              </a:rPr>
              <a:t>Software Components</a:t>
            </a:r>
            <a:endParaRPr lang="en-US" sz="4400" dirty="0">
              <a:latin typeface="Times New Roman" panose="02020603050405020304" pitchFamily="18" charset="0"/>
              <a:cs typeface="Times New Roman" panose="02020603050405020304" pitchFamily="18" charset="0"/>
            </a:endParaRPr>
          </a:p>
        </p:txBody>
      </p:sp>
      <p:pic>
        <p:nvPicPr>
          <p:cNvPr id="6" name="Picture 6" descr="Creating a Smart Home with Blynk - Industry Articles">
            <a:extLst>
              <a:ext uri="{FF2B5EF4-FFF2-40B4-BE49-F238E27FC236}">
                <a16:creationId xmlns:a16="http://schemas.microsoft.com/office/drawing/2014/main" id="{BCE9CFCB-888E-F60B-A65E-A6D12EBBF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252" y="2010792"/>
            <a:ext cx="7350711" cy="459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964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96B70-EC89-9A1E-BCBC-83ED07344157}"/>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41F5EA68-BDBB-70D6-6E60-CD96A6F6288C}"/>
              </a:ext>
            </a:extLst>
          </p:cNvPr>
          <p:cNvSpPr>
            <a:spLocks noGrp="1"/>
          </p:cNvSpPr>
          <p:nvPr>
            <p:ph type="sldNum" sz="quarter" idx="12"/>
          </p:nvPr>
        </p:nvSpPr>
        <p:spPr/>
        <p:txBody>
          <a:bodyPr/>
          <a:lstStyle/>
          <a:p>
            <a:fld id="{587A13CF-BC7A-46C2-A55C-FE68C1C8D228}" type="slidenum">
              <a:rPr lang="en-US" smtClean="0"/>
              <a:t>24</a:t>
            </a:fld>
            <a:endParaRPr lang="en-US"/>
          </a:p>
        </p:txBody>
      </p:sp>
      <p:sp>
        <p:nvSpPr>
          <p:cNvPr id="4" name="TextBox 3">
            <a:extLst>
              <a:ext uri="{FF2B5EF4-FFF2-40B4-BE49-F238E27FC236}">
                <a16:creationId xmlns:a16="http://schemas.microsoft.com/office/drawing/2014/main" id="{06C7A1B0-697C-15B9-275E-4BA95095BB79}"/>
              </a:ext>
            </a:extLst>
          </p:cNvPr>
          <p:cNvSpPr txBox="1"/>
          <p:nvPr/>
        </p:nvSpPr>
        <p:spPr>
          <a:xfrm>
            <a:off x="675967" y="245806"/>
            <a:ext cx="318319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C00000"/>
                </a:solidFill>
                <a:latin typeface="Times New Roman" panose="02020603050405020304" pitchFamily="18" charset="0"/>
                <a:cs typeface="Times New Roman" panose="02020603050405020304" pitchFamily="18" charset="0"/>
              </a:rPr>
              <a:t>Flowchart</a:t>
            </a:r>
          </a:p>
        </p:txBody>
      </p:sp>
      <p:pic>
        <p:nvPicPr>
          <p:cNvPr id="6" name="Picture 5">
            <a:extLst>
              <a:ext uri="{FF2B5EF4-FFF2-40B4-BE49-F238E27FC236}">
                <a16:creationId xmlns:a16="http://schemas.microsoft.com/office/drawing/2014/main" id="{D721CC8D-9FEC-E6F7-7A5A-40A9E4A32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194" y="1015247"/>
            <a:ext cx="4960620" cy="4632960"/>
          </a:xfrm>
          <a:prstGeom prst="rect">
            <a:avLst/>
          </a:prstGeom>
        </p:spPr>
      </p:pic>
      <p:sp>
        <p:nvSpPr>
          <p:cNvPr id="8" name="TextBox 7">
            <a:extLst>
              <a:ext uri="{FF2B5EF4-FFF2-40B4-BE49-F238E27FC236}">
                <a16:creationId xmlns:a16="http://schemas.microsoft.com/office/drawing/2014/main" id="{0D70688E-0655-2FF8-CB16-27FE63FC6877}"/>
              </a:ext>
            </a:extLst>
          </p:cNvPr>
          <p:cNvSpPr txBox="1"/>
          <p:nvPr/>
        </p:nvSpPr>
        <p:spPr>
          <a:xfrm>
            <a:off x="3478530" y="5658087"/>
            <a:ext cx="609447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Flowchart of prototype function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16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0" name="Freeform: Shape 1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7" name="Freeform: Shape 1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524C1A38-6656-140A-9793-AAA673E746D6}"/>
              </a:ext>
            </a:extLst>
          </p:cNvPr>
          <p:cNvSpPr txBox="1"/>
          <p:nvPr/>
        </p:nvSpPr>
        <p:spPr>
          <a:xfrm>
            <a:off x="457201" y="723406"/>
            <a:ext cx="3234018" cy="38267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400" kern="1200">
                <a:solidFill>
                  <a:schemeClr val="tx1"/>
                </a:solidFill>
                <a:latin typeface="+mj-lt"/>
                <a:ea typeface="+mj-ea"/>
                <a:cs typeface="+mj-cs"/>
              </a:rPr>
              <a:t>Overall Block Diagram</a:t>
            </a:r>
          </a:p>
        </p:txBody>
      </p:sp>
      <p:sp>
        <p:nvSpPr>
          <p:cNvPr id="2" name="Footer Placeholder 1">
            <a:extLst>
              <a:ext uri="{FF2B5EF4-FFF2-40B4-BE49-F238E27FC236}">
                <a16:creationId xmlns:a16="http://schemas.microsoft.com/office/drawing/2014/main" id="{1758A034-4DD9-134D-7862-446836E4E0F4}"/>
              </a:ext>
            </a:extLst>
          </p:cNvPr>
          <p:cNvSpPr>
            <a:spLocks noGrp="1"/>
          </p:cNvSpPr>
          <p:nvPr>
            <p:ph type="ftr" sz="quarter" idx="11"/>
          </p:nvPr>
        </p:nvSpPr>
        <p:spPr>
          <a:xfrm>
            <a:off x="458454" y="6371549"/>
            <a:ext cx="3220916" cy="345796"/>
          </a:xfrm>
        </p:spPr>
        <p:txBody>
          <a:bodyPr vert="horz" lIns="91440" tIns="45720" rIns="91440" bIns="45720" rtlCol="0" anchor="ctr">
            <a:normAutofit/>
          </a:bodyPr>
          <a:lstStyle/>
          <a:p>
            <a:pPr>
              <a:spcAft>
                <a:spcPts val="600"/>
              </a:spcAft>
            </a:pPr>
            <a:r>
              <a:rPr lang="en-US" kern="1200">
                <a:solidFill>
                  <a:schemeClr val="tx1">
                    <a:alpha val="60000"/>
                  </a:schemeClr>
                </a:solidFill>
                <a:latin typeface="+mn-lt"/>
                <a:ea typeface="+mn-ea"/>
                <a:cs typeface="+mn-cs"/>
              </a:rPr>
              <a:t>Home automation system</a:t>
            </a:r>
          </a:p>
        </p:txBody>
      </p:sp>
      <p:sp>
        <p:nvSpPr>
          <p:cNvPr id="3" name="Slide Number Placeholder 2">
            <a:extLst>
              <a:ext uri="{FF2B5EF4-FFF2-40B4-BE49-F238E27FC236}">
                <a16:creationId xmlns:a16="http://schemas.microsoft.com/office/drawing/2014/main" id="{199AAB0C-27BB-0269-5A7B-19DA09FEBF4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7A13CF-BC7A-46C2-A55C-FE68C1C8D228}" type="slidenum">
              <a:rPr lang="en-US">
                <a:solidFill>
                  <a:srgbClr val="000000">
                    <a:alpha val="60000"/>
                  </a:srgbClr>
                </a:solidFill>
              </a:rPr>
              <a:pPr>
                <a:spcAft>
                  <a:spcPts val="600"/>
                </a:spcAft>
              </a:pPr>
              <a:t>25</a:t>
            </a:fld>
            <a:endParaRPr lang="en-US">
              <a:solidFill>
                <a:srgbClr val="000000">
                  <a:alpha val="60000"/>
                </a:srgbClr>
              </a:solidFill>
            </a:endParaRPr>
          </a:p>
        </p:txBody>
      </p:sp>
      <p:pic>
        <p:nvPicPr>
          <p:cNvPr id="7" name="Picture 7" descr="Diagram&#10;&#10;Description automatically generated">
            <a:extLst>
              <a:ext uri="{FF2B5EF4-FFF2-40B4-BE49-F238E27FC236}">
                <a16:creationId xmlns:a16="http://schemas.microsoft.com/office/drawing/2014/main" id="{1BD1A408-9AF4-E53F-2F05-0D48843AEE0F}"/>
              </a:ext>
            </a:extLst>
          </p:cNvPr>
          <p:cNvPicPr>
            <a:picLocks noChangeAspect="1"/>
          </p:cNvPicPr>
          <p:nvPr/>
        </p:nvPicPr>
        <p:blipFill>
          <a:blip r:embed="rId2"/>
          <a:stretch>
            <a:fillRect/>
          </a:stretch>
        </p:blipFill>
        <p:spPr>
          <a:xfrm>
            <a:off x="4817979" y="1279314"/>
            <a:ext cx="6899017" cy="4807371"/>
          </a:xfrm>
          <a:prstGeom prst="rect">
            <a:avLst/>
          </a:prstGeom>
        </p:spPr>
      </p:pic>
    </p:spTree>
    <p:extLst>
      <p:ext uri="{BB962C8B-B14F-4D97-AF65-F5344CB8AC3E}">
        <p14:creationId xmlns:p14="http://schemas.microsoft.com/office/powerpoint/2010/main" val="1082084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F66527-B05F-F132-0F83-A072B17D35F5}"/>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D0B674D9-BD80-C924-932E-992C781F2535}"/>
              </a:ext>
            </a:extLst>
          </p:cNvPr>
          <p:cNvSpPr>
            <a:spLocks noGrp="1"/>
          </p:cNvSpPr>
          <p:nvPr>
            <p:ph type="sldNum" sz="quarter" idx="12"/>
          </p:nvPr>
        </p:nvSpPr>
        <p:spPr/>
        <p:txBody>
          <a:bodyPr/>
          <a:lstStyle/>
          <a:p>
            <a:fld id="{587A13CF-BC7A-46C2-A55C-FE68C1C8D228}" type="slidenum">
              <a:rPr lang="en-US" smtClean="0"/>
              <a:t>26</a:t>
            </a:fld>
            <a:endParaRPr lang="en-US"/>
          </a:p>
        </p:txBody>
      </p:sp>
      <p:pic>
        <p:nvPicPr>
          <p:cNvPr id="4" name="Picture 4" descr="Chart, scatter chart&#10;&#10;Description automatically generated">
            <a:extLst>
              <a:ext uri="{FF2B5EF4-FFF2-40B4-BE49-F238E27FC236}">
                <a16:creationId xmlns:a16="http://schemas.microsoft.com/office/drawing/2014/main" id="{CFBDFFC9-3E04-15FA-718D-9C359BC154EF}"/>
              </a:ext>
            </a:extLst>
          </p:cNvPr>
          <p:cNvPicPr>
            <a:picLocks noChangeAspect="1"/>
          </p:cNvPicPr>
          <p:nvPr/>
        </p:nvPicPr>
        <p:blipFill>
          <a:blip r:embed="rId2"/>
          <a:stretch>
            <a:fillRect/>
          </a:stretch>
        </p:blipFill>
        <p:spPr>
          <a:xfrm>
            <a:off x="511835" y="918441"/>
            <a:ext cx="10665123" cy="5567458"/>
          </a:xfrm>
          <a:prstGeom prst="rect">
            <a:avLst/>
          </a:prstGeom>
        </p:spPr>
      </p:pic>
      <p:sp>
        <p:nvSpPr>
          <p:cNvPr id="5" name="TextBox 4">
            <a:extLst>
              <a:ext uri="{FF2B5EF4-FFF2-40B4-BE49-F238E27FC236}">
                <a16:creationId xmlns:a16="http://schemas.microsoft.com/office/drawing/2014/main" id="{4585905A-59A5-32D6-4D8E-1C8BD0B0E516}"/>
              </a:ext>
            </a:extLst>
          </p:cNvPr>
          <p:cNvSpPr txBox="1"/>
          <p:nvPr/>
        </p:nvSpPr>
        <p:spPr>
          <a:xfrm>
            <a:off x="318977" y="141767"/>
            <a:ext cx="11748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F0000"/>
                </a:solidFill>
                <a:latin typeface="Times New Roman" panose="02020603050405020304" pitchFamily="18" charset="0"/>
                <a:ea typeface="+mn-lt"/>
                <a:cs typeface="Times New Roman" panose="02020603050405020304" pitchFamily="18" charset="0"/>
              </a:rPr>
              <a:t>Simulation circuit of Home automation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45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FA6939-EE16-B202-A589-24471173B8D3}"/>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0E4C1B23-5126-8C14-66A3-1315D72B3A33}"/>
              </a:ext>
            </a:extLst>
          </p:cNvPr>
          <p:cNvSpPr>
            <a:spLocks noGrp="1"/>
          </p:cNvSpPr>
          <p:nvPr>
            <p:ph type="sldNum" sz="quarter" idx="12"/>
          </p:nvPr>
        </p:nvSpPr>
        <p:spPr/>
        <p:txBody>
          <a:bodyPr/>
          <a:lstStyle/>
          <a:p>
            <a:fld id="{587A13CF-BC7A-46C2-A55C-FE68C1C8D228}" type="slidenum">
              <a:rPr lang="en-US" smtClean="0"/>
              <a:t>27</a:t>
            </a:fld>
            <a:endParaRPr lang="en-US"/>
          </a:p>
        </p:txBody>
      </p:sp>
      <p:pic>
        <p:nvPicPr>
          <p:cNvPr id="4" name="Picture 4" descr="Chart&#10;&#10;Description automatically generated">
            <a:extLst>
              <a:ext uri="{FF2B5EF4-FFF2-40B4-BE49-F238E27FC236}">
                <a16:creationId xmlns:a16="http://schemas.microsoft.com/office/drawing/2014/main" id="{E4988CD4-A18F-75D7-86E4-33132B49A6EF}"/>
              </a:ext>
            </a:extLst>
          </p:cNvPr>
          <p:cNvPicPr>
            <a:picLocks noChangeAspect="1"/>
          </p:cNvPicPr>
          <p:nvPr/>
        </p:nvPicPr>
        <p:blipFill>
          <a:blip r:embed="rId2"/>
          <a:stretch>
            <a:fillRect/>
          </a:stretch>
        </p:blipFill>
        <p:spPr>
          <a:xfrm flipH="1">
            <a:off x="659189" y="720609"/>
            <a:ext cx="10550143" cy="6034130"/>
          </a:xfrm>
          <a:prstGeom prst="rect">
            <a:avLst/>
          </a:prstGeom>
        </p:spPr>
      </p:pic>
      <p:sp>
        <p:nvSpPr>
          <p:cNvPr id="5" name="TextBox 4">
            <a:extLst>
              <a:ext uri="{FF2B5EF4-FFF2-40B4-BE49-F238E27FC236}">
                <a16:creationId xmlns:a16="http://schemas.microsoft.com/office/drawing/2014/main" id="{EB8A2007-99E2-2B21-2A84-EDF5B42FCFF3}"/>
              </a:ext>
            </a:extLst>
          </p:cNvPr>
          <p:cNvSpPr txBox="1"/>
          <p:nvPr/>
        </p:nvSpPr>
        <p:spPr>
          <a:xfrm>
            <a:off x="135193" y="110612"/>
            <a:ext cx="121674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F0000"/>
                </a:solidFill>
                <a:latin typeface="Times New Roman" panose="02020603050405020304" pitchFamily="18" charset="0"/>
                <a:cs typeface="Times New Roman" panose="02020603050405020304" pitchFamily="18" charset="0"/>
              </a:rPr>
              <a:t>Simulation circuit of Automatic door opening 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298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B5E1-0ABC-5665-D6EC-D9E64EF71DE4}"/>
              </a:ext>
            </a:extLst>
          </p:cNvPr>
          <p:cNvSpPr>
            <a:spLocks noGrp="1"/>
          </p:cNvSpPr>
          <p:nvPr>
            <p:ph type="title"/>
          </p:nvPr>
        </p:nvSpPr>
        <p:spPr>
          <a:xfrm>
            <a:off x="714375" y="0"/>
            <a:ext cx="4057650" cy="409575"/>
          </a:xfrm>
        </p:spPr>
        <p:txBody>
          <a:bodyPr>
            <a:normAutofit fontScale="90000"/>
          </a:bodyPr>
          <a:lstStyle/>
          <a:p>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957E6C1A-75F2-BB9A-B4A2-125E8EAB342E}"/>
              </a:ext>
            </a:extLst>
          </p:cNvPr>
          <p:cNvSpPr>
            <a:spLocks noGrp="1"/>
          </p:cNvSpPr>
          <p:nvPr>
            <p:ph idx="1"/>
          </p:nvPr>
        </p:nvSpPr>
        <p:spPr>
          <a:xfrm>
            <a:off x="226474" y="976545"/>
            <a:ext cx="11555952" cy="367165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1. Managing all of your home from one place. This means we are able to control all of our home connected system through one interface and make easier to access to functionality which we want for our house.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2.It provides flexibility for using new devices and appliances of our home which is very impressive and allow us to keep upgrading with latest technology.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It provides security to your home .</a:t>
            </a:r>
            <a:r>
              <a:rPr lang="en-US" b="0" dirty="0">
                <a:effectLst/>
                <a:latin typeface="Times New Roman" panose="02020603050405020304" pitchFamily="18" charset="0"/>
                <a:cs typeface="Times New Roman" panose="02020603050405020304" pitchFamily="18" charset="0"/>
              </a:rPr>
              <a:t> For example, home automation systems can connect motion detectors, surveillance cameras, automated door locks, and other tangible security measures throughout your home so you can activate them from one mobile device before heading to bed.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lgn="l">
              <a:buNone/>
            </a:pPr>
            <a:endParaRPr lang="en-US"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56A8CBA-FF02-B40D-7170-45519E8D27F0}"/>
              </a:ext>
            </a:extLst>
          </p:cNvPr>
          <p:cNvSpPr>
            <a:spLocks noGrp="1"/>
          </p:cNvSpPr>
          <p:nvPr>
            <p:ph type="ftr" sz="quarter" idx="11"/>
          </p:nvPr>
        </p:nvSpPr>
        <p:spPr/>
        <p:txBody>
          <a:bodyPr/>
          <a:lstStyle/>
          <a:p>
            <a:r>
              <a:rPr lang="en-US"/>
              <a:t>Home automation system</a:t>
            </a:r>
          </a:p>
        </p:txBody>
      </p:sp>
      <p:sp>
        <p:nvSpPr>
          <p:cNvPr id="7" name="Slide Number Placeholder 6">
            <a:extLst>
              <a:ext uri="{FF2B5EF4-FFF2-40B4-BE49-F238E27FC236}">
                <a16:creationId xmlns:a16="http://schemas.microsoft.com/office/drawing/2014/main" id="{82D56FB6-4709-BEE9-8BAB-25233D5FE665}"/>
              </a:ext>
            </a:extLst>
          </p:cNvPr>
          <p:cNvSpPr>
            <a:spLocks noGrp="1"/>
          </p:cNvSpPr>
          <p:nvPr>
            <p:ph type="sldNum" sz="quarter" idx="12"/>
          </p:nvPr>
        </p:nvSpPr>
        <p:spPr/>
        <p:txBody>
          <a:bodyPr/>
          <a:lstStyle/>
          <a:p>
            <a:fld id="{587A13CF-BC7A-46C2-A55C-FE68C1C8D228}" type="slidenum">
              <a:rPr lang="en-US" smtClean="0"/>
              <a:t>28</a:t>
            </a:fld>
            <a:endParaRPr lang="en-US"/>
          </a:p>
        </p:txBody>
      </p:sp>
    </p:spTree>
    <p:extLst>
      <p:ext uri="{BB962C8B-B14F-4D97-AF65-F5344CB8AC3E}">
        <p14:creationId xmlns:p14="http://schemas.microsoft.com/office/powerpoint/2010/main" val="492034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67C52F27-A847-CFD1-EFF5-2EAD1466D283}"/>
              </a:ext>
            </a:extLst>
          </p:cNvPr>
          <p:cNvSpPr>
            <a:spLocks noGrp="1"/>
          </p:cNvSpPr>
          <p:nvPr>
            <p:ph type="ftr" sz="quarter" idx="11"/>
          </p:nvPr>
        </p:nvSpPr>
        <p:spPr/>
        <p:txBody>
          <a:bodyPr/>
          <a:lstStyle/>
          <a:p>
            <a:r>
              <a:rPr lang="en-US" dirty="0"/>
              <a:t>Home automation system</a:t>
            </a:r>
          </a:p>
        </p:txBody>
      </p:sp>
      <p:sp>
        <p:nvSpPr>
          <p:cNvPr id="7" name="Slide Number Placeholder 6">
            <a:extLst>
              <a:ext uri="{FF2B5EF4-FFF2-40B4-BE49-F238E27FC236}">
                <a16:creationId xmlns:a16="http://schemas.microsoft.com/office/drawing/2014/main" id="{8F0D7CEB-B481-AE74-A643-064DD96CB0E1}"/>
              </a:ext>
            </a:extLst>
          </p:cNvPr>
          <p:cNvSpPr>
            <a:spLocks noGrp="1"/>
          </p:cNvSpPr>
          <p:nvPr>
            <p:ph type="sldNum" sz="quarter" idx="12"/>
          </p:nvPr>
        </p:nvSpPr>
        <p:spPr/>
        <p:txBody>
          <a:bodyPr/>
          <a:lstStyle/>
          <a:p>
            <a:fld id="{587A13CF-BC7A-46C2-A55C-FE68C1C8D228}" type="slidenum">
              <a:rPr lang="en-US" smtClean="0"/>
              <a:t>29</a:t>
            </a:fld>
            <a:endParaRPr lang="en-US"/>
          </a:p>
        </p:txBody>
      </p:sp>
      <p:sp>
        <p:nvSpPr>
          <p:cNvPr id="9" name="TextBox 8">
            <a:extLst>
              <a:ext uri="{FF2B5EF4-FFF2-40B4-BE49-F238E27FC236}">
                <a16:creationId xmlns:a16="http://schemas.microsoft.com/office/drawing/2014/main" id="{0FB8445D-E228-13B4-503D-B5459F904767}"/>
              </a:ext>
            </a:extLst>
          </p:cNvPr>
          <p:cNvSpPr txBox="1"/>
          <p:nvPr/>
        </p:nvSpPr>
        <p:spPr>
          <a:xfrm>
            <a:off x="0" y="710214"/>
            <a:ext cx="11967099" cy="5693866"/>
          </a:xfrm>
          <a:prstGeom prst="rect">
            <a:avLst/>
          </a:prstGeom>
          <a:noFill/>
        </p:spPr>
        <p:txBody>
          <a:bodyPr wrap="square">
            <a:spAutoFit/>
          </a:bodyPr>
          <a:lstStyle/>
          <a:p>
            <a:r>
              <a:rPr lang="en-US" sz="2800" b="0" dirty="0">
                <a:effectLst/>
                <a:latin typeface="Times New Roman" panose="02020603050405020304" pitchFamily="18" charset="0"/>
                <a:cs typeface="Times New Roman" panose="02020603050405020304" pitchFamily="18" charset="0"/>
              </a:rPr>
              <a:t>4. Remote control of home function. For e.g.; if we are late to go to home from work then we can preheat the oven before we reach home and if we do not turn off light on the front door and go away fro</a:t>
            </a:r>
            <a:r>
              <a:rPr lang="en-US" sz="2800" dirty="0">
                <a:latin typeface="Times New Roman" panose="02020603050405020304" pitchFamily="18" charset="0"/>
                <a:cs typeface="Times New Roman" panose="02020603050405020304" pitchFamily="18" charset="0"/>
              </a:rPr>
              <a:t>m home then also we can control.</a:t>
            </a:r>
          </a:p>
          <a:p>
            <a:endParaRPr lang="en-US" sz="2800" dirty="0">
              <a:latin typeface="Times New Roman" panose="02020603050405020304" pitchFamily="18" charset="0"/>
              <a:cs typeface="Times New Roman" panose="02020603050405020304" pitchFamily="18" charset="0"/>
            </a:endParaRPr>
          </a:p>
          <a:p>
            <a:r>
              <a:rPr lang="en-US" sz="2800" b="0" dirty="0">
                <a:effectLst/>
                <a:latin typeface="Times New Roman" panose="02020603050405020304" pitchFamily="18" charset="0"/>
                <a:cs typeface="Times New Roman" panose="02020603050405020304" pitchFamily="18" charset="0"/>
              </a:rPr>
              <a:t>5. Increa</a:t>
            </a:r>
            <a:r>
              <a:rPr lang="en-US" sz="2800" dirty="0">
                <a:latin typeface="Times New Roman" panose="02020603050405020304" pitchFamily="18" charset="0"/>
                <a:cs typeface="Times New Roman" panose="02020603050405020304" pitchFamily="18" charset="0"/>
              </a:rPr>
              <a:t>sed energy efficiency. E.g.: turning on light when you enter and turn off when you leave and never wasting any energy.</a:t>
            </a:r>
          </a:p>
          <a:p>
            <a:endParaRPr lang="en-US" sz="2800" dirty="0">
              <a:latin typeface="Times New Roman" panose="02020603050405020304" pitchFamily="18" charset="0"/>
              <a:cs typeface="Times New Roman" panose="02020603050405020304" pitchFamily="18" charset="0"/>
            </a:endParaRPr>
          </a:p>
          <a:p>
            <a:r>
              <a:rPr lang="en-US" sz="2800" b="0" dirty="0">
                <a:effectLst/>
                <a:latin typeface="Times New Roman" panose="02020603050405020304" pitchFamily="18" charset="0"/>
                <a:cs typeface="Times New Roman" panose="02020603050405020304" pitchFamily="18" charset="0"/>
              </a:rPr>
              <a:t>6. </a:t>
            </a:r>
            <a:r>
              <a:rPr lang="en-US" sz="2800" dirty="0">
                <a:latin typeface="Times New Roman" panose="02020603050405020304" pitchFamily="18" charset="0"/>
                <a:cs typeface="Times New Roman" panose="02020603050405020304" pitchFamily="18" charset="0"/>
              </a:rPr>
              <a:t>Home management insights. E.g.: how time the room of light is on and how much time tv is on and so 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7. Improved appliance functionality. We may find great difference in using manual switch and controlling switch by using application.</a:t>
            </a:r>
          </a:p>
          <a:p>
            <a:endParaRPr lang="en-US" sz="2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7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6564F-586B-62E4-2B4B-08B420BE9229}"/>
              </a:ext>
            </a:extLst>
          </p:cNvPr>
          <p:cNvSpPr>
            <a:spLocks noGrp="1"/>
          </p:cNvSpPr>
          <p:nvPr>
            <p:ph type="ftr" sz="quarter" idx="11"/>
          </p:nvPr>
        </p:nvSpPr>
        <p:spPr/>
        <p:txBody>
          <a:bodyPr/>
          <a:lstStyle/>
          <a:p>
            <a:r>
              <a:rPr lang="en-US" dirty="0"/>
              <a:t>Home automation system</a:t>
            </a:r>
          </a:p>
        </p:txBody>
      </p:sp>
      <p:sp>
        <p:nvSpPr>
          <p:cNvPr id="3" name="Slide Number Placeholder 2">
            <a:extLst>
              <a:ext uri="{FF2B5EF4-FFF2-40B4-BE49-F238E27FC236}">
                <a16:creationId xmlns:a16="http://schemas.microsoft.com/office/drawing/2014/main" id="{2BA41FD9-FEF7-EF24-22A3-93C1B40A9163}"/>
              </a:ext>
            </a:extLst>
          </p:cNvPr>
          <p:cNvSpPr>
            <a:spLocks noGrp="1"/>
          </p:cNvSpPr>
          <p:nvPr>
            <p:ph type="sldNum" sz="quarter" idx="12"/>
          </p:nvPr>
        </p:nvSpPr>
        <p:spPr/>
        <p:txBody>
          <a:bodyPr/>
          <a:lstStyle/>
          <a:p>
            <a:fld id="{587A13CF-BC7A-46C2-A55C-FE68C1C8D228}" type="slidenum">
              <a:rPr lang="en-US" smtClean="0"/>
              <a:t>3</a:t>
            </a:fld>
            <a:endParaRPr lang="en-US"/>
          </a:p>
        </p:txBody>
      </p:sp>
      <p:sp>
        <p:nvSpPr>
          <p:cNvPr id="6" name="TextBox 5">
            <a:extLst>
              <a:ext uri="{FF2B5EF4-FFF2-40B4-BE49-F238E27FC236}">
                <a16:creationId xmlns:a16="http://schemas.microsoft.com/office/drawing/2014/main" id="{884CC305-F0D0-41F3-CC3C-AAA9CB50F847}"/>
              </a:ext>
            </a:extLst>
          </p:cNvPr>
          <p:cNvSpPr txBox="1"/>
          <p:nvPr/>
        </p:nvSpPr>
        <p:spPr>
          <a:xfrm>
            <a:off x="2633473" y="323852"/>
            <a:ext cx="6943725" cy="769441"/>
          </a:xfrm>
          <a:prstGeom prst="rect">
            <a:avLst/>
          </a:prstGeom>
          <a:noFill/>
        </p:spPr>
        <p:txBody>
          <a:bodyPr wrap="square">
            <a:spAutoFit/>
          </a:bodyPr>
          <a:lstStyle/>
          <a:p>
            <a:r>
              <a:rPr lang="en-US" sz="4400" b="1" dirty="0">
                <a:solidFill>
                  <a:srgbClr val="FF0000"/>
                </a:solidFill>
                <a:latin typeface="Times New Roman" panose="02020603050405020304" pitchFamily="18" charset="0"/>
                <a:cs typeface="Times New Roman" panose="02020603050405020304" pitchFamily="18" charset="0"/>
              </a:rPr>
              <a:t>Home Automation System</a:t>
            </a:r>
          </a:p>
        </p:txBody>
      </p:sp>
      <p:pic>
        <p:nvPicPr>
          <p:cNvPr id="1032" name="Picture 8" descr="What Is Smart Home Automation and How Does It Work?">
            <a:extLst>
              <a:ext uri="{FF2B5EF4-FFF2-40B4-BE49-F238E27FC236}">
                <a16:creationId xmlns:a16="http://schemas.microsoft.com/office/drawing/2014/main" id="{69B5018A-E5D4-EA41-8F86-6565FF7D1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603" y="1377667"/>
            <a:ext cx="6943725" cy="46943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625922-7844-10A3-5CBD-CC8310D0E0BC}"/>
              </a:ext>
            </a:extLst>
          </p:cNvPr>
          <p:cNvSpPr txBox="1"/>
          <p:nvPr/>
        </p:nvSpPr>
        <p:spPr>
          <a:xfrm>
            <a:off x="624078" y="1463005"/>
            <a:ext cx="373761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Our project is divided into four parts: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Home automation system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Door locking system</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App development</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Web development</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51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5CB4-B0D3-C91F-CFDF-784D77D4C90B}"/>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989C6E9A-F0E1-4763-ED49-B56A7EC6B885}"/>
              </a:ext>
            </a:extLst>
          </p:cNvPr>
          <p:cNvSpPr>
            <a:spLocks noGrp="1"/>
          </p:cNvSpPr>
          <p:nvPr>
            <p:ph idx="1"/>
          </p:nvPr>
        </p:nvSpPr>
        <p:spPr>
          <a:xfrm>
            <a:off x="838200" y="1825625"/>
            <a:ext cx="10515600" cy="3252402"/>
          </a:xfrm>
        </p:spPr>
        <p:txBody>
          <a:bodyPr/>
          <a:lstStyle/>
          <a:p>
            <a:r>
              <a:rPr lang="en-US" dirty="0">
                <a:solidFill>
                  <a:srgbClr val="333333"/>
                </a:solidFill>
                <a:effectLst/>
                <a:latin typeface="Times New Roman" panose="02020603050405020304" pitchFamily="18" charset="0"/>
                <a:cs typeface="Times New Roman" panose="02020603050405020304" pitchFamily="18" charset="0"/>
              </a:rPr>
              <a:t>The most common applications of home automation are lighting control, HVAC, outdoor lawn irrigation, kitchen appliances, and security systems</a:t>
            </a:r>
            <a:r>
              <a:rPr lang="en-US" b="1" dirty="0">
                <a:solidFill>
                  <a:srgbClr val="333333"/>
                </a:solidFill>
                <a:effectLst/>
                <a:latin typeface="Times New Roman" panose="02020603050405020304" pitchFamily="18" charset="0"/>
                <a:cs typeface="Times New Roman" panose="02020603050405020304" pitchFamily="18" charset="0"/>
              </a:rPr>
              <a:t>.</a:t>
            </a:r>
          </a:p>
          <a:p>
            <a:r>
              <a:rPr lang="en-US" dirty="0">
                <a:solidFill>
                  <a:srgbClr val="333333"/>
                </a:solidFill>
                <a:latin typeface="Times New Roman" panose="02020603050405020304" pitchFamily="18" charset="0"/>
                <a:cs typeface="Times New Roman" panose="02020603050405020304" pitchFamily="18" charset="0"/>
              </a:rPr>
              <a:t>The application is based on the nature of person, the purpose for which home is used and other terms and condition.</a:t>
            </a:r>
          </a:p>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BB8EDDF-3F76-EFF5-F51E-B2A563D096FC}"/>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1848753C-C61A-FB2F-16DA-084FC22331E6}"/>
              </a:ext>
            </a:extLst>
          </p:cNvPr>
          <p:cNvSpPr>
            <a:spLocks noGrp="1"/>
          </p:cNvSpPr>
          <p:nvPr>
            <p:ph type="sldNum" sz="quarter" idx="12"/>
          </p:nvPr>
        </p:nvSpPr>
        <p:spPr/>
        <p:txBody>
          <a:bodyPr/>
          <a:lstStyle/>
          <a:p>
            <a:fld id="{587A13CF-BC7A-46C2-A55C-FE68C1C8D228}" type="slidenum">
              <a:rPr lang="en-US" smtClean="0"/>
              <a:t>30</a:t>
            </a:fld>
            <a:endParaRPr lang="en-US"/>
          </a:p>
        </p:txBody>
      </p:sp>
    </p:spTree>
    <p:extLst>
      <p:ext uri="{BB962C8B-B14F-4D97-AF65-F5344CB8AC3E}">
        <p14:creationId xmlns:p14="http://schemas.microsoft.com/office/powerpoint/2010/main" val="2104741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D4F8-D377-90CC-E984-DE3923CA876C}"/>
              </a:ext>
            </a:extLst>
          </p:cNvPr>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04B150-1ADA-C444-99C4-022F7E6BA3E7}"/>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Truly, the home automation system is today modern culture. However it is limited to certain place in Nepal after the modernization and discovery in this twenty first century. It is very guilty for Nepal that our country has no such a simple project applied which is no more </a:t>
            </a:r>
            <a:r>
              <a:rPr lang="en-US" dirty="0" err="1">
                <a:latin typeface="Times New Roman" panose="02020603050405020304" pitchFamily="18" charset="0"/>
                <a:cs typeface="Times New Roman" panose="02020603050405020304" pitchFamily="18" charset="0"/>
              </a:rPr>
              <a:t>costy</a:t>
            </a:r>
            <a:r>
              <a:rPr lang="en-US" dirty="0">
                <a:latin typeface="Times New Roman" panose="02020603050405020304" pitchFamily="18" charset="0"/>
                <a:cs typeface="Times New Roman" panose="02020603050405020304" pitchFamily="18" charset="0"/>
              </a:rPr>
              <a:t> and helps to save time.</a:t>
            </a:r>
          </a:p>
          <a:p>
            <a:pPr marL="0" indent="0">
              <a:buNone/>
            </a:pPr>
            <a:r>
              <a:rPr lang="en-US" dirty="0">
                <a:latin typeface="Times New Roman" panose="02020603050405020304" pitchFamily="18" charset="0"/>
                <a:cs typeface="Times New Roman" panose="02020603050405020304" pitchFamily="18" charset="0"/>
              </a:rPr>
              <a:t>It is very much kidding to say that our country is forward in the field of science and technology.</a:t>
            </a:r>
          </a:p>
          <a:p>
            <a:pPr marL="0" indent="0">
              <a:buNone/>
            </a:pPr>
            <a:r>
              <a:rPr lang="en-US" dirty="0">
                <a:latin typeface="Times New Roman" panose="02020603050405020304" pitchFamily="18" charset="0"/>
                <a:cs typeface="Times New Roman" panose="02020603050405020304" pitchFamily="18" charset="0"/>
              </a:rPr>
              <a:t>It is like a lab activities that we performed in lab which we are lagging b behind to apply in our practical life to increase horizon of our knowledge.</a:t>
            </a:r>
          </a:p>
          <a:p>
            <a:pPr marL="0" indent="0">
              <a:buNone/>
            </a:pPr>
            <a:r>
              <a:rPr lang="en-US"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14F806CF-7941-B603-CF27-426D9BCF7B0A}"/>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07760A9F-EFCC-0A4D-6724-E0C073DF09EB}"/>
              </a:ext>
            </a:extLst>
          </p:cNvPr>
          <p:cNvSpPr>
            <a:spLocks noGrp="1"/>
          </p:cNvSpPr>
          <p:nvPr>
            <p:ph type="sldNum" sz="quarter" idx="12"/>
          </p:nvPr>
        </p:nvSpPr>
        <p:spPr/>
        <p:txBody>
          <a:bodyPr/>
          <a:lstStyle/>
          <a:p>
            <a:fld id="{587A13CF-BC7A-46C2-A55C-FE68C1C8D228}" type="slidenum">
              <a:rPr lang="en-US" smtClean="0"/>
              <a:t>31</a:t>
            </a:fld>
            <a:endParaRPr lang="en-US"/>
          </a:p>
        </p:txBody>
      </p:sp>
    </p:spTree>
    <p:extLst>
      <p:ext uri="{BB962C8B-B14F-4D97-AF65-F5344CB8AC3E}">
        <p14:creationId xmlns:p14="http://schemas.microsoft.com/office/powerpoint/2010/main" val="2997343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18897AE-98AD-7DC2-E342-C6DF45F6BB5C}"/>
              </a:ext>
            </a:extLst>
          </p:cNvPr>
          <p:cNvSpPr txBox="1"/>
          <p:nvPr/>
        </p:nvSpPr>
        <p:spPr>
          <a:xfrm>
            <a:off x="976544" y="914400"/>
            <a:ext cx="10377255" cy="440120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It is  very necessary for one to update in science and technology and adoption of technology and change with science and technology.</a:t>
            </a:r>
          </a:p>
          <a:p>
            <a:r>
              <a:rPr lang="en-US" sz="2800" dirty="0">
                <a:latin typeface="Times New Roman" panose="02020603050405020304" pitchFamily="18" charset="0"/>
                <a:cs typeface="Times New Roman" panose="02020603050405020304" pitchFamily="18" charset="0"/>
              </a:rPr>
              <a:t>We have to adopt the technology and use it to become a practical and not only limit our knowledge in theoretical study but proper application leads to prosperous future of the prosperous Nepal.</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No more to say , but home automation system is not a new project , it is very simple and adoptable and create a environment of science technology development in the field and discovery.</a:t>
            </a:r>
          </a:p>
          <a:p>
            <a:endParaRPr lang="en-US" sz="28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52637891-045B-5824-49D9-44A352A749D1}"/>
              </a:ext>
            </a:extLst>
          </p:cNvPr>
          <p:cNvSpPr>
            <a:spLocks noGrp="1"/>
          </p:cNvSpPr>
          <p:nvPr>
            <p:ph type="ftr" sz="quarter" idx="11"/>
          </p:nvPr>
        </p:nvSpPr>
        <p:spPr/>
        <p:txBody>
          <a:bodyPr/>
          <a:lstStyle/>
          <a:p>
            <a:r>
              <a:rPr lang="en-US"/>
              <a:t>Home automation system</a:t>
            </a:r>
          </a:p>
        </p:txBody>
      </p:sp>
      <p:sp>
        <p:nvSpPr>
          <p:cNvPr id="11" name="Slide Number Placeholder 10">
            <a:extLst>
              <a:ext uri="{FF2B5EF4-FFF2-40B4-BE49-F238E27FC236}">
                <a16:creationId xmlns:a16="http://schemas.microsoft.com/office/drawing/2014/main" id="{588D33EB-B520-2589-C5C2-C296CDEF0EEF}"/>
              </a:ext>
            </a:extLst>
          </p:cNvPr>
          <p:cNvSpPr>
            <a:spLocks noGrp="1"/>
          </p:cNvSpPr>
          <p:nvPr>
            <p:ph type="sldNum" sz="quarter" idx="12"/>
          </p:nvPr>
        </p:nvSpPr>
        <p:spPr/>
        <p:txBody>
          <a:bodyPr/>
          <a:lstStyle/>
          <a:p>
            <a:fld id="{587A13CF-BC7A-46C2-A55C-FE68C1C8D228}" type="slidenum">
              <a:rPr lang="en-US" smtClean="0"/>
              <a:t>32</a:t>
            </a:fld>
            <a:endParaRPr lang="en-US"/>
          </a:p>
        </p:txBody>
      </p:sp>
    </p:spTree>
    <p:extLst>
      <p:ext uri="{BB962C8B-B14F-4D97-AF65-F5344CB8AC3E}">
        <p14:creationId xmlns:p14="http://schemas.microsoft.com/office/powerpoint/2010/main" val="4262627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D147-9633-577C-79F6-C60F2E768736}"/>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Budget</a:t>
            </a:r>
          </a:p>
        </p:txBody>
      </p:sp>
      <p:sp>
        <p:nvSpPr>
          <p:cNvPr id="3" name="Content Placeholder 2">
            <a:extLst>
              <a:ext uri="{FF2B5EF4-FFF2-40B4-BE49-F238E27FC236}">
                <a16:creationId xmlns:a16="http://schemas.microsoft.com/office/drawing/2014/main" id="{6F318929-5AF9-86B5-AD6A-113719E14A6F}"/>
              </a:ext>
            </a:extLst>
          </p:cNvPr>
          <p:cNvSpPr>
            <a:spLocks noGrp="1"/>
          </p:cNvSpPr>
          <p:nvPr>
            <p:ph idx="1"/>
          </p:nvPr>
        </p:nvSpPr>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Node MCU RS 800</a:t>
            </a:r>
            <a:r>
              <a:rPr lang="en-US" dirty="0">
                <a:latin typeface="Times New Roman" panose="02020603050405020304" pitchFamily="18" charset="0"/>
                <a:ea typeface="+mn-lt"/>
                <a:cs typeface="Times New Roman" panose="02020603050405020304" pitchFamily="18" charset="0"/>
              </a:rPr>
              <a:t>(1pc)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Relay Module Rs 1000</a:t>
            </a:r>
            <a:r>
              <a:rPr lang="en-US" dirty="0">
                <a:latin typeface="Times New Roman" panose="02020603050405020304" pitchFamily="18" charset="0"/>
                <a:ea typeface="+mn-lt"/>
                <a:cs typeface="Times New Roman" panose="02020603050405020304" pitchFamily="18" charset="0"/>
              </a:rPr>
              <a:t>(1pc)(8 channel)</a:t>
            </a:r>
          </a:p>
          <a:p>
            <a:r>
              <a:rPr lang="en-US" dirty="0">
                <a:latin typeface="Times New Roman" panose="02020603050405020304" pitchFamily="18" charset="0"/>
                <a:cs typeface="Times New Roman" panose="02020603050405020304" pitchFamily="18" charset="0"/>
              </a:rPr>
              <a:t>Electrical Components Rs 500</a:t>
            </a:r>
          </a:p>
          <a:p>
            <a:r>
              <a:rPr lang="en-US" dirty="0">
                <a:latin typeface="Times New Roman" panose="02020603050405020304" pitchFamily="18" charset="0"/>
                <a:cs typeface="Times New Roman" panose="02020603050405020304" pitchFamily="18" charset="0"/>
              </a:rPr>
              <a:t>Battery Optional Rs 500</a:t>
            </a:r>
          </a:p>
          <a:p>
            <a:r>
              <a:rPr lang="en-US" dirty="0">
                <a:latin typeface="Times New Roman" panose="02020603050405020304" pitchFamily="18" charset="0"/>
                <a:cs typeface="Times New Roman" panose="02020603050405020304" pitchFamily="18" charset="0"/>
              </a:rPr>
              <a:t>Arduino Uno Rs 1700</a:t>
            </a:r>
          </a:p>
          <a:p>
            <a:r>
              <a:rPr lang="en-US" dirty="0">
                <a:latin typeface="Times New Roman" panose="02020603050405020304" pitchFamily="18" charset="0"/>
                <a:cs typeface="Times New Roman" panose="02020603050405020304" pitchFamily="18" charset="0"/>
              </a:rPr>
              <a:t>Servo Motor Rs 500</a:t>
            </a:r>
          </a:p>
          <a:p>
            <a:r>
              <a:rPr lang="en-US" dirty="0">
                <a:latin typeface="Times New Roman" panose="02020603050405020304" pitchFamily="18" charset="0"/>
                <a:cs typeface="Times New Roman" panose="02020603050405020304" pitchFamily="18" charset="0"/>
              </a:rPr>
              <a:t>Keypad Rs 210</a:t>
            </a:r>
          </a:p>
        </p:txBody>
      </p:sp>
      <p:sp>
        <p:nvSpPr>
          <p:cNvPr id="4" name="Footer Placeholder 3">
            <a:extLst>
              <a:ext uri="{FF2B5EF4-FFF2-40B4-BE49-F238E27FC236}">
                <a16:creationId xmlns:a16="http://schemas.microsoft.com/office/drawing/2014/main" id="{C3EF6A75-36A1-3E34-B066-9707E204811B}"/>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F9DDD33E-E5A4-1AB1-C780-1B956683AAB1}"/>
              </a:ext>
            </a:extLst>
          </p:cNvPr>
          <p:cNvSpPr>
            <a:spLocks noGrp="1"/>
          </p:cNvSpPr>
          <p:nvPr>
            <p:ph type="sldNum" sz="quarter" idx="12"/>
          </p:nvPr>
        </p:nvSpPr>
        <p:spPr/>
        <p:txBody>
          <a:bodyPr/>
          <a:lstStyle/>
          <a:p>
            <a:fld id="{587A13CF-BC7A-46C2-A55C-FE68C1C8D228}" type="slidenum">
              <a:rPr lang="en-US" smtClean="0"/>
              <a:t>33</a:t>
            </a:fld>
            <a:endParaRPr lang="en-US"/>
          </a:p>
        </p:txBody>
      </p:sp>
    </p:spTree>
    <p:extLst>
      <p:ext uri="{BB962C8B-B14F-4D97-AF65-F5344CB8AC3E}">
        <p14:creationId xmlns:p14="http://schemas.microsoft.com/office/powerpoint/2010/main" val="160001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D05EA4-ABC2-10D5-A5E3-BA5704D9C60F}"/>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77CBB393-3A2E-94A4-D5CC-CAC2B2E8280D}"/>
              </a:ext>
            </a:extLst>
          </p:cNvPr>
          <p:cNvSpPr>
            <a:spLocks noGrp="1"/>
          </p:cNvSpPr>
          <p:nvPr>
            <p:ph type="sldNum" sz="quarter" idx="12"/>
          </p:nvPr>
        </p:nvSpPr>
        <p:spPr/>
        <p:txBody>
          <a:bodyPr/>
          <a:lstStyle/>
          <a:p>
            <a:fld id="{587A13CF-BC7A-46C2-A55C-FE68C1C8D228}" type="slidenum">
              <a:rPr lang="en-US" smtClean="0"/>
              <a:t>34</a:t>
            </a:fld>
            <a:endParaRPr lang="en-US"/>
          </a:p>
        </p:txBody>
      </p:sp>
      <p:sp>
        <p:nvSpPr>
          <p:cNvPr id="5" name="TextBox 4">
            <a:extLst>
              <a:ext uri="{FF2B5EF4-FFF2-40B4-BE49-F238E27FC236}">
                <a16:creationId xmlns:a16="http://schemas.microsoft.com/office/drawing/2014/main" id="{93091B4B-CA27-7041-9B76-F5A70DA8E288}"/>
              </a:ext>
            </a:extLst>
          </p:cNvPr>
          <p:cNvSpPr txBox="1"/>
          <p:nvPr/>
        </p:nvSpPr>
        <p:spPr>
          <a:xfrm>
            <a:off x="1153990" y="628112"/>
            <a:ext cx="10037885" cy="369332"/>
          </a:xfrm>
          <a:prstGeom prst="rect">
            <a:avLst/>
          </a:prstGeom>
          <a:noFill/>
        </p:spPr>
        <p:txBody>
          <a:bodyPr wrap="square" lIns="91440" tIns="45720" rIns="91440" bIns="45720" anchor="t">
            <a:spAutoFit/>
          </a:bodyPr>
          <a:lstStyle/>
          <a:p>
            <a:endParaRPr lang="en-GB" dirty="0">
              <a:cs typeface="Calibri"/>
            </a:endParaRPr>
          </a:p>
        </p:txBody>
      </p:sp>
      <p:sp>
        <p:nvSpPr>
          <p:cNvPr id="4" name="TextBox 3">
            <a:extLst>
              <a:ext uri="{FF2B5EF4-FFF2-40B4-BE49-F238E27FC236}">
                <a16:creationId xmlns:a16="http://schemas.microsoft.com/office/drawing/2014/main" id="{3825A982-B0FE-98E7-5F8F-C8B568188EB6}"/>
              </a:ext>
            </a:extLst>
          </p:cNvPr>
          <p:cNvSpPr txBox="1"/>
          <p:nvPr/>
        </p:nvSpPr>
        <p:spPr>
          <a:xfrm>
            <a:off x="1153099" y="1924280"/>
            <a:ext cx="9647102"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panose="02020603050405020304" pitchFamily="18" charset="0"/>
                <a:ea typeface="+mn-lt"/>
                <a:cs typeface="Times New Roman" panose="02020603050405020304" pitchFamily="18" charset="0"/>
                <a:hlinkClick r:id="rId2"/>
              </a:rPr>
              <a:t>https://www.Arduino.cc/en/Main/ArduinoBoardUno</a:t>
            </a:r>
            <a:r>
              <a:rPr lang="en-US" sz="2800" dirty="0">
                <a:latin typeface="Times New Roman" panose="02020603050405020304" pitchFamily="18" charset="0"/>
                <a:ea typeface="+mn-lt"/>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hlinkClick r:id="rId3"/>
              </a:rPr>
              <a:t>http://www.instruconnect.net/Arduino</a:t>
            </a:r>
            <a:r>
              <a:rPr lang="en-US" sz="2800" dirty="0">
                <a:latin typeface="Times New Roman" panose="02020603050405020304" pitchFamily="18" charset="0"/>
                <a:ea typeface="+mn-lt"/>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hlinkClick r:id="rId4"/>
              </a:rPr>
              <a:t>http://www.udemy.com/beginning-arduino</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hlinkClick r:id="rId5"/>
              </a:rPr>
              <a:t>http://www.learningaboutelectronics.com/Articles/Atmeaga328-pinout.ph</a:t>
            </a:r>
            <a:r>
              <a:rPr lang="en-US" sz="2800" dirty="0">
                <a:latin typeface="Times New Roman" panose="02020603050405020304" pitchFamily="18" charset="0"/>
                <a:ea typeface="+mn-lt"/>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hlinkClick r:id="rId6"/>
              </a:rPr>
              <a:t>https://www.ijcttjournal.org/2017/Volume47/number-1/IJCTT-V47P109.pdf</a:t>
            </a:r>
            <a:r>
              <a:rPr lang="en-US" sz="2800" dirty="0">
                <a:latin typeface="Times New Roman" panose="02020603050405020304" pitchFamily="18" charset="0"/>
                <a:ea typeface="+mn-lt"/>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DDDC31-52CF-ED54-7673-F3CAF5958312}"/>
              </a:ext>
            </a:extLst>
          </p:cNvPr>
          <p:cNvSpPr txBox="1"/>
          <p:nvPr/>
        </p:nvSpPr>
        <p:spPr>
          <a:xfrm>
            <a:off x="1153101" y="822594"/>
            <a:ext cx="61308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F0000"/>
                </a:solidFill>
                <a:latin typeface="Times New Roman" panose="02020603050405020304" pitchFamily="18" charset="0"/>
                <a:cs typeface="Times New Roman" panose="02020603050405020304" pitchFamily="18" charset="0"/>
              </a:rPr>
              <a:t>References:</a:t>
            </a:r>
            <a:endParaRPr lang="en-GB"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17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181A1F-8B73-C2ED-3518-0556FDEBE1ED}"/>
              </a:ext>
            </a:extLst>
          </p:cNvPr>
          <p:cNvSpPr txBox="1"/>
          <p:nvPr/>
        </p:nvSpPr>
        <p:spPr>
          <a:xfrm>
            <a:off x="4714043" y="1905506"/>
            <a:ext cx="5637320" cy="3046988"/>
          </a:xfrm>
          <a:prstGeom prst="rect">
            <a:avLst/>
          </a:prstGeom>
          <a:noFill/>
        </p:spPr>
        <p:txBody>
          <a:bodyPr wrap="square">
            <a:spAutoFit/>
          </a:bodyPr>
          <a:lstStyle/>
          <a:p>
            <a:r>
              <a:rPr lang="en-US" sz="9600" b="1" dirty="0">
                <a:solidFill>
                  <a:srgbClr val="FF0000"/>
                </a:solidFill>
                <a:latin typeface="Times New Roman" panose="02020603050405020304" pitchFamily="18" charset="0"/>
                <a:cs typeface="Times New Roman" panose="02020603050405020304" pitchFamily="18" charset="0"/>
              </a:rPr>
              <a:t>Any Queries?</a:t>
            </a:r>
          </a:p>
        </p:txBody>
      </p:sp>
      <p:sp>
        <p:nvSpPr>
          <p:cNvPr id="4" name="Footer Placeholder 3">
            <a:extLst>
              <a:ext uri="{FF2B5EF4-FFF2-40B4-BE49-F238E27FC236}">
                <a16:creationId xmlns:a16="http://schemas.microsoft.com/office/drawing/2014/main" id="{4464AC96-6B5A-F8BA-E362-6724B0F20C0B}"/>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4BBBCE4C-8C80-9941-6587-DFE304C64CF0}"/>
              </a:ext>
            </a:extLst>
          </p:cNvPr>
          <p:cNvSpPr>
            <a:spLocks noGrp="1"/>
          </p:cNvSpPr>
          <p:nvPr>
            <p:ph type="sldNum" sz="quarter" idx="12"/>
          </p:nvPr>
        </p:nvSpPr>
        <p:spPr/>
        <p:txBody>
          <a:bodyPr/>
          <a:lstStyle/>
          <a:p>
            <a:fld id="{587A13CF-BC7A-46C2-A55C-FE68C1C8D228}" type="slidenum">
              <a:rPr lang="en-US" smtClean="0"/>
              <a:t>35</a:t>
            </a:fld>
            <a:endParaRPr lang="en-US"/>
          </a:p>
        </p:txBody>
      </p:sp>
    </p:spTree>
    <p:extLst>
      <p:ext uri="{BB962C8B-B14F-4D97-AF65-F5344CB8AC3E}">
        <p14:creationId xmlns:p14="http://schemas.microsoft.com/office/powerpoint/2010/main" val="643434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DFD90B-0E96-7E8F-3CCF-C16BDC64EEC9}"/>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31A90E6F-150D-B733-D94D-734CFFF602B6}"/>
              </a:ext>
            </a:extLst>
          </p:cNvPr>
          <p:cNvSpPr>
            <a:spLocks noGrp="1"/>
          </p:cNvSpPr>
          <p:nvPr>
            <p:ph type="sldNum" sz="quarter" idx="12"/>
          </p:nvPr>
        </p:nvSpPr>
        <p:spPr/>
        <p:txBody>
          <a:bodyPr/>
          <a:lstStyle/>
          <a:p>
            <a:fld id="{587A13CF-BC7A-46C2-A55C-FE68C1C8D228}" type="slidenum">
              <a:rPr lang="en-US" smtClean="0"/>
              <a:t>36</a:t>
            </a:fld>
            <a:endParaRPr lang="en-US"/>
          </a:p>
        </p:txBody>
      </p:sp>
      <p:sp>
        <p:nvSpPr>
          <p:cNvPr id="5" name="TextBox 4">
            <a:extLst>
              <a:ext uri="{FF2B5EF4-FFF2-40B4-BE49-F238E27FC236}">
                <a16:creationId xmlns:a16="http://schemas.microsoft.com/office/drawing/2014/main" id="{662C4435-3A88-9CE7-B8AC-A8A5B6380943}"/>
              </a:ext>
            </a:extLst>
          </p:cNvPr>
          <p:cNvSpPr txBox="1"/>
          <p:nvPr/>
        </p:nvSpPr>
        <p:spPr>
          <a:xfrm>
            <a:off x="3017945" y="2500914"/>
            <a:ext cx="6327559" cy="1569660"/>
          </a:xfrm>
          <a:prstGeom prst="rect">
            <a:avLst/>
          </a:prstGeom>
          <a:noFill/>
        </p:spPr>
        <p:txBody>
          <a:bodyPr wrap="square">
            <a:spAutoFit/>
          </a:bodyPr>
          <a:lstStyle/>
          <a:p>
            <a:r>
              <a:rPr lang="en-US" sz="9600" b="1" dirty="0">
                <a:solidFill>
                  <a:srgbClr val="FF0000"/>
                </a:solidFill>
                <a:latin typeface="Times New Roman" panose="02020603050405020304" pitchFamily="18" charset="0"/>
                <a:cs typeface="Times New Roman" panose="02020603050405020304" pitchFamily="18" charset="0"/>
              </a:rPr>
              <a:t>Thank You.</a:t>
            </a: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58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84BE-5B82-2FE2-A421-1191C4F764A4}"/>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68048B5-8826-353E-16B5-68A6EC2C91A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Home automation system simply helps to control the switch as usual the normal switch  but only difference is that the normal used we used in home are manual but the switch we used in home automation system is controlled by mobile application and automatic.</a:t>
            </a:r>
          </a:p>
          <a:p>
            <a:r>
              <a:rPr lang="en-US" dirty="0">
                <a:latin typeface="Times New Roman" panose="02020603050405020304" pitchFamily="18" charset="0"/>
                <a:cs typeface="Times New Roman" panose="02020603050405020304" pitchFamily="18" charset="0"/>
              </a:rPr>
              <a:t>Moreover the home automation system is based on controlling the switch of whole house or building which is not possible by using normal switch.</a:t>
            </a:r>
          </a:p>
          <a:p>
            <a:r>
              <a:rPr lang="en-US" dirty="0">
                <a:latin typeface="Times New Roman" panose="02020603050405020304" pitchFamily="18" charset="0"/>
                <a:cs typeface="Times New Roman" panose="02020603050405020304" pitchFamily="18" charset="0"/>
              </a:rPr>
              <a:t>For e.g.: if you want to off the light of kitchen living in bedroom it is not possible in simple normal switch but using home automation system we can do the task easily.</a:t>
            </a:r>
          </a:p>
        </p:txBody>
      </p:sp>
      <p:sp>
        <p:nvSpPr>
          <p:cNvPr id="4" name="Footer Placeholder 3">
            <a:extLst>
              <a:ext uri="{FF2B5EF4-FFF2-40B4-BE49-F238E27FC236}">
                <a16:creationId xmlns:a16="http://schemas.microsoft.com/office/drawing/2014/main" id="{B2E007DD-33F5-2321-FCD9-5A751B8FCA9B}"/>
              </a:ext>
            </a:extLst>
          </p:cNvPr>
          <p:cNvSpPr>
            <a:spLocks noGrp="1"/>
          </p:cNvSpPr>
          <p:nvPr>
            <p:ph type="ftr" sz="quarter" idx="11"/>
          </p:nvPr>
        </p:nvSpPr>
        <p:spPr/>
        <p:txBody>
          <a:bodyPr/>
          <a:lstStyle/>
          <a:p>
            <a:r>
              <a:rPr lang="en-US" dirty="0"/>
              <a:t>Home automation system</a:t>
            </a:r>
          </a:p>
        </p:txBody>
      </p:sp>
      <p:sp>
        <p:nvSpPr>
          <p:cNvPr id="5" name="Slide Number Placeholder 4">
            <a:extLst>
              <a:ext uri="{FF2B5EF4-FFF2-40B4-BE49-F238E27FC236}">
                <a16:creationId xmlns:a16="http://schemas.microsoft.com/office/drawing/2014/main" id="{D5CA17DC-C918-5D72-47C7-4D39A576F7BE}"/>
              </a:ext>
            </a:extLst>
          </p:cNvPr>
          <p:cNvSpPr>
            <a:spLocks noGrp="1"/>
          </p:cNvSpPr>
          <p:nvPr>
            <p:ph type="sldNum" sz="quarter" idx="12"/>
          </p:nvPr>
        </p:nvSpPr>
        <p:spPr/>
        <p:txBody>
          <a:bodyPr/>
          <a:lstStyle/>
          <a:p>
            <a:fld id="{587A13CF-BC7A-46C2-A55C-FE68C1C8D228}" type="slidenum">
              <a:rPr lang="en-US" smtClean="0"/>
              <a:t>4</a:t>
            </a:fld>
            <a:endParaRPr lang="en-US"/>
          </a:p>
        </p:txBody>
      </p:sp>
    </p:spTree>
    <p:extLst>
      <p:ext uri="{BB962C8B-B14F-4D97-AF65-F5344CB8AC3E}">
        <p14:creationId xmlns:p14="http://schemas.microsoft.com/office/powerpoint/2010/main" val="230554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0037-98E6-348D-5969-B17C23D0A3E1}"/>
              </a:ext>
            </a:extLst>
          </p:cNvPr>
          <p:cNvSpPr>
            <a:spLocks noGrp="1"/>
          </p:cNvSpPr>
          <p:nvPr>
            <p:ph type="title"/>
          </p:nvPr>
        </p:nvSpPr>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LITERATURE REVIEW</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3D23F7-9D75-75A4-9678-4C1B5813531D}"/>
              </a:ext>
            </a:extLst>
          </p:cNvPr>
          <p:cNvSpPr>
            <a:spLocks noGrp="1"/>
          </p:cNvSpPr>
          <p:nvPr>
            <p:ph idx="1"/>
          </p:nvPr>
        </p:nvSpPr>
        <p:spPr/>
        <p:txBody>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A home automation system means to grant the end users to manage and handle the electric appliances. If we look at different home automation systems over time, they have always tried to provide efficient, convenient, and safe ways for home inhabitants to access their homes. Regardless of the change in user’s hope, growing technology, or change of time, the appearance of a home automation system has remained the same. </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32BA533-1142-62F3-C934-2D1A422A8E74}"/>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E4A535C0-CCD5-2273-16EA-79BDF976024F}"/>
              </a:ext>
            </a:extLst>
          </p:cNvPr>
          <p:cNvSpPr>
            <a:spLocks noGrp="1"/>
          </p:cNvSpPr>
          <p:nvPr>
            <p:ph type="sldNum" sz="quarter" idx="12"/>
          </p:nvPr>
        </p:nvSpPr>
        <p:spPr/>
        <p:txBody>
          <a:bodyPr/>
          <a:lstStyle/>
          <a:p>
            <a:fld id="{587A13CF-BC7A-46C2-A55C-FE68C1C8D228}" type="slidenum">
              <a:rPr lang="en-US" smtClean="0"/>
              <a:t>5</a:t>
            </a:fld>
            <a:endParaRPr lang="en-US"/>
          </a:p>
        </p:txBody>
      </p:sp>
    </p:spTree>
    <p:extLst>
      <p:ext uri="{BB962C8B-B14F-4D97-AF65-F5344CB8AC3E}">
        <p14:creationId xmlns:p14="http://schemas.microsoft.com/office/powerpoint/2010/main" val="39957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19C9D-A397-43A2-E019-9015824A1E30}"/>
              </a:ext>
            </a:extLst>
          </p:cNvPr>
          <p:cNvSpPr>
            <a:spLocks noGrp="1"/>
          </p:cNvSpPr>
          <p:nvPr>
            <p:ph idx="1"/>
          </p:nvPr>
        </p:nvSpPr>
        <p:spPr>
          <a:xfrm>
            <a:off x="571500" y="1019175"/>
            <a:ext cx="10782300" cy="5157788"/>
          </a:xfrm>
        </p:spPr>
        <p:txBody>
          <a:bodyPr/>
          <a:lstStyle/>
          <a:p>
            <a:pPr marL="0" indent="0">
              <a:buNone/>
            </a:pPr>
            <a:r>
              <a:rPr lang="en-US" sz="4400" i="0" dirty="0">
                <a:solidFill>
                  <a:srgbClr val="FF0000"/>
                </a:solidFill>
                <a:effectLst/>
                <a:latin typeface="Times New Roman" panose="02020603050405020304" pitchFamily="18" charset="0"/>
                <a:cs typeface="Times New Roman" panose="02020603050405020304" pitchFamily="18" charset="0"/>
              </a:rPr>
              <a:t>Bluetooth based HAS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In Bluetooth based home automation system the home appliances are connected to the Arduino BT board at input output ports using relay. The program of Arduino BT board is based on high level interactive C language of microcontrollers; the connection is made via Bluetooth. The password protection is provided so only authorized user is allowed to access the appliances. The Bluetooth connection is established between Arduino BT board and phone for wireless communication. In this system the python script is used and it can install on any of the Symbian OS environment, it is portable. One circuit is designed and implemented for receiving the feedback from the phone, which indicate the status of the device.</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27B0B8-B695-8EB3-0268-AE4F917AAA6D}"/>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676841BF-DC34-DF6E-1B81-1EDBD880A5D3}"/>
              </a:ext>
            </a:extLst>
          </p:cNvPr>
          <p:cNvSpPr>
            <a:spLocks noGrp="1"/>
          </p:cNvSpPr>
          <p:nvPr>
            <p:ph type="sldNum" sz="quarter" idx="12"/>
          </p:nvPr>
        </p:nvSpPr>
        <p:spPr/>
        <p:txBody>
          <a:bodyPr/>
          <a:lstStyle/>
          <a:p>
            <a:fld id="{587A13CF-BC7A-46C2-A55C-FE68C1C8D228}" type="slidenum">
              <a:rPr lang="en-US" smtClean="0"/>
              <a:t>6</a:t>
            </a:fld>
            <a:endParaRPr lang="en-US"/>
          </a:p>
        </p:txBody>
      </p:sp>
    </p:spTree>
    <p:extLst>
      <p:ext uri="{BB962C8B-B14F-4D97-AF65-F5344CB8AC3E}">
        <p14:creationId xmlns:p14="http://schemas.microsoft.com/office/powerpoint/2010/main" val="9182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4064A-5746-30FD-2155-FBBEAA0E9CA1}"/>
              </a:ext>
            </a:extLst>
          </p:cNvPr>
          <p:cNvSpPr>
            <a:spLocks noGrp="1"/>
          </p:cNvSpPr>
          <p:nvPr>
            <p:ph idx="1"/>
          </p:nvPr>
        </p:nvSpPr>
        <p:spPr>
          <a:xfrm>
            <a:off x="485775" y="571500"/>
            <a:ext cx="10868025" cy="5605463"/>
          </a:xfrm>
        </p:spPr>
        <p:txBody>
          <a:bodyPr>
            <a:normAutofit/>
          </a:bodyPr>
          <a:lstStyle/>
          <a:p>
            <a:endParaRPr lang="en-US" sz="4400" i="0" dirty="0">
              <a:solidFill>
                <a:srgbClr val="FF0000"/>
              </a:solidFill>
              <a:effectLst/>
              <a:latin typeface="+mj-lt"/>
            </a:endParaRPr>
          </a:p>
          <a:p>
            <a:pPr marL="0" indent="0">
              <a:buNone/>
            </a:pPr>
            <a:r>
              <a:rPr lang="en-US" sz="4400" i="0" dirty="0">
                <a:solidFill>
                  <a:srgbClr val="FF0000"/>
                </a:solidFill>
                <a:effectLst/>
                <a:latin typeface="Times New Roman" panose="02020603050405020304" pitchFamily="18" charset="0"/>
                <a:cs typeface="Times New Roman" panose="02020603050405020304" pitchFamily="18" charset="0"/>
              </a:rPr>
              <a:t> Wi-fi based HAS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Wi-Fi based home automation system mainly consist three modules, the server, the hardware interface module, and the software package. Wi-Fi technology is used by server, and hardware Interface module to communicate with each other. The same technology uses to login to the server web-based application. The server is connected to the internet, so, remote users can access server web-based application through the internet using compatible web browser. Software of the latest home automation system is split to server application software, and Microcontroller (Arduino) firmware.</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97B2ED4-75A8-6BCF-43A0-E85D725EBE11}"/>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FE9298DB-6E91-F764-BB57-27DF7730D0FD}"/>
              </a:ext>
            </a:extLst>
          </p:cNvPr>
          <p:cNvSpPr>
            <a:spLocks noGrp="1"/>
          </p:cNvSpPr>
          <p:nvPr>
            <p:ph type="sldNum" sz="quarter" idx="12"/>
          </p:nvPr>
        </p:nvSpPr>
        <p:spPr/>
        <p:txBody>
          <a:bodyPr/>
          <a:lstStyle/>
          <a:p>
            <a:fld id="{587A13CF-BC7A-46C2-A55C-FE68C1C8D228}" type="slidenum">
              <a:rPr lang="en-US" smtClean="0"/>
              <a:t>7</a:t>
            </a:fld>
            <a:endParaRPr lang="en-US"/>
          </a:p>
        </p:txBody>
      </p:sp>
    </p:spTree>
    <p:extLst>
      <p:ext uri="{BB962C8B-B14F-4D97-AF65-F5344CB8AC3E}">
        <p14:creationId xmlns:p14="http://schemas.microsoft.com/office/powerpoint/2010/main" val="203139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CD3DB-F433-A11A-9A04-8524A4CF4513}"/>
              </a:ext>
            </a:extLst>
          </p:cNvPr>
          <p:cNvSpPr>
            <a:spLocks noGrp="1"/>
          </p:cNvSpPr>
          <p:nvPr>
            <p:ph idx="1"/>
          </p:nvPr>
        </p:nvSpPr>
        <p:spPr>
          <a:xfrm>
            <a:off x="323850" y="628650"/>
            <a:ext cx="10839450" cy="5276850"/>
          </a:xfrm>
        </p:spPr>
        <p:txBody>
          <a:bodyPr>
            <a:normAutofit fontScale="92500" lnSpcReduction="10000"/>
          </a:bodyPr>
          <a:lstStyle/>
          <a:p>
            <a:pPr marL="0" indent="0">
              <a:buNone/>
            </a:pPr>
            <a:r>
              <a:rPr lang="en-US" sz="4800" i="0" dirty="0">
                <a:solidFill>
                  <a:srgbClr val="FF0000"/>
                </a:solidFill>
                <a:effectLst/>
                <a:latin typeface="+mj-lt"/>
              </a:rPr>
              <a:t> Raspberry pie HAS using smart phone </a:t>
            </a:r>
          </a:p>
          <a:p>
            <a:pPr marL="0" indent="0" algn="just">
              <a:buNone/>
            </a:pPr>
            <a:r>
              <a:rPr lang="en-US" sz="3000" i="0" dirty="0">
                <a:solidFill>
                  <a:srgbClr val="000000"/>
                </a:solidFill>
                <a:effectLst/>
              </a:rPr>
              <a:t>Home Automation System has been developed with Raspberry Pi by reading the algorithm and subject of E-mail. Raspberry Pi guarantees to be an efficient platform for implementation powerful, and economic smart home automation. home automation using Raspberry pi is better than any other home automation methods in several ways. For example, DTMF (dual tone multi-frequency) using home automation, the call tariff is a big demerit, which is not the problem in their proposed method. In Home Automation using web server, the design of web server and the memory space required is dismiss by this method, because it just uses the already established web server service given by G-mail. LEDs were used to identify the switching action. This System is efficient and flexible interactive.</a:t>
            </a:r>
            <a:endParaRPr lang="en-US" sz="3000" dirty="0"/>
          </a:p>
        </p:txBody>
      </p:sp>
      <p:sp>
        <p:nvSpPr>
          <p:cNvPr id="4" name="Footer Placeholder 3">
            <a:extLst>
              <a:ext uri="{FF2B5EF4-FFF2-40B4-BE49-F238E27FC236}">
                <a16:creationId xmlns:a16="http://schemas.microsoft.com/office/drawing/2014/main" id="{A97A8751-95CF-901D-AA14-EAA2ACEDD51C}"/>
              </a:ext>
            </a:extLst>
          </p:cNvPr>
          <p:cNvSpPr>
            <a:spLocks noGrp="1"/>
          </p:cNvSpPr>
          <p:nvPr>
            <p:ph type="ftr" sz="quarter" idx="11"/>
          </p:nvPr>
        </p:nvSpPr>
        <p:spPr/>
        <p:txBody>
          <a:bodyPr/>
          <a:lstStyle/>
          <a:p>
            <a:r>
              <a:rPr lang="en-US"/>
              <a:t>Home automation system</a:t>
            </a:r>
          </a:p>
        </p:txBody>
      </p:sp>
      <p:sp>
        <p:nvSpPr>
          <p:cNvPr id="5" name="Slide Number Placeholder 4">
            <a:extLst>
              <a:ext uri="{FF2B5EF4-FFF2-40B4-BE49-F238E27FC236}">
                <a16:creationId xmlns:a16="http://schemas.microsoft.com/office/drawing/2014/main" id="{7C29AA32-9916-E123-2EE3-4830DB591812}"/>
              </a:ext>
            </a:extLst>
          </p:cNvPr>
          <p:cNvSpPr>
            <a:spLocks noGrp="1"/>
          </p:cNvSpPr>
          <p:nvPr>
            <p:ph type="sldNum" sz="quarter" idx="12"/>
          </p:nvPr>
        </p:nvSpPr>
        <p:spPr/>
        <p:txBody>
          <a:bodyPr/>
          <a:lstStyle/>
          <a:p>
            <a:fld id="{587A13CF-BC7A-46C2-A55C-FE68C1C8D228}" type="slidenum">
              <a:rPr lang="en-US" smtClean="0"/>
              <a:t>8</a:t>
            </a:fld>
            <a:endParaRPr lang="en-US"/>
          </a:p>
        </p:txBody>
      </p:sp>
    </p:spTree>
    <p:extLst>
      <p:ext uri="{BB962C8B-B14F-4D97-AF65-F5344CB8AC3E}">
        <p14:creationId xmlns:p14="http://schemas.microsoft.com/office/powerpoint/2010/main" val="287637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CAA030-E58E-3008-B1C1-CD1C84F3748B}"/>
              </a:ext>
            </a:extLst>
          </p:cNvPr>
          <p:cNvSpPr>
            <a:spLocks noGrp="1"/>
          </p:cNvSpPr>
          <p:nvPr>
            <p:ph type="ftr" sz="quarter" idx="11"/>
          </p:nvPr>
        </p:nvSpPr>
        <p:spPr/>
        <p:txBody>
          <a:bodyPr/>
          <a:lstStyle/>
          <a:p>
            <a:r>
              <a:rPr lang="en-US"/>
              <a:t>Home automation system</a:t>
            </a:r>
          </a:p>
        </p:txBody>
      </p:sp>
      <p:sp>
        <p:nvSpPr>
          <p:cNvPr id="3" name="Slide Number Placeholder 2">
            <a:extLst>
              <a:ext uri="{FF2B5EF4-FFF2-40B4-BE49-F238E27FC236}">
                <a16:creationId xmlns:a16="http://schemas.microsoft.com/office/drawing/2014/main" id="{D38EF263-9335-1AE8-A733-ACDA7B36E6A7}"/>
              </a:ext>
            </a:extLst>
          </p:cNvPr>
          <p:cNvSpPr>
            <a:spLocks noGrp="1"/>
          </p:cNvSpPr>
          <p:nvPr>
            <p:ph type="sldNum" sz="quarter" idx="12"/>
          </p:nvPr>
        </p:nvSpPr>
        <p:spPr/>
        <p:txBody>
          <a:bodyPr/>
          <a:lstStyle/>
          <a:p>
            <a:fld id="{587A13CF-BC7A-46C2-A55C-FE68C1C8D228}" type="slidenum">
              <a:rPr lang="en-US" smtClean="0"/>
              <a:t>9</a:t>
            </a:fld>
            <a:endParaRPr lang="en-US"/>
          </a:p>
        </p:txBody>
      </p:sp>
      <p:sp>
        <p:nvSpPr>
          <p:cNvPr id="4" name="TextBox 3">
            <a:extLst>
              <a:ext uri="{FF2B5EF4-FFF2-40B4-BE49-F238E27FC236}">
                <a16:creationId xmlns:a16="http://schemas.microsoft.com/office/drawing/2014/main" id="{BCD35498-442D-65B3-B82E-8DD227346E1B}"/>
              </a:ext>
            </a:extLst>
          </p:cNvPr>
          <p:cNvSpPr txBox="1"/>
          <p:nvPr/>
        </p:nvSpPr>
        <p:spPr>
          <a:xfrm>
            <a:off x="323850" y="1190625"/>
            <a:ext cx="11782425"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dirty="0">
                <a:latin typeface="Times New Roman" panose="02020603050405020304" pitchFamily="18" charset="0"/>
                <a:cs typeface="Times New Roman" panose="02020603050405020304" pitchFamily="18" charset="0"/>
              </a:rPr>
              <a:t>The main objective of home automation is to help handicapped and old aged people who will enable themselves in controlling home appliances. </a:t>
            </a:r>
          </a:p>
          <a:p>
            <a:pPr marL="342900" indent="-342900">
              <a:buFont typeface="Arial"/>
              <a:buChar char="•"/>
            </a:pPr>
            <a:r>
              <a:rPr lang="en-US" sz="2800" dirty="0">
                <a:latin typeface="Times New Roman" panose="02020603050405020304" pitchFamily="18" charset="0"/>
                <a:ea typeface="+mn-lt"/>
                <a:cs typeface="Times New Roman" panose="02020603050405020304" pitchFamily="18" charset="0"/>
              </a:rPr>
              <a:t>The System will also sense the Accidental Gas leakage , water level and will notify the user by SMS. </a:t>
            </a:r>
            <a:endParaRPr lang="en-US" sz="2800" dirty="0">
              <a:latin typeface="Times New Roman" panose="02020603050405020304" pitchFamily="18" charset="0"/>
              <a:cs typeface="Times New Roman" panose="02020603050405020304" pitchFamily="18" charset="0"/>
            </a:endParaRPr>
          </a:p>
          <a:p>
            <a:pPr marL="342900" indent="-342900">
              <a:buFont typeface="Arial"/>
              <a:buChar char="•"/>
            </a:pPr>
            <a:r>
              <a:rPr lang="en-US" sz="2800" dirty="0">
                <a:latin typeface="Times New Roman" panose="02020603050405020304" pitchFamily="18" charset="0"/>
                <a:ea typeface="+mn-lt"/>
                <a:cs typeface="Times New Roman" panose="02020603050405020304" pitchFamily="18" charset="0"/>
              </a:rPr>
              <a:t>The automation system will have the ability to be controlled from a central host PC, the Internet, and also remotely accessed via a Pocket PC with a Windows Mobile based application. </a:t>
            </a:r>
          </a:p>
          <a:p>
            <a:pPr marL="342900" indent="-342900">
              <a:buFont typeface="Arial"/>
              <a:buChar char="•"/>
            </a:pPr>
            <a:r>
              <a:rPr lang="en-US" sz="2800" dirty="0">
                <a:latin typeface="Times New Roman" panose="02020603050405020304" pitchFamily="18" charset="0"/>
                <a:ea typeface="+mn-lt"/>
                <a:cs typeface="Times New Roman" panose="02020603050405020304" pitchFamily="18" charset="0"/>
              </a:rPr>
              <a:t>The goal of this project is to develop a home automation system that gives the user complete control over all remotely controllable aspects of his or her home.</a:t>
            </a:r>
            <a:endParaRPr lang="en-US" sz="2800" dirty="0">
              <a:latin typeface="Times New Roman" panose="02020603050405020304" pitchFamily="18" charset="0"/>
              <a:cs typeface="Times New Roman" panose="02020603050405020304" pitchFamily="18" charset="0"/>
            </a:endParaRPr>
          </a:p>
          <a:p>
            <a:pPr marL="342900" indent="-342900">
              <a:buFont typeface="Arial"/>
              <a:buChar char="•"/>
            </a:pPr>
            <a:endParaRPr lang="en-US" sz="2800" dirty="0">
              <a:latin typeface="arial"/>
              <a:cs typeface="arial"/>
            </a:endParaRPr>
          </a:p>
          <a:p>
            <a:pPr marL="342900" indent="-342900">
              <a:buFont typeface="Arial"/>
              <a:buChar char="•"/>
            </a:pPr>
            <a:endParaRPr lang="en-US" sz="2800" dirty="0">
              <a:latin typeface="arial"/>
              <a:cs typeface="arial"/>
            </a:endParaRPr>
          </a:p>
          <a:p>
            <a:pPr marL="342900" indent="-342900">
              <a:buFont typeface="Arial"/>
              <a:buChar char="•"/>
            </a:pPr>
            <a:endParaRPr lang="en-US" sz="2800" dirty="0">
              <a:latin typeface="arial"/>
              <a:cs typeface="arial"/>
            </a:endParaRPr>
          </a:p>
        </p:txBody>
      </p:sp>
      <p:sp>
        <p:nvSpPr>
          <p:cNvPr id="5" name="TextBox 4">
            <a:extLst>
              <a:ext uri="{FF2B5EF4-FFF2-40B4-BE49-F238E27FC236}">
                <a16:creationId xmlns:a16="http://schemas.microsoft.com/office/drawing/2014/main" id="{371FDA43-EF11-4111-FB2D-2CBF41BE8174}"/>
              </a:ext>
            </a:extLst>
          </p:cNvPr>
          <p:cNvSpPr txBox="1"/>
          <p:nvPr/>
        </p:nvSpPr>
        <p:spPr>
          <a:xfrm rot="-10800000" flipH="1" flipV="1">
            <a:off x="657894" y="258168"/>
            <a:ext cx="3593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F0000"/>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342624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1923</Words>
  <Application>Microsoft Office PowerPoint</Application>
  <PresentationFormat>Widescreen</PresentationFormat>
  <Paragraphs>214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vt:lpstr>
      <vt:lpstr>Calibri</vt:lpstr>
      <vt:lpstr>Calibri Light</vt:lpstr>
      <vt:lpstr>Roboto</vt:lpstr>
      <vt:lpstr>Times New Roman</vt:lpstr>
      <vt:lpstr>Office Theme</vt:lpstr>
      <vt:lpstr>Presentation on Home automation system</vt:lpstr>
      <vt:lpstr>Content</vt:lpstr>
      <vt:lpstr>PowerPoint Presentation</vt:lpstr>
      <vt:lpstr>Introduction</vt:lpstr>
      <vt:lpstr>LITERATURE REVIEW</vt:lpstr>
      <vt:lpstr>PowerPoint Presentation</vt:lpstr>
      <vt:lpstr>PowerPoint Presentation</vt:lpstr>
      <vt:lpstr>PowerPoint Presentation</vt:lpstr>
      <vt:lpstr>PowerPoint Presentation</vt:lpstr>
      <vt:lpstr>PowerPoint Presentation</vt:lpstr>
      <vt:lpstr>Project Modules</vt:lpstr>
      <vt:lpstr>Hardware Components Required</vt:lpstr>
      <vt:lpstr>Remote</vt:lpstr>
      <vt:lpstr>Node MCU</vt:lpstr>
      <vt:lpstr>PowerPoint Presentation</vt:lpstr>
      <vt:lpstr>PowerPoint Presentation</vt:lpstr>
      <vt:lpstr>PowerPoint Presentation</vt:lpstr>
      <vt:lpstr>PowerPoint Presentation</vt:lpstr>
      <vt:lpstr>Other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vt:lpstr>
      <vt:lpstr>PowerPoint Presentation</vt:lpstr>
      <vt:lpstr>Application</vt:lpstr>
      <vt:lpstr>Conclusion:</vt:lpstr>
      <vt:lpstr>PowerPoint Presentation</vt:lpstr>
      <vt:lpstr>Budget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Home automation system</dc:title>
  <dc:creator>DEEPAK ADHIKARI</dc:creator>
  <cp:lastModifiedBy>DEEPAK ADHIKARI</cp:lastModifiedBy>
  <cp:revision>430</cp:revision>
  <dcterms:created xsi:type="dcterms:W3CDTF">2022-06-15T13:03:15Z</dcterms:created>
  <dcterms:modified xsi:type="dcterms:W3CDTF">2023-01-03T09:37:53Z</dcterms:modified>
</cp:coreProperties>
</file>