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handoutMasterIdLst>
    <p:handoutMasterId r:id="rId8"/>
  </p:handoutMasterIdLst>
  <p:sldIdLst>
    <p:sldId id="313" r:id="rId2"/>
    <p:sldId id="294" r:id="rId3"/>
    <p:sldId id="315" r:id="rId4"/>
    <p:sldId id="314" r:id="rId5"/>
    <p:sldId id="312" r:id="rId6"/>
  </p:sldIdLst>
  <p:sldSz cx="9144000" cy="5143500" type="screen16x9"/>
  <p:notesSz cx="6858000" cy="9144000"/>
  <p:embeddedFontLst>
    <p:embeddedFont>
      <p:font typeface="Averia Libre"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Work Sans Regula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66"/>
    <a:srgbClr val="B2EE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110FE0-ABC4-4AD9-8490-B089AEF82F93}">
  <a:tblStyle styleId="{FA110FE0-ABC4-4AD9-8490-B089AEF82F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7"/>
    <p:restoredTop sz="85210" autoAdjust="0"/>
  </p:normalViewPr>
  <p:slideViewPr>
    <p:cSldViewPr snapToGrid="0" snapToObjects="1">
      <p:cViewPr varScale="1">
        <p:scale>
          <a:sx n="107" d="100"/>
          <a:sy n="107" d="100"/>
        </p:scale>
        <p:origin x="658" y="72"/>
      </p:cViewPr>
      <p:guideLst/>
    </p:cSldViewPr>
  </p:slideViewPr>
  <p:notesTextViewPr>
    <p:cViewPr>
      <p:scale>
        <a:sx n="1" d="1"/>
        <a:sy n="1" d="1"/>
      </p:scale>
      <p:origin x="0" y="-91"/>
    </p:cViewPr>
  </p:notesTextViewPr>
  <p:notesViewPr>
    <p:cSldViewPr snapToGrid="0" snapToObjects="1">
      <p:cViewPr varScale="1">
        <p:scale>
          <a:sx n="136" d="100"/>
          <a:sy n="136" d="100"/>
        </p:scale>
        <p:origin x="2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298289-7082-FE40-8D66-B93553795B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247712-979B-364F-A7BE-9D1D796849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78D355-45A0-1341-9ABE-E8A1C400C96C}" type="datetimeFigureOut">
              <a:rPr lang="en-US" smtClean="0"/>
              <a:t>8/16/2020</a:t>
            </a:fld>
            <a:endParaRPr lang="en-US"/>
          </a:p>
        </p:txBody>
      </p:sp>
      <p:sp>
        <p:nvSpPr>
          <p:cNvPr id="4" name="Footer Placeholder 3">
            <a:extLst>
              <a:ext uri="{FF2B5EF4-FFF2-40B4-BE49-F238E27FC236}">
                <a16:creationId xmlns:a16="http://schemas.microsoft.com/office/drawing/2014/main" id="{1B920F50-E048-A543-A995-DBA4D4ADD9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4DD304-FA02-4C4A-8CF4-85A406BAB6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3E9221-C3DF-214D-9222-A2BA4DA8EBD8}" type="slidenum">
              <a:rPr lang="en-US" smtClean="0"/>
              <a:t>‹#›</a:t>
            </a:fld>
            <a:endParaRPr lang="en-US"/>
          </a:p>
        </p:txBody>
      </p:sp>
    </p:spTree>
    <p:extLst>
      <p:ext uri="{BB962C8B-B14F-4D97-AF65-F5344CB8AC3E}">
        <p14:creationId xmlns:p14="http://schemas.microsoft.com/office/powerpoint/2010/main" val="2793666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2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2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regression models of this data, stratification improved results across the board.</a:t>
            </a:r>
          </a:p>
          <a:p>
            <a:pPr marL="0" lvl="0" indent="0" algn="l" rtl="0">
              <a:spcBef>
                <a:spcPts val="0"/>
              </a:spcBef>
              <a:spcAft>
                <a:spcPts val="0"/>
              </a:spcAft>
              <a:buNone/>
            </a:pPr>
            <a:r>
              <a:rPr lang="en-US" dirty="0"/>
              <a:t>For the regression models of this data, the learning rate was initially too high. This caused the deep neural network to perform worse than the simple neural network, which was counter-intuitive. Lower the learning rate for the deep model improved its performance dramatically.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neural network classification of this data, the bins improved accuracy. The larger bins make </a:t>
            </a:r>
            <a:r>
              <a:rPr lang="en-US"/>
              <a:t>each category into a larger target.</a:t>
            </a:r>
            <a:endParaRPr lang="en-US" dirty="0"/>
          </a:p>
          <a:p>
            <a:pPr marL="0" lvl="0" indent="0" algn="l" rtl="0">
              <a:spcBef>
                <a:spcPts val="0"/>
              </a:spcBef>
              <a:spcAft>
                <a:spcPts val="0"/>
              </a:spcAft>
              <a:buNone/>
            </a:pPr>
            <a:r>
              <a:rPr lang="en-US" dirty="0"/>
              <a:t>For the neural network classification of this data, the Deep and Simple models performed with similar accuracy. This could indicate that the additional hidden layers of the Deep models are not helpful and only the Simple model should be used to save computing power, or you could continue to adjust the learning rate with the kernel regularization.</a:t>
            </a:r>
            <a:endParaRPr dirty="0"/>
          </a:p>
        </p:txBody>
      </p:sp>
    </p:spTree>
    <p:extLst>
      <p:ext uri="{BB962C8B-B14F-4D97-AF65-F5344CB8AC3E}">
        <p14:creationId xmlns:p14="http://schemas.microsoft.com/office/powerpoint/2010/main" val="163236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96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90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257695" y="267300"/>
            <a:ext cx="8529385" cy="432600"/>
          </a:xfrm>
          <a:prstGeom prst="rect">
            <a:avLst/>
          </a:prstGeom>
        </p:spPr>
        <p:txBody>
          <a:bodyPr spcFirstLastPara="1" wrap="square" lIns="0" tIns="0" rIns="0" bIns="0" anchor="b"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dirty="0"/>
          </a:p>
        </p:txBody>
      </p:sp>
      <p:sp>
        <p:nvSpPr>
          <p:cNvPr id="50" name="Google Shape;50;p5"/>
          <p:cNvSpPr txBox="1">
            <a:spLocks noGrp="1"/>
          </p:cNvSpPr>
          <p:nvPr>
            <p:ph type="body" idx="1" hasCustomPrompt="1"/>
          </p:nvPr>
        </p:nvSpPr>
        <p:spPr>
          <a:xfrm>
            <a:off x="257695" y="1018130"/>
            <a:ext cx="8524624" cy="3487367"/>
          </a:xfrm>
          <a:prstGeom prst="rect">
            <a:avLst/>
          </a:prstGeom>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1pPr>
            <a:lvl2pPr marL="914400" lvl="1"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2pPr>
            <a:lvl3pPr marL="1371600" lvl="2"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3pPr>
            <a:lvl4pPr marL="1828800" lvl="3"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dirty="0"/>
              <a:t>1</a:t>
            </a:r>
          </a:p>
          <a:p>
            <a:pPr lvl="1"/>
            <a:r>
              <a:rPr lang="en-US" dirty="0"/>
              <a:t>2</a:t>
            </a:r>
          </a:p>
          <a:p>
            <a:pPr lvl="2"/>
            <a:r>
              <a:rPr lang="en-US" dirty="0"/>
              <a:t>3</a:t>
            </a:r>
          </a:p>
          <a:p>
            <a:pPr lvl="3"/>
            <a:r>
              <a:rPr lang="en-US" dirty="0"/>
              <a:t>4</a:t>
            </a:r>
            <a:endParaRPr dirty="0"/>
          </a:p>
        </p:txBody>
      </p:sp>
      <p:grpSp>
        <p:nvGrpSpPr>
          <p:cNvPr id="52" name="Google Shape;52;p5"/>
          <p:cNvGrpSpPr/>
          <p:nvPr/>
        </p:nvGrpSpPr>
        <p:grpSpPr>
          <a:xfrm>
            <a:off x="0" y="2227613"/>
            <a:ext cx="9144007" cy="2921226"/>
            <a:chOff x="0" y="2227613"/>
            <a:chExt cx="9144007" cy="2921226"/>
          </a:xfrm>
        </p:grpSpPr>
        <p:sp>
          <p:nvSpPr>
            <p:cNvPr id="53" name="Google Shape;53;p5"/>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Minimal" userDrawn="1">
  <p:cSld name="BLANK_1_1">
    <p:bg>
      <p:bgPr>
        <a:gradFill>
          <a:gsLst>
            <a:gs pos="0">
              <a:schemeClr val="accent1"/>
            </a:gs>
            <a:gs pos="100000">
              <a:schemeClr val="accent2"/>
            </a:gs>
          </a:gsLst>
          <a:lin ang="5400700" scaled="0"/>
        </a:gradFill>
        <a:effectLst/>
      </p:bgPr>
    </p:bg>
    <p:spTree>
      <p:nvGrpSpPr>
        <p:cNvPr id="1" name="Shape 142"/>
        <p:cNvGrpSpPr/>
        <p:nvPr/>
      </p:nvGrpSpPr>
      <p:grpSpPr>
        <a:xfrm>
          <a:off x="0" y="0"/>
          <a:ext cx="0" cy="0"/>
          <a:chOff x="0" y="0"/>
          <a:chExt cx="0" cy="0"/>
        </a:xfrm>
      </p:grpSpPr>
      <p:sp>
        <p:nvSpPr>
          <p:cNvPr id="19" name="Google Shape;49;p5">
            <a:extLst>
              <a:ext uri="{FF2B5EF4-FFF2-40B4-BE49-F238E27FC236}">
                <a16:creationId xmlns:a16="http://schemas.microsoft.com/office/drawing/2014/main" id="{719941A2-09F8-C647-93B6-A39AF351A523}"/>
              </a:ext>
            </a:extLst>
          </p:cNvPr>
          <p:cNvSpPr txBox="1">
            <a:spLocks noGrp="1"/>
          </p:cNvSpPr>
          <p:nvPr>
            <p:ph type="title"/>
          </p:nvPr>
        </p:nvSpPr>
        <p:spPr>
          <a:xfrm>
            <a:off x="257695" y="267300"/>
            <a:ext cx="8529385" cy="432600"/>
          </a:xfrm>
          <a:prstGeom prst="rect">
            <a:avLst/>
          </a:prstGeom>
        </p:spPr>
        <p:txBody>
          <a:bodyPr spcFirstLastPara="1" wrap="square" lIns="0" tIns="0" rIns="0" bIns="0" anchor="b"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dirty="0"/>
          </a:p>
        </p:txBody>
      </p:sp>
      <p:sp>
        <p:nvSpPr>
          <p:cNvPr id="20" name="Google Shape;50;p5">
            <a:extLst>
              <a:ext uri="{FF2B5EF4-FFF2-40B4-BE49-F238E27FC236}">
                <a16:creationId xmlns:a16="http://schemas.microsoft.com/office/drawing/2014/main" id="{A124226F-C7FB-6B4D-8318-8D8CFCFC2E0E}"/>
              </a:ext>
            </a:extLst>
          </p:cNvPr>
          <p:cNvSpPr txBox="1">
            <a:spLocks noGrp="1"/>
          </p:cNvSpPr>
          <p:nvPr>
            <p:ph type="body" idx="1"/>
          </p:nvPr>
        </p:nvSpPr>
        <p:spPr>
          <a:xfrm>
            <a:off x="257695" y="1018130"/>
            <a:ext cx="8524624" cy="3487367"/>
          </a:xfrm>
          <a:prstGeom prst="rect">
            <a:avLst/>
          </a:prstGeom>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Arial" panose="020B0604020202020204" pitchFamily="34" charset="0"/>
              <a:buChar char="•"/>
              <a:defRPr sz="1800"/>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gradFill>
          <a:gsLst>
            <a:gs pos="0">
              <a:srgbClr val="B2EEF8"/>
            </a:gs>
            <a:gs pos="100000">
              <a:schemeClr val="accent2"/>
            </a:gs>
          </a:gsLst>
          <a:lin ang="5400012" scaled="0"/>
        </a:gradFill>
        <a:effectLst/>
      </p:bgPr>
    </p:bg>
    <p:spTree>
      <p:nvGrpSpPr>
        <p:cNvPr id="1" name="Shape 5"/>
        <p:cNvGrpSpPr/>
        <p:nvPr/>
      </p:nvGrpSpPr>
      <p:grpSpPr>
        <a:xfrm>
          <a:off x="0" y="0"/>
          <a:ext cx="0" cy="0"/>
          <a:chOff x="0" y="0"/>
          <a:chExt cx="0" cy="0"/>
        </a:xfrm>
      </p:grpSpPr>
      <p:pic>
        <p:nvPicPr>
          <p:cNvPr id="6" name="Google Shape;6;p1"/>
          <p:cNvPicPr preferRelativeResize="0"/>
          <p:nvPr userDrawn="1"/>
        </p:nvPicPr>
        <p:blipFill rotWithShape="1">
          <a:blip r:embed="rId4">
            <a:alphaModFix amt="30000"/>
          </a:blip>
          <a:srcRect t="238" b="248"/>
          <a:stretch/>
        </p:blipFill>
        <p:spPr>
          <a:xfrm>
            <a:off x="0" y="0"/>
            <a:ext cx="9143996" cy="4712309"/>
          </a:xfrm>
          <a:prstGeom prst="rect">
            <a:avLst/>
          </a:prstGeom>
          <a:noFill/>
          <a:ln>
            <a:noFill/>
          </a:ln>
        </p:spPr>
      </p:pic>
      <p:sp>
        <p:nvSpPr>
          <p:cNvPr id="7" name="Google Shape;7;p1"/>
          <p:cNvSpPr txBox="1">
            <a:spLocks noGrp="1"/>
          </p:cNvSpPr>
          <p:nvPr>
            <p:ph type="title"/>
          </p:nvPr>
        </p:nvSpPr>
        <p:spPr>
          <a:xfrm>
            <a:off x="365760" y="267300"/>
            <a:ext cx="7841040" cy="432600"/>
          </a:xfrm>
          <a:prstGeom prst="rect">
            <a:avLst/>
          </a:prstGeom>
          <a:noFill/>
          <a:ln>
            <a:noFill/>
          </a:ln>
          <a:effectLst>
            <a:outerShdw blurRad="14288" dist="9525" dir="16200000" algn="bl" rotWithShape="0">
              <a:schemeClr val="lt1">
                <a:alpha val="50000"/>
              </a:schemeClr>
            </a:outerShdw>
          </a:effectLst>
        </p:spPr>
        <p:txBody>
          <a:bodyPr spcFirstLastPara="1" vert="horz" wrap="square" lIns="0" tIns="0" rIns="0" bIns="0" anchor="ctr" anchorCtr="0">
            <a:noAutofit/>
          </a:bodyPr>
          <a:lstStyle>
            <a:lvl1pPr lvl="0"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1pPr>
            <a:lvl2pPr lvl="1"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2pPr>
            <a:lvl3pPr lvl="2"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3pPr>
            <a:lvl4pPr lvl="3"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4pPr>
            <a:lvl5pPr lvl="4"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5pPr>
            <a:lvl6pPr lvl="5"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6pPr>
            <a:lvl7pPr lvl="6"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7pPr>
            <a:lvl8pPr lvl="7"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8pPr>
            <a:lvl9pPr lvl="8"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9pPr>
          </a:lstStyle>
          <a:p>
            <a:endParaRPr dirty="0"/>
          </a:p>
        </p:txBody>
      </p:sp>
      <p:sp>
        <p:nvSpPr>
          <p:cNvPr id="8" name="Google Shape;8;p1"/>
          <p:cNvSpPr txBox="1">
            <a:spLocks noGrp="1"/>
          </p:cNvSpPr>
          <p:nvPr>
            <p:ph type="body" idx="1"/>
          </p:nvPr>
        </p:nvSpPr>
        <p:spPr>
          <a:xfrm>
            <a:off x="937200" y="1018131"/>
            <a:ext cx="7269600" cy="281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1pPr>
            <a:lvl2pPr marL="914400" lvl="1"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dirty="0"/>
          </a:p>
        </p:txBody>
      </p:sp>
    </p:spTree>
  </p:cSld>
  <p:clrMap bg1="lt1" tx1="dk1" bg2="dk2" tx2="lt2" accent1="accent1" accent2="accent2" accent3="accent3" accent4="accent4" accent5="accent5" accent6="accent6" hlink="hlink" folHlink="folHlink"/>
  <p:sldLayoutIdLst>
    <p:sldLayoutId id="2147483651" r:id="rId1"/>
    <p:sldLayoutId id="2147483658"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76200" marR="0" lvl="0" indent="0" algn="l" rtl="0">
        <a:lnSpc>
          <a:spcPct val="100000"/>
        </a:lnSpc>
        <a:spcBef>
          <a:spcPts val="0"/>
        </a:spcBef>
        <a:spcAft>
          <a:spcPts val="0"/>
        </a:spcAft>
        <a:buClr>
          <a:schemeClr val="accent4"/>
        </a:buClr>
        <a:buFont typeface="Arial" panose="020B0604020202020204" pitchFamily="34" charset="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7" name="Google Shape;238;p23">
            <a:extLst>
              <a:ext uri="{FF2B5EF4-FFF2-40B4-BE49-F238E27FC236}">
                <a16:creationId xmlns:a16="http://schemas.microsoft.com/office/drawing/2014/main" id="{6B71E066-8D44-1644-B31E-0C0BA9A99994}"/>
              </a:ext>
            </a:extLst>
          </p:cNvPr>
          <p:cNvSpPr txBox="1">
            <a:spLocks noGrp="1"/>
          </p:cNvSpPr>
          <p:nvPr>
            <p:ph type="title"/>
          </p:nvPr>
        </p:nvSpPr>
        <p:spPr>
          <a:xfrm>
            <a:off x="1926009" y="1680402"/>
            <a:ext cx="5588976" cy="178269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9600" dirty="0"/>
              <a:t>Neural Network Section</a:t>
            </a:r>
            <a:endParaRPr sz="5400" dirty="0">
              <a:solidFill>
                <a:schemeClr val="lt1"/>
              </a:solidFill>
            </a:endParaRPr>
          </a:p>
        </p:txBody>
      </p:sp>
    </p:spTree>
    <p:extLst>
      <p:ext uri="{BB962C8B-B14F-4D97-AF65-F5344CB8AC3E}">
        <p14:creationId xmlns:p14="http://schemas.microsoft.com/office/powerpoint/2010/main" val="379109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668503"/>
            <a:ext cx="8873835" cy="3761687"/>
          </a:xfrm>
          <a:prstGeom prst="rect">
            <a:avLst/>
          </a:prstGeom>
        </p:spPr>
        <p:txBody>
          <a:bodyPr spcFirstLastPara="1" wrap="square" lIns="0" tIns="0" rIns="0" bIns="0" anchor="t" anchorCtr="0">
            <a:noAutofit/>
          </a:bodyPr>
          <a:lstStyle/>
          <a:p>
            <a:r>
              <a:rPr lang="en-US" dirty="0"/>
              <a:t>Tested</a:t>
            </a:r>
          </a:p>
          <a:p>
            <a:pPr lvl="1"/>
            <a:r>
              <a:rPr lang="en-US" dirty="0"/>
              <a:t>Deep versus Simple</a:t>
            </a:r>
          </a:p>
          <a:p>
            <a:pPr lvl="1"/>
            <a:r>
              <a:rPr lang="en-US" dirty="0"/>
              <a:t>Regression versus Classification</a:t>
            </a:r>
          </a:p>
          <a:p>
            <a:pPr lvl="1"/>
            <a:r>
              <a:rPr lang="en-US" dirty="0"/>
              <a:t>For just Regression, stratified versus unstratified</a:t>
            </a:r>
          </a:p>
          <a:p>
            <a:pPr lvl="1"/>
            <a:r>
              <a:rPr lang="en-US" dirty="0"/>
              <a:t>For Just Classification, bins versus no bins</a:t>
            </a:r>
          </a:p>
          <a:p>
            <a:r>
              <a:rPr lang="en-US" dirty="0"/>
              <a:t>Details about Set-Up</a:t>
            </a:r>
          </a:p>
          <a:p>
            <a:pPr lvl="1"/>
            <a:r>
              <a:rPr lang="en-US" dirty="0"/>
              <a:t>Simple Neural Networks had just one hidden layer</a:t>
            </a:r>
          </a:p>
          <a:p>
            <a:pPr lvl="1"/>
            <a:r>
              <a:rPr lang="en-US" dirty="0"/>
              <a:t>Deep Neural Network had four hidden layers</a:t>
            </a:r>
          </a:p>
          <a:p>
            <a:pPr lvl="1"/>
            <a:r>
              <a:rPr lang="en-US" dirty="0"/>
              <a:t>For classification with bins, bins were increments of 5 rings (1-5, 6-10, etc.) </a:t>
            </a:r>
          </a:p>
          <a:p>
            <a:pPr lvl="1"/>
            <a:r>
              <a:rPr lang="en-US" dirty="0"/>
              <a:t>Hidden Layer Nodes: 128 first layer, 256 latter layers</a:t>
            </a:r>
          </a:p>
          <a:p>
            <a:pPr lvl="1"/>
            <a:r>
              <a:rPr lang="en-US" dirty="0"/>
              <a:t>1,000 epochs; kernel regularized with l1 and l2 = 0.01 with exceptions</a:t>
            </a:r>
          </a:p>
          <a:p>
            <a:pPr lvl="1"/>
            <a:endParaRPr lang="en-US" dirty="0"/>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p:txBody>
          <a:bodyPr/>
          <a:lstStyle/>
          <a:p>
            <a:r>
              <a:rPr lang="en-US" dirty="0"/>
              <a:t>Neural Network Model Set-Ups</a:t>
            </a:r>
          </a:p>
        </p:txBody>
      </p:sp>
    </p:spTree>
    <p:extLst>
      <p:ext uri="{BB962C8B-B14F-4D97-AF65-F5344CB8AC3E}">
        <p14:creationId xmlns:p14="http://schemas.microsoft.com/office/powerpoint/2010/main" val="325856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1018130"/>
            <a:ext cx="8873835" cy="3761687"/>
          </a:xfrm>
          <a:prstGeom prst="rect">
            <a:avLst/>
          </a:prstGeom>
        </p:spPr>
        <p:txBody>
          <a:bodyPr spcFirstLastPara="1" wrap="square" lIns="0" tIns="0" rIns="0" bIns="0" anchor="t" anchorCtr="0">
            <a:noAutofit/>
          </a:bodyPr>
          <a:lstStyle/>
          <a:p>
            <a:pPr lvl="0"/>
            <a:r>
              <a:rPr lang="en-US" dirty="0">
                <a:latin typeface="Avenir Medium" panose="02000503020000020003" pitchFamily="2" charset="0"/>
              </a:rPr>
              <a:t>Slide text</a:t>
            </a:r>
            <a:endParaRPr sz="1800" dirty="0">
              <a:latin typeface="Avenir Medium" panose="02000503020000020003" pitchFamily="2" charset="0"/>
            </a:endParaRPr>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a:xfrm>
            <a:off x="257695" y="95848"/>
            <a:ext cx="8529385" cy="432600"/>
          </a:xfrm>
        </p:spPr>
        <p:txBody>
          <a:bodyPr/>
          <a:lstStyle/>
          <a:p>
            <a:r>
              <a:rPr lang="en-US" dirty="0"/>
              <a:t>Neural Network Models Tested</a:t>
            </a:r>
          </a:p>
        </p:txBody>
      </p:sp>
      <p:graphicFrame>
        <p:nvGraphicFramePr>
          <p:cNvPr id="4" name="Table 4">
            <a:extLst>
              <a:ext uri="{FF2B5EF4-FFF2-40B4-BE49-F238E27FC236}">
                <a16:creationId xmlns:a16="http://schemas.microsoft.com/office/drawing/2014/main" id="{17BA83B2-CCE6-4BF2-B548-80893A28992F}"/>
              </a:ext>
            </a:extLst>
          </p:cNvPr>
          <p:cNvGraphicFramePr>
            <a:graphicFrameLocks/>
          </p:cNvGraphicFramePr>
          <p:nvPr>
            <p:extLst>
              <p:ext uri="{D42A27DB-BD31-4B8C-83A1-F6EECF244321}">
                <p14:modId xmlns:p14="http://schemas.microsoft.com/office/powerpoint/2010/main" val="3243041979"/>
              </p:ext>
            </p:extLst>
          </p:nvPr>
        </p:nvGraphicFramePr>
        <p:xfrm>
          <a:off x="135080" y="921693"/>
          <a:ext cx="8873833" cy="2103120"/>
        </p:xfrm>
        <a:graphic>
          <a:graphicData uri="http://schemas.openxmlformats.org/drawingml/2006/table">
            <a:tbl>
              <a:tblPr firstRow="1" bandRow="1">
                <a:tableStyleId>{5C22544A-7EE6-4342-B048-85BDC9FD1C3A}</a:tableStyleId>
              </a:tblPr>
              <a:tblGrid>
                <a:gridCol w="1253379">
                  <a:extLst>
                    <a:ext uri="{9D8B030D-6E8A-4147-A177-3AD203B41FA5}">
                      <a16:colId xmlns:a16="http://schemas.microsoft.com/office/drawing/2014/main" val="3752672680"/>
                    </a:ext>
                  </a:extLst>
                </a:gridCol>
                <a:gridCol w="965922">
                  <a:extLst>
                    <a:ext uri="{9D8B030D-6E8A-4147-A177-3AD203B41FA5}">
                      <a16:colId xmlns:a16="http://schemas.microsoft.com/office/drawing/2014/main" val="3727467556"/>
                    </a:ext>
                  </a:extLst>
                </a:gridCol>
                <a:gridCol w="1266490">
                  <a:extLst>
                    <a:ext uri="{9D8B030D-6E8A-4147-A177-3AD203B41FA5}">
                      <a16:colId xmlns:a16="http://schemas.microsoft.com/office/drawing/2014/main" val="1830898315"/>
                    </a:ext>
                  </a:extLst>
                </a:gridCol>
                <a:gridCol w="1266490">
                  <a:extLst>
                    <a:ext uri="{9D8B030D-6E8A-4147-A177-3AD203B41FA5}">
                      <a16:colId xmlns:a16="http://schemas.microsoft.com/office/drawing/2014/main" val="3856942041"/>
                    </a:ext>
                  </a:extLst>
                </a:gridCol>
                <a:gridCol w="951462">
                  <a:extLst>
                    <a:ext uri="{9D8B030D-6E8A-4147-A177-3AD203B41FA5}">
                      <a16:colId xmlns:a16="http://schemas.microsoft.com/office/drawing/2014/main" val="4159443642"/>
                    </a:ext>
                  </a:extLst>
                </a:gridCol>
                <a:gridCol w="951462">
                  <a:extLst>
                    <a:ext uri="{9D8B030D-6E8A-4147-A177-3AD203B41FA5}">
                      <a16:colId xmlns:a16="http://schemas.microsoft.com/office/drawing/2014/main" val="122436072"/>
                    </a:ext>
                  </a:extLst>
                </a:gridCol>
                <a:gridCol w="1109314">
                  <a:extLst>
                    <a:ext uri="{9D8B030D-6E8A-4147-A177-3AD203B41FA5}">
                      <a16:colId xmlns:a16="http://schemas.microsoft.com/office/drawing/2014/main" val="1238864481"/>
                    </a:ext>
                  </a:extLst>
                </a:gridCol>
                <a:gridCol w="1109314">
                  <a:extLst>
                    <a:ext uri="{9D8B030D-6E8A-4147-A177-3AD203B41FA5}">
                      <a16:colId xmlns:a16="http://schemas.microsoft.com/office/drawing/2014/main" val="524209027"/>
                    </a:ext>
                  </a:extLst>
                </a:gridCol>
              </a:tblGrid>
              <a:tr h="268635">
                <a:tc>
                  <a:txBody>
                    <a:bodyPr/>
                    <a:lstStyle/>
                    <a:p>
                      <a:r>
                        <a:rPr lang="en-US" sz="1200" dirty="0">
                          <a:solidFill>
                            <a:schemeClr val="tx1"/>
                          </a:solidFill>
                        </a:rPr>
                        <a:t>Stratification?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Deep or 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L1, L2 Kernel Regularization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Last Epoch Loss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Training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Loss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Test Loss</a:t>
                      </a:r>
                    </a:p>
                  </a:txBody>
                  <a:tcPr/>
                </a:tc>
                <a:tc>
                  <a:txBody>
                    <a:bodyPr/>
                    <a:lstStyle/>
                    <a:p>
                      <a:r>
                        <a:rPr lang="en-US" sz="1200" dirty="0">
                          <a:solidFill>
                            <a:schemeClr val="tx1"/>
                          </a:solidFill>
                        </a:rPr>
                        <a:t>MSE</a:t>
                      </a:r>
                    </a:p>
                  </a:txBody>
                  <a:tcPr/>
                </a:tc>
                <a:tc>
                  <a:txBody>
                    <a:bodyPr/>
                    <a:lstStyle/>
                    <a:p>
                      <a:r>
                        <a:rPr lang="en-US" sz="1200" dirty="0">
                          <a:solidFill>
                            <a:schemeClr val="tx1"/>
                          </a:solidFill>
                        </a:rPr>
                        <a:t>R-Squared</a:t>
                      </a:r>
                    </a:p>
                  </a:txBody>
                  <a:tcPr/>
                </a:tc>
                <a:extLst>
                  <a:ext uri="{0D108BD9-81ED-4DB2-BD59-A6C34878D82A}">
                    <a16:rowId xmlns:a16="http://schemas.microsoft.com/office/drawing/2014/main" val="1575282566"/>
                  </a:ext>
                </a:extLst>
              </a:tr>
              <a:tr h="161181">
                <a:tc>
                  <a:txBody>
                    <a:bodyPr/>
                    <a:lstStyle/>
                    <a:p>
                      <a:r>
                        <a:rPr lang="en-US" sz="1200" dirty="0"/>
                        <a:t>Y</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Arial"/>
                          <a:ea typeface="+mn-ea"/>
                          <a:cs typeface="+mn-cs"/>
                          <a:sym typeface="Arial"/>
                        </a:rPr>
                        <a:t>0.01</a:t>
                      </a:r>
                    </a:p>
                  </a:txBody>
                  <a:tcPr/>
                </a:tc>
                <a:tc>
                  <a:txBody>
                    <a:bodyPr/>
                    <a:lstStyle/>
                    <a:p>
                      <a:r>
                        <a:rPr lang="en-US" sz="1200" dirty="0"/>
                        <a:t>0.5362 </a:t>
                      </a:r>
                    </a:p>
                  </a:txBody>
                  <a:tcPr/>
                </a:tc>
                <a:tc>
                  <a:txBody>
                    <a:bodyPr/>
                    <a:lstStyle/>
                    <a:p>
                      <a:r>
                        <a:rPr lang="en-US" sz="1200" dirty="0"/>
                        <a:t>0.5388</a:t>
                      </a:r>
                    </a:p>
                  </a:txBody>
                  <a:tcPr/>
                </a:tc>
                <a:tc>
                  <a:txBody>
                    <a:bodyPr/>
                    <a:lstStyle/>
                    <a:p>
                      <a:r>
                        <a:rPr lang="en-US" sz="1200" dirty="0"/>
                        <a:t>0.5493</a:t>
                      </a:r>
                    </a:p>
                  </a:txBody>
                  <a:tcPr/>
                </a:tc>
                <a:tc>
                  <a:txBody>
                    <a:bodyPr/>
                    <a:lstStyle/>
                    <a:p>
                      <a:r>
                        <a:rPr lang="en-US" sz="1200" dirty="0"/>
                        <a:t>0.53207</a:t>
                      </a:r>
                    </a:p>
                  </a:txBody>
                  <a:tcPr/>
                </a:tc>
                <a:tc>
                  <a:txBody>
                    <a:bodyPr/>
                    <a:lstStyle/>
                    <a:p>
                      <a:r>
                        <a:rPr lang="en-US" sz="1200" dirty="0"/>
                        <a:t>0.4680</a:t>
                      </a:r>
                    </a:p>
                  </a:txBody>
                  <a:tcPr/>
                </a:tc>
                <a:extLst>
                  <a:ext uri="{0D108BD9-81ED-4DB2-BD59-A6C34878D82A}">
                    <a16:rowId xmlns:a16="http://schemas.microsoft.com/office/drawing/2014/main" val="2136098259"/>
                  </a:ext>
                </a:extLst>
              </a:tr>
              <a:tr h="161181">
                <a:tc>
                  <a:txBody>
                    <a:bodyPr/>
                    <a:lstStyle/>
                    <a:p>
                      <a:r>
                        <a:rPr lang="en-US" sz="1200" dirty="0"/>
                        <a:t>N</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0.5345</a:t>
                      </a:r>
                    </a:p>
                  </a:txBody>
                  <a:tcPr/>
                </a:tc>
                <a:tc>
                  <a:txBody>
                    <a:bodyPr/>
                    <a:lstStyle/>
                    <a:p>
                      <a:r>
                        <a:rPr lang="en-US" sz="1200" dirty="0"/>
                        <a:t>0.5343</a:t>
                      </a:r>
                    </a:p>
                  </a:txBody>
                  <a:tcPr/>
                </a:tc>
                <a:tc>
                  <a:txBody>
                    <a:bodyPr/>
                    <a:lstStyle/>
                    <a:p>
                      <a:r>
                        <a:rPr lang="en-US" sz="1200" dirty="0"/>
                        <a:t>0.5455</a:t>
                      </a:r>
                    </a:p>
                  </a:txBody>
                  <a:tcPr/>
                </a:tc>
                <a:tc>
                  <a:txBody>
                    <a:bodyPr/>
                    <a:lstStyle/>
                    <a:p>
                      <a:r>
                        <a:rPr lang="en-US" sz="1200" dirty="0"/>
                        <a:t>0.5337</a:t>
                      </a:r>
                    </a:p>
                  </a:txBody>
                  <a:tcPr/>
                </a:tc>
                <a:tc>
                  <a:txBody>
                    <a:bodyPr/>
                    <a:lstStyle/>
                    <a:p>
                      <a:r>
                        <a:rPr lang="en-US" sz="1200" dirty="0"/>
                        <a:t>0.4583</a:t>
                      </a:r>
                    </a:p>
                  </a:txBody>
                  <a:tcPr/>
                </a:tc>
                <a:extLst>
                  <a:ext uri="{0D108BD9-81ED-4DB2-BD59-A6C34878D82A}">
                    <a16:rowId xmlns:a16="http://schemas.microsoft.com/office/drawing/2014/main" val="3094256623"/>
                  </a:ext>
                </a:extLst>
              </a:tr>
              <a:tr h="161181">
                <a:tc>
                  <a:txBody>
                    <a:bodyPr/>
                    <a:lstStyle/>
                    <a:p>
                      <a:r>
                        <a:rPr lang="en-US" sz="1200" dirty="0"/>
                        <a:t>Y</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1B40"/>
                          </a:solidFill>
                          <a:effectLst/>
                          <a:uLnTx/>
                          <a:uFillTx/>
                          <a:latin typeface="Arial"/>
                          <a:ea typeface="+mn-ea"/>
                          <a:cs typeface="+mn-cs"/>
                          <a:sym typeface="Arial"/>
                        </a:rPr>
                        <a:t>0.01</a:t>
                      </a:r>
                      <a:endParaRPr kumimoji="0" lang="en-US" sz="1200" b="0" i="0" u="none" strike="noStrike" kern="0" cap="none" spc="0" normalizeH="0" baseline="0" noProof="0" dirty="0">
                        <a:ln>
                          <a:noFill/>
                        </a:ln>
                        <a:solidFill>
                          <a:srgbClr val="001B40"/>
                        </a:solidFill>
                        <a:effectLst/>
                        <a:uLnTx/>
                        <a:uFillTx/>
                        <a:latin typeface="Arial"/>
                        <a:ea typeface="+mn-ea"/>
                        <a:cs typeface="+mn-cs"/>
                        <a:sym typeface="Arial"/>
                      </a:endParaRPr>
                    </a:p>
                  </a:txBody>
                  <a:tcPr/>
                </a:tc>
                <a:tc>
                  <a:txBody>
                    <a:bodyPr/>
                    <a:lstStyle/>
                    <a:p>
                      <a:r>
                        <a:rPr lang="en-US" sz="1200" dirty="0"/>
                        <a:t>0.9399</a:t>
                      </a:r>
                    </a:p>
                  </a:txBody>
                  <a:tcPr/>
                </a:tc>
                <a:tc>
                  <a:txBody>
                    <a:bodyPr/>
                    <a:lstStyle/>
                    <a:p>
                      <a:r>
                        <a:rPr lang="en-US" sz="1200" dirty="0"/>
                        <a:t>0.9450</a:t>
                      </a:r>
                    </a:p>
                  </a:txBody>
                  <a:tcPr/>
                </a:tc>
                <a:tc>
                  <a:txBody>
                    <a:bodyPr/>
                    <a:lstStyle/>
                    <a:p>
                      <a:r>
                        <a:rPr lang="en-US" sz="1200" dirty="0"/>
                        <a:t>0.9436</a:t>
                      </a:r>
                    </a:p>
                  </a:txBody>
                  <a:tcPr/>
                </a:tc>
                <a:tc>
                  <a:txBody>
                    <a:bodyPr/>
                    <a:lstStyle/>
                    <a:p>
                      <a:r>
                        <a:rPr lang="en-US" sz="1200" dirty="0"/>
                        <a:t>1.0821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-0.0818</a:t>
                      </a:r>
                    </a:p>
                  </a:txBody>
                  <a:tcPr/>
                </a:tc>
                <a:extLst>
                  <a:ext uri="{0D108BD9-81ED-4DB2-BD59-A6C34878D82A}">
                    <a16:rowId xmlns:a16="http://schemas.microsoft.com/office/drawing/2014/main" val="2460729364"/>
                  </a:ext>
                </a:extLst>
              </a:tr>
              <a:tr h="161181">
                <a:tc>
                  <a:txBody>
                    <a:bodyPr/>
                    <a:lstStyle/>
                    <a:p>
                      <a:r>
                        <a:rPr lang="en-US" sz="1200" dirty="0"/>
                        <a:t>N</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1B40"/>
                          </a:solidFill>
                          <a:effectLst/>
                          <a:uLnTx/>
                          <a:uFillTx/>
                          <a:latin typeface="Arial"/>
                          <a:ea typeface="+mn-ea"/>
                          <a:cs typeface="+mn-cs"/>
                          <a:sym typeface="Arial"/>
                        </a:rPr>
                        <a:t>0.01</a:t>
                      </a:r>
                      <a:endParaRPr kumimoji="0" lang="en-US" sz="1200" b="0" i="0" u="none" strike="noStrike" kern="0" cap="none" spc="0" normalizeH="0" baseline="0" noProof="0" dirty="0">
                        <a:ln>
                          <a:noFill/>
                        </a:ln>
                        <a:solidFill>
                          <a:srgbClr val="001B40"/>
                        </a:solidFill>
                        <a:effectLst/>
                        <a:uLnTx/>
                        <a:uFillTx/>
                        <a:latin typeface="Arial"/>
                        <a:ea typeface="+mn-ea"/>
                        <a:cs typeface="+mn-cs"/>
                        <a:sym typeface="Arial"/>
                      </a:endParaRPr>
                    </a:p>
                  </a:txBody>
                  <a:tcPr/>
                </a:tc>
                <a:tc>
                  <a:txBody>
                    <a:bodyPr/>
                    <a:lstStyle/>
                    <a:p>
                      <a:r>
                        <a:rPr lang="en-US" sz="1200" dirty="0"/>
                        <a:t>0.9428</a:t>
                      </a:r>
                    </a:p>
                  </a:txBody>
                  <a:tcPr/>
                </a:tc>
                <a:tc>
                  <a:txBody>
                    <a:bodyPr/>
                    <a:lstStyle/>
                    <a:p>
                      <a:r>
                        <a:rPr lang="en-US" sz="1200" dirty="0"/>
                        <a:t>0.9395</a:t>
                      </a:r>
                    </a:p>
                  </a:txBody>
                  <a:tcPr/>
                </a:tc>
                <a:tc>
                  <a:txBody>
                    <a:bodyPr/>
                    <a:lstStyle/>
                    <a:p>
                      <a:r>
                        <a:rPr lang="en-US" sz="1200" dirty="0"/>
                        <a:t>0.9417</a:t>
                      </a:r>
                    </a:p>
                  </a:txBody>
                  <a:tcPr/>
                </a:tc>
                <a:tc>
                  <a:txBody>
                    <a:bodyPr/>
                    <a:lstStyle/>
                    <a:p>
                      <a:r>
                        <a:rPr lang="en-US" sz="1200" dirty="0"/>
                        <a:t>1.0754</a:t>
                      </a:r>
                    </a:p>
                  </a:txBody>
                  <a:tcPr/>
                </a:tc>
                <a:tc>
                  <a:txBody>
                    <a:bodyPr/>
                    <a:lstStyle/>
                    <a:p>
                      <a:r>
                        <a:rPr lang="en-US" sz="1200" dirty="0"/>
                        <a:t>-0.0913</a:t>
                      </a:r>
                    </a:p>
                  </a:txBody>
                  <a:tcPr/>
                </a:tc>
                <a:extLst>
                  <a:ext uri="{0D108BD9-81ED-4DB2-BD59-A6C34878D82A}">
                    <a16:rowId xmlns:a16="http://schemas.microsoft.com/office/drawing/2014/main" val="945802448"/>
                  </a:ext>
                </a:extLst>
              </a:tr>
              <a:tr h="161181">
                <a:tc>
                  <a:txBody>
                    <a:bodyPr/>
                    <a:lstStyle/>
                    <a:p>
                      <a:r>
                        <a:rPr lang="en-US" sz="1200" dirty="0"/>
                        <a:t>Y</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Arial"/>
                          <a:ea typeface="+mn-ea"/>
                          <a:cs typeface="+mn-cs"/>
                          <a:sym typeface="Arial"/>
                        </a:rPr>
                        <a:t>0.005</a:t>
                      </a:r>
                    </a:p>
                  </a:txBody>
                  <a:tcPr/>
                </a:tc>
                <a:tc>
                  <a:txBody>
                    <a:bodyPr/>
                    <a:lstStyle/>
                    <a:p>
                      <a:r>
                        <a:rPr lang="en-US" sz="1200" dirty="0"/>
                        <a:t>0.6424 </a:t>
                      </a:r>
                    </a:p>
                  </a:txBody>
                  <a:tcPr/>
                </a:tc>
                <a:tc>
                  <a:txBody>
                    <a:bodyPr/>
                    <a:lstStyle/>
                    <a:p>
                      <a:r>
                        <a:rPr lang="en-US" sz="1200" dirty="0"/>
                        <a:t>0.6450</a:t>
                      </a:r>
                    </a:p>
                  </a:txBody>
                  <a:tcPr/>
                </a:tc>
                <a:tc>
                  <a:txBody>
                    <a:bodyPr/>
                    <a:lstStyle/>
                    <a:p>
                      <a:r>
                        <a:rPr lang="en-US" sz="1200" dirty="0"/>
                        <a:t>0.6567</a:t>
                      </a:r>
                    </a:p>
                  </a:txBody>
                  <a:tcPr/>
                </a:tc>
                <a:tc>
                  <a:txBody>
                    <a:bodyPr/>
                    <a:lstStyle/>
                    <a:p>
                      <a:r>
                        <a:rPr lang="en-US" sz="1200" dirty="0"/>
                        <a:t>0.5134</a:t>
                      </a:r>
                    </a:p>
                  </a:txBody>
                  <a:tcPr/>
                </a:tc>
                <a:tc>
                  <a:txBody>
                    <a:bodyPr/>
                    <a:lstStyle/>
                    <a:p>
                      <a:r>
                        <a:rPr lang="en-US" sz="1200" dirty="0"/>
                        <a:t>0.4868</a:t>
                      </a:r>
                    </a:p>
                  </a:txBody>
                  <a:tcPr/>
                </a:tc>
                <a:extLst>
                  <a:ext uri="{0D108BD9-81ED-4DB2-BD59-A6C34878D82A}">
                    <a16:rowId xmlns:a16="http://schemas.microsoft.com/office/drawing/2014/main" val="3814575845"/>
                  </a:ext>
                </a:extLst>
              </a:tr>
              <a:tr h="161181">
                <a:tc>
                  <a:txBody>
                    <a:bodyPr/>
                    <a:lstStyle/>
                    <a:p>
                      <a:r>
                        <a:rPr lang="en-US" sz="1200" dirty="0"/>
                        <a:t>N</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mn-lt"/>
                          <a:ea typeface="+mn-ea"/>
                          <a:cs typeface="+mn-cs"/>
                          <a:sym typeface="Arial"/>
                        </a:rPr>
                        <a:t>0.005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0.6421 </a:t>
                      </a:r>
                    </a:p>
                  </a:txBody>
                  <a:tcPr/>
                </a:tc>
                <a:tc>
                  <a:txBody>
                    <a:bodyPr/>
                    <a:lstStyle/>
                    <a:p>
                      <a:r>
                        <a:rPr lang="en-US" sz="1200" dirty="0"/>
                        <a:t>0.6427</a:t>
                      </a:r>
                    </a:p>
                  </a:txBody>
                  <a:tcPr/>
                </a:tc>
                <a:tc>
                  <a:txBody>
                    <a:bodyPr/>
                    <a:lstStyle/>
                    <a:p>
                      <a:r>
                        <a:rPr lang="en-US" sz="1200" dirty="0"/>
                        <a:t>0.6549</a:t>
                      </a:r>
                    </a:p>
                  </a:txBody>
                  <a:tcPr/>
                </a:tc>
                <a:tc>
                  <a:txBody>
                    <a:bodyPr/>
                    <a:lstStyle/>
                    <a:p>
                      <a:r>
                        <a:rPr lang="en-US" sz="1200" dirty="0"/>
                        <a:t>0.5112</a:t>
                      </a:r>
                    </a:p>
                  </a:txBody>
                  <a:tcPr/>
                </a:tc>
                <a:tc>
                  <a:txBody>
                    <a:bodyPr/>
                    <a:lstStyle/>
                    <a:p>
                      <a:r>
                        <a:rPr lang="en-US" sz="1200" dirty="0"/>
                        <a:t>0.4812</a:t>
                      </a:r>
                    </a:p>
                  </a:txBody>
                  <a:tcPr/>
                </a:tc>
                <a:extLst>
                  <a:ext uri="{0D108BD9-81ED-4DB2-BD59-A6C34878D82A}">
                    <a16:rowId xmlns:a16="http://schemas.microsoft.com/office/drawing/2014/main" val="3549358783"/>
                  </a:ext>
                </a:extLst>
              </a:tr>
            </a:tbl>
          </a:graphicData>
        </a:graphic>
      </p:graphicFrame>
      <p:graphicFrame>
        <p:nvGraphicFramePr>
          <p:cNvPr id="5" name="Table 4">
            <a:extLst>
              <a:ext uri="{FF2B5EF4-FFF2-40B4-BE49-F238E27FC236}">
                <a16:creationId xmlns:a16="http://schemas.microsoft.com/office/drawing/2014/main" id="{759524C3-14AA-4A68-B75E-818256EBF009}"/>
              </a:ext>
            </a:extLst>
          </p:cNvPr>
          <p:cNvGraphicFramePr>
            <a:graphicFrameLocks/>
          </p:cNvGraphicFramePr>
          <p:nvPr>
            <p:extLst>
              <p:ext uri="{D42A27DB-BD31-4B8C-83A1-F6EECF244321}">
                <p14:modId xmlns:p14="http://schemas.microsoft.com/office/powerpoint/2010/main" val="326085985"/>
              </p:ext>
            </p:extLst>
          </p:nvPr>
        </p:nvGraphicFramePr>
        <p:xfrm>
          <a:off x="135077" y="3409341"/>
          <a:ext cx="8873836" cy="1567324"/>
        </p:xfrm>
        <a:graphic>
          <a:graphicData uri="http://schemas.openxmlformats.org/drawingml/2006/table">
            <a:tbl>
              <a:tblPr firstRow="1" bandRow="1">
                <a:tableStyleId>{5C22544A-7EE6-4342-B048-85BDC9FD1C3A}</a:tableStyleId>
              </a:tblPr>
              <a:tblGrid>
                <a:gridCol w="634821">
                  <a:extLst>
                    <a:ext uri="{9D8B030D-6E8A-4147-A177-3AD203B41FA5}">
                      <a16:colId xmlns:a16="http://schemas.microsoft.com/office/drawing/2014/main" val="3960410877"/>
                    </a:ext>
                  </a:extLst>
                </a:gridCol>
                <a:gridCol w="1127120">
                  <a:extLst>
                    <a:ext uri="{9D8B030D-6E8A-4147-A177-3AD203B41FA5}">
                      <a16:colId xmlns:a16="http://schemas.microsoft.com/office/drawing/2014/main" val="3727467556"/>
                    </a:ext>
                  </a:extLst>
                </a:gridCol>
                <a:gridCol w="1282105">
                  <a:extLst>
                    <a:ext uri="{9D8B030D-6E8A-4147-A177-3AD203B41FA5}">
                      <a16:colId xmlns:a16="http://schemas.microsoft.com/office/drawing/2014/main" val="1238864481"/>
                    </a:ext>
                  </a:extLst>
                </a:gridCol>
                <a:gridCol w="1042840">
                  <a:extLst>
                    <a:ext uri="{9D8B030D-6E8A-4147-A177-3AD203B41FA5}">
                      <a16:colId xmlns:a16="http://schemas.microsoft.com/office/drawing/2014/main" val="1622134074"/>
                    </a:ext>
                  </a:extLst>
                </a:gridCol>
                <a:gridCol w="1042840">
                  <a:extLst>
                    <a:ext uri="{9D8B030D-6E8A-4147-A177-3AD203B41FA5}">
                      <a16:colId xmlns:a16="http://schemas.microsoft.com/office/drawing/2014/main" val="2261474133"/>
                    </a:ext>
                  </a:extLst>
                </a:gridCol>
                <a:gridCol w="1531960">
                  <a:extLst>
                    <a:ext uri="{9D8B030D-6E8A-4147-A177-3AD203B41FA5}">
                      <a16:colId xmlns:a16="http://schemas.microsoft.com/office/drawing/2014/main" val="524209027"/>
                    </a:ext>
                  </a:extLst>
                </a:gridCol>
                <a:gridCol w="1106075">
                  <a:extLst>
                    <a:ext uri="{9D8B030D-6E8A-4147-A177-3AD203B41FA5}">
                      <a16:colId xmlns:a16="http://schemas.microsoft.com/office/drawing/2014/main" val="2649962767"/>
                    </a:ext>
                  </a:extLst>
                </a:gridCol>
                <a:gridCol w="1106075">
                  <a:extLst>
                    <a:ext uri="{9D8B030D-6E8A-4147-A177-3AD203B41FA5}">
                      <a16:colId xmlns:a16="http://schemas.microsoft.com/office/drawing/2014/main" val="915363432"/>
                    </a:ext>
                  </a:extLst>
                </a:gridCol>
              </a:tblGrid>
              <a:tr h="28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Bins?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Deep or Simple</a:t>
                      </a:r>
                    </a:p>
                  </a:txBody>
                  <a:tcPr/>
                </a:tc>
                <a:tc>
                  <a:txBody>
                    <a:bodyPr/>
                    <a:lstStyle/>
                    <a:p>
                      <a:r>
                        <a:rPr lang="en-US" sz="1200" dirty="0">
                          <a:solidFill>
                            <a:schemeClr val="tx1"/>
                          </a:solidFill>
                        </a:rPr>
                        <a:t>Last Epoch Loss</a:t>
                      </a:r>
                    </a:p>
                  </a:txBody>
                  <a:tcPr/>
                </a:tc>
                <a:tc>
                  <a:txBody>
                    <a:bodyPr/>
                    <a:lstStyle/>
                    <a:p>
                      <a:r>
                        <a:rPr lang="en-US" sz="1200" dirty="0">
                          <a:solidFill>
                            <a:schemeClr val="tx1"/>
                          </a:solidFill>
                        </a:rPr>
                        <a:t>Training Loss</a:t>
                      </a:r>
                    </a:p>
                  </a:txBody>
                  <a:tcPr/>
                </a:tc>
                <a:tc>
                  <a:txBody>
                    <a:bodyPr/>
                    <a:lstStyle/>
                    <a:p>
                      <a:r>
                        <a:rPr lang="en-US" sz="1200" dirty="0">
                          <a:solidFill>
                            <a:schemeClr val="tx1"/>
                          </a:solidFill>
                        </a:rPr>
                        <a:t>Test Loss</a:t>
                      </a:r>
                    </a:p>
                  </a:txBody>
                  <a:tcPr/>
                </a:tc>
                <a:tc>
                  <a:txBody>
                    <a:bodyPr/>
                    <a:lstStyle/>
                    <a:p>
                      <a:r>
                        <a:rPr lang="en-US" sz="1200" dirty="0">
                          <a:solidFill>
                            <a:schemeClr val="tx1"/>
                          </a:solidFill>
                        </a:rPr>
                        <a:t>Last Epoch Accuracy</a:t>
                      </a:r>
                    </a:p>
                  </a:txBody>
                  <a:tcPr/>
                </a:tc>
                <a:tc>
                  <a:txBody>
                    <a:bodyPr/>
                    <a:lstStyle/>
                    <a:p>
                      <a:r>
                        <a:rPr lang="en-US" sz="1200" dirty="0">
                          <a:solidFill>
                            <a:schemeClr val="tx1"/>
                          </a:solidFill>
                        </a:rPr>
                        <a:t>Training Accuracy</a:t>
                      </a:r>
                    </a:p>
                  </a:txBody>
                  <a:tcPr/>
                </a:tc>
                <a:tc>
                  <a:txBody>
                    <a:bodyPr/>
                    <a:lstStyle/>
                    <a:p>
                      <a:r>
                        <a:rPr lang="en-US" sz="1200" dirty="0">
                          <a:solidFill>
                            <a:schemeClr val="tx1"/>
                          </a:solidFill>
                        </a:rPr>
                        <a:t>Test Accuracy</a:t>
                      </a:r>
                    </a:p>
                  </a:txBody>
                  <a:tcPr/>
                </a:tc>
                <a:extLst>
                  <a:ext uri="{0D108BD9-81ED-4DB2-BD59-A6C34878D82A}">
                    <a16:rowId xmlns:a16="http://schemas.microsoft.com/office/drawing/2014/main" val="1575282566"/>
                  </a:ext>
                </a:extLst>
              </a:tr>
              <a:tr h="172299">
                <a:tc>
                  <a:txBody>
                    <a:bodyPr/>
                    <a:lstStyle/>
                    <a:p>
                      <a:r>
                        <a:rPr lang="en-US" sz="1200" dirty="0"/>
                        <a:t>Y</a:t>
                      </a:r>
                    </a:p>
                  </a:txBody>
                  <a:tcPr/>
                </a:tc>
                <a:tc>
                  <a:txBody>
                    <a:bodyPr/>
                    <a:lstStyle/>
                    <a:p>
                      <a:r>
                        <a:rPr lang="en-US" sz="1200" dirty="0"/>
                        <a:t>Deep</a:t>
                      </a:r>
                    </a:p>
                  </a:txBody>
                  <a:tcPr/>
                </a:tc>
                <a:tc>
                  <a:txBody>
                    <a:bodyPr/>
                    <a:lstStyle/>
                    <a:p>
                      <a:r>
                        <a:rPr lang="en-US" sz="1200" dirty="0"/>
                        <a:t>1.2106</a:t>
                      </a:r>
                    </a:p>
                  </a:txBody>
                  <a:tcPr/>
                </a:tc>
                <a:tc>
                  <a:txBody>
                    <a:bodyPr/>
                    <a:lstStyle/>
                    <a:p>
                      <a:r>
                        <a:rPr lang="en-US" sz="1200" dirty="0"/>
                        <a:t>1.2099</a:t>
                      </a:r>
                    </a:p>
                  </a:txBody>
                  <a:tcPr/>
                </a:tc>
                <a:tc>
                  <a:txBody>
                    <a:bodyPr/>
                    <a:lstStyle/>
                    <a:p>
                      <a:r>
                        <a:rPr lang="en-US" sz="1200" dirty="0"/>
                        <a:t>1.2083 </a:t>
                      </a:r>
                    </a:p>
                  </a:txBody>
                  <a:tcPr/>
                </a:tc>
                <a:tc>
                  <a:txBody>
                    <a:bodyPr/>
                    <a:lstStyle/>
                    <a:p>
                      <a:r>
                        <a:rPr lang="en-US" sz="1200" dirty="0"/>
                        <a:t>0.6082</a:t>
                      </a:r>
                    </a:p>
                  </a:txBody>
                  <a:tcPr/>
                </a:tc>
                <a:tc>
                  <a:txBody>
                    <a:bodyPr/>
                    <a:lstStyle/>
                    <a:p>
                      <a:r>
                        <a:rPr lang="en-US" sz="1200" dirty="0"/>
                        <a:t>0.6082</a:t>
                      </a:r>
                    </a:p>
                  </a:txBody>
                  <a:tcPr/>
                </a:tc>
                <a:tc>
                  <a:txBody>
                    <a:bodyPr/>
                    <a:lstStyle/>
                    <a:p>
                      <a:r>
                        <a:rPr lang="en-US" sz="1200" dirty="0"/>
                        <a:t>0.6086</a:t>
                      </a:r>
                    </a:p>
                  </a:txBody>
                  <a:tcPr/>
                </a:tc>
                <a:extLst>
                  <a:ext uri="{0D108BD9-81ED-4DB2-BD59-A6C34878D82A}">
                    <a16:rowId xmlns:a16="http://schemas.microsoft.com/office/drawing/2014/main" val="2460729364"/>
                  </a:ext>
                </a:extLst>
              </a:tr>
              <a:tr h="172299">
                <a:tc>
                  <a:txBody>
                    <a:bodyPr/>
                    <a:lstStyle/>
                    <a:p>
                      <a:r>
                        <a:rPr lang="en-US" sz="1200" dirty="0"/>
                        <a:t>N</a:t>
                      </a:r>
                    </a:p>
                  </a:txBody>
                  <a:tcPr/>
                </a:tc>
                <a:tc>
                  <a:txBody>
                    <a:bodyPr/>
                    <a:lstStyle/>
                    <a:p>
                      <a:r>
                        <a:rPr lang="en-US" sz="1200" dirty="0"/>
                        <a:t>Deep</a:t>
                      </a:r>
                    </a:p>
                  </a:txBody>
                  <a:tcPr/>
                </a:tc>
                <a:tc>
                  <a:txBody>
                    <a:bodyPr/>
                    <a:lstStyle/>
                    <a:p>
                      <a:r>
                        <a:rPr lang="en-US" sz="1200" dirty="0"/>
                        <a:t>2.7034</a:t>
                      </a:r>
                    </a:p>
                  </a:txBody>
                  <a:tcPr/>
                </a:tc>
                <a:tc>
                  <a:txBody>
                    <a:bodyPr/>
                    <a:lstStyle/>
                    <a:p>
                      <a:r>
                        <a:rPr lang="en-US" sz="1200" dirty="0"/>
                        <a:t>2.7027</a:t>
                      </a:r>
                    </a:p>
                  </a:txBody>
                  <a:tcPr/>
                </a:tc>
                <a:tc>
                  <a:txBody>
                    <a:bodyPr/>
                    <a:lstStyle/>
                    <a:p>
                      <a:r>
                        <a:rPr lang="en-US" sz="1200" dirty="0"/>
                        <a:t>2.7016</a:t>
                      </a:r>
                    </a:p>
                  </a:txBody>
                  <a:tcPr/>
                </a:tc>
                <a:tc>
                  <a:txBody>
                    <a:bodyPr/>
                    <a:lstStyle/>
                    <a:p>
                      <a:r>
                        <a:rPr lang="en-US" sz="1200" dirty="0"/>
                        <a:t>0.1652</a:t>
                      </a:r>
                    </a:p>
                  </a:txBody>
                  <a:tcPr/>
                </a:tc>
                <a:tc>
                  <a:txBody>
                    <a:bodyPr/>
                    <a:lstStyle/>
                    <a:p>
                      <a:r>
                        <a:rPr lang="en-US" sz="1200" dirty="0"/>
                        <a:t>0.1652</a:t>
                      </a:r>
                    </a:p>
                  </a:txBody>
                  <a:tcPr/>
                </a:tc>
                <a:tc>
                  <a:txBody>
                    <a:bodyPr/>
                    <a:lstStyle/>
                    <a:p>
                      <a:r>
                        <a:rPr lang="en-US" sz="1200" dirty="0"/>
                        <a:t>0.1649</a:t>
                      </a:r>
                    </a:p>
                  </a:txBody>
                  <a:tcPr/>
                </a:tc>
                <a:extLst>
                  <a:ext uri="{0D108BD9-81ED-4DB2-BD59-A6C34878D82A}">
                    <a16:rowId xmlns:a16="http://schemas.microsoft.com/office/drawing/2014/main" val="945802448"/>
                  </a:ext>
                </a:extLst>
              </a:tr>
              <a:tr h="172299">
                <a:tc>
                  <a:txBody>
                    <a:bodyPr/>
                    <a:lstStyle/>
                    <a:p>
                      <a:r>
                        <a:rPr lang="en-US" sz="1200" dirty="0"/>
                        <a:t>Y</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0.9768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0.9767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0.9923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0.6344</a:t>
                      </a:r>
                    </a:p>
                  </a:txBody>
                  <a:tcPr/>
                </a:tc>
                <a:tc>
                  <a:txBody>
                    <a:bodyPr/>
                    <a:lstStyle/>
                    <a:p>
                      <a:r>
                        <a:rPr lang="en-US" sz="1200" dirty="0"/>
                        <a:t>0.6421</a:t>
                      </a:r>
                    </a:p>
                  </a:txBody>
                  <a:tcPr/>
                </a:tc>
                <a:tc>
                  <a:txBody>
                    <a:bodyPr/>
                    <a:lstStyle/>
                    <a:p>
                      <a:r>
                        <a:rPr lang="en-US" sz="1200" dirty="0"/>
                        <a:t>0.6421</a:t>
                      </a:r>
                    </a:p>
                  </a:txBody>
                  <a:tcPr/>
                </a:tc>
                <a:extLst>
                  <a:ext uri="{0D108BD9-81ED-4DB2-BD59-A6C34878D82A}">
                    <a16:rowId xmlns:a16="http://schemas.microsoft.com/office/drawing/2014/main" val="3814575845"/>
                  </a:ext>
                </a:extLst>
              </a:tr>
              <a:tr h="287164">
                <a:tc>
                  <a:txBody>
                    <a:bodyPr/>
                    <a:lstStyle/>
                    <a:p>
                      <a:r>
                        <a:rPr lang="en-US" sz="1200" dirty="0"/>
                        <a:t>N</a:t>
                      </a:r>
                    </a:p>
                  </a:txBody>
                  <a:tcPr/>
                </a:tc>
                <a:tc>
                  <a:txBody>
                    <a:bodyPr/>
                    <a:lstStyle/>
                    <a:p>
                      <a:r>
                        <a:rPr lang="en-US" sz="1200" dirty="0"/>
                        <a:t>Simple</a:t>
                      </a:r>
                    </a:p>
                  </a:txBody>
                  <a:tcPr/>
                </a:tc>
                <a:tc>
                  <a:txBody>
                    <a:bodyPr/>
                    <a:lstStyle/>
                    <a:p>
                      <a:r>
                        <a:rPr lang="en-US" sz="1200" dirty="0"/>
                        <a:t>2.4572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2.4564</a:t>
                      </a:r>
                    </a:p>
                  </a:txBody>
                  <a:tcPr/>
                </a:tc>
                <a:tc>
                  <a:txBody>
                    <a:bodyPr/>
                    <a:lstStyle/>
                    <a:p>
                      <a:r>
                        <a:rPr lang="en-US" sz="1200" dirty="0"/>
                        <a:t>2.4608 </a:t>
                      </a:r>
                    </a:p>
                  </a:txBody>
                  <a:tcPr/>
                </a:tc>
                <a:tc>
                  <a:txBody>
                    <a:bodyPr/>
                    <a:lstStyle/>
                    <a:p>
                      <a:r>
                        <a:rPr lang="en-US" sz="1200" dirty="0"/>
                        <a:t>0.2298</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a:t>0.2256</a:t>
                      </a:r>
                    </a:p>
                  </a:txBody>
                  <a:tcPr/>
                </a:tc>
                <a:tc>
                  <a:txBody>
                    <a:bodyPr/>
                    <a:lstStyle/>
                    <a:p>
                      <a:r>
                        <a:rPr lang="en-US" sz="1200" dirty="0"/>
                        <a:t>0.2119</a:t>
                      </a:r>
                    </a:p>
                  </a:txBody>
                  <a:tcPr/>
                </a:tc>
                <a:extLst>
                  <a:ext uri="{0D108BD9-81ED-4DB2-BD59-A6C34878D82A}">
                    <a16:rowId xmlns:a16="http://schemas.microsoft.com/office/drawing/2014/main" val="3549358783"/>
                  </a:ext>
                </a:extLst>
              </a:tr>
            </a:tbl>
          </a:graphicData>
        </a:graphic>
      </p:graphicFrame>
      <p:sp>
        <p:nvSpPr>
          <p:cNvPr id="6" name="TextBox 5">
            <a:extLst>
              <a:ext uri="{FF2B5EF4-FFF2-40B4-BE49-F238E27FC236}">
                <a16:creationId xmlns:a16="http://schemas.microsoft.com/office/drawing/2014/main" id="{795ACFC6-E648-4EE8-8AB2-4A78B8B763E3}"/>
              </a:ext>
            </a:extLst>
          </p:cNvPr>
          <p:cNvSpPr txBox="1"/>
          <p:nvPr/>
        </p:nvSpPr>
        <p:spPr>
          <a:xfrm>
            <a:off x="135082" y="601242"/>
            <a:ext cx="5430253" cy="338554"/>
          </a:xfrm>
          <a:prstGeom prst="rect">
            <a:avLst/>
          </a:prstGeom>
          <a:noFill/>
        </p:spPr>
        <p:txBody>
          <a:bodyPr wrap="square" rtlCol="0">
            <a:spAutoFit/>
          </a:bodyPr>
          <a:lstStyle/>
          <a:p>
            <a:r>
              <a:rPr lang="en-US" sz="1600" b="1" dirty="0"/>
              <a:t>Regression Models</a:t>
            </a:r>
          </a:p>
        </p:txBody>
      </p:sp>
      <p:sp>
        <p:nvSpPr>
          <p:cNvPr id="7" name="TextBox 6">
            <a:extLst>
              <a:ext uri="{FF2B5EF4-FFF2-40B4-BE49-F238E27FC236}">
                <a16:creationId xmlns:a16="http://schemas.microsoft.com/office/drawing/2014/main" id="{05863B37-D452-4BC7-9B7A-0822D8853BE5}"/>
              </a:ext>
            </a:extLst>
          </p:cNvPr>
          <p:cNvSpPr txBox="1"/>
          <p:nvPr/>
        </p:nvSpPr>
        <p:spPr>
          <a:xfrm>
            <a:off x="135082" y="3097806"/>
            <a:ext cx="5430253" cy="338554"/>
          </a:xfrm>
          <a:prstGeom prst="rect">
            <a:avLst/>
          </a:prstGeom>
          <a:noFill/>
        </p:spPr>
        <p:txBody>
          <a:bodyPr wrap="square" rtlCol="0">
            <a:spAutoFit/>
          </a:bodyPr>
          <a:lstStyle/>
          <a:p>
            <a:r>
              <a:rPr lang="en-US" sz="1600" b="1" dirty="0"/>
              <a:t>Classification Models</a:t>
            </a:r>
          </a:p>
        </p:txBody>
      </p:sp>
    </p:spTree>
    <p:extLst>
      <p:ext uri="{BB962C8B-B14F-4D97-AF65-F5344CB8AC3E}">
        <p14:creationId xmlns:p14="http://schemas.microsoft.com/office/powerpoint/2010/main" val="14396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753690"/>
            <a:ext cx="8873835" cy="3117269"/>
          </a:xfrm>
          <a:prstGeom prst="rect">
            <a:avLst/>
          </a:prstGeom>
        </p:spPr>
        <p:txBody>
          <a:bodyPr spcFirstLastPara="1" wrap="square" lIns="0" tIns="0" rIns="0" bIns="0" anchor="t" anchorCtr="0">
            <a:noAutofit/>
          </a:bodyPr>
          <a:lstStyle/>
          <a:p>
            <a:r>
              <a:rPr lang="en-US" sz="1600" dirty="0"/>
              <a:t>For classification, Train-Test Split would often result in unequal numbers of output columns due to low quantity of data in some categories. This causes an error during testing.</a:t>
            </a:r>
          </a:p>
          <a:p>
            <a:pPr lvl="1"/>
            <a:r>
              <a:rPr lang="en-US" sz="1600" dirty="0"/>
              <a:t>To address this, stratification of the output variable (y) is used</a:t>
            </a:r>
          </a:p>
          <a:p>
            <a:pPr lvl="1"/>
            <a:r>
              <a:rPr lang="en-US" sz="1600" dirty="0"/>
              <a:t>However, stratification only works if each category has more than a single value.</a:t>
            </a:r>
          </a:p>
          <a:p>
            <a:pPr lvl="2"/>
            <a:r>
              <a:rPr lang="en-US" sz="1600" dirty="0"/>
              <a:t>To address this, all categories with only a single value were removed</a:t>
            </a:r>
          </a:p>
          <a:p>
            <a:r>
              <a:rPr lang="en-US" sz="1600" dirty="0"/>
              <a:t>Overfitting of models</a:t>
            </a:r>
          </a:p>
          <a:p>
            <a:pPr lvl="1"/>
            <a:r>
              <a:rPr lang="en-US" sz="1600" dirty="0"/>
              <a:t>Without regularizing the kernel, the later epochs had a very high accuracy while test data had a much lower accuracy indicating the model was overfitted to the training data despite being stratified. Adding kernel regularization solved the overfitting.</a:t>
            </a:r>
          </a:p>
          <a:p>
            <a:r>
              <a:rPr lang="en-US" sz="1600" dirty="0"/>
              <a:t>Learning Rate	</a:t>
            </a:r>
          </a:p>
          <a:p>
            <a:pPr lvl="1"/>
            <a:r>
              <a:rPr lang="en-US" sz="1600" dirty="0"/>
              <a:t>Deep or simple model being better could depend on the learning rate</a:t>
            </a:r>
          </a:p>
          <a:p>
            <a:pPr marL="533400" lvl="1" indent="0">
              <a:buNone/>
            </a:pPr>
            <a:endParaRPr lang="en-US" sz="1600" dirty="0"/>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p:txBody>
          <a:bodyPr/>
          <a:lstStyle/>
          <a:p>
            <a:r>
              <a:rPr lang="en-US" dirty="0"/>
              <a:t>Neural Network – Issues Encountered</a:t>
            </a:r>
          </a:p>
        </p:txBody>
      </p:sp>
    </p:spTree>
    <p:extLst>
      <p:ext uri="{BB962C8B-B14F-4D97-AF65-F5344CB8AC3E}">
        <p14:creationId xmlns:p14="http://schemas.microsoft.com/office/powerpoint/2010/main" val="404652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7" name="Google Shape;238;p23">
            <a:extLst>
              <a:ext uri="{FF2B5EF4-FFF2-40B4-BE49-F238E27FC236}">
                <a16:creationId xmlns:a16="http://schemas.microsoft.com/office/drawing/2014/main" id="{6B71E066-8D44-1644-B31E-0C0BA9A99994}"/>
              </a:ext>
            </a:extLst>
          </p:cNvPr>
          <p:cNvSpPr txBox="1">
            <a:spLocks noGrp="1"/>
          </p:cNvSpPr>
          <p:nvPr>
            <p:ph type="title"/>
          </p:nvPr>
        </p:nvSpPr>
        <p:spPr>
          <a:xfrm>
            <a:off x="1926009" y="1680402"/>
            <a:ext cx="5588976" cy="178269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400" dirty="0">
                <a:solidFill>
                  <a:schemeClr val="lt1"/>
                </a:solidFill>
              </a:rPr>
              <a:t>Section break</a:t>
            </a:r>
            <a:br>
              <a:rPr lang="en" sz="5400" dirty="0">
                <a:solidFill>
                  <a:schemeClr val="lt1"/>
                </a:solidFill>
              </a:rPr>
            </a:br>
            <a:r>
              <a:rPr lang="en" sz="5400" dirty="0">
                <a:solidFill>
                  <a:schemeClr val="lt1"/>
                </a:solidFill>
              </a:rPr>
              <a:t>(Speaker change)</a:t>
            </a:r>
            <a:endParaRPr sz="5400" dirty="0">
              <a:solidFill>
                <a:schemeClr val="lt1"/>
              </a:solidFill>
            </a:endParaRPr>
          </a:p>
        </p:txBody>
      </p:sp>
    </p:spTree>
    <p:extLst>
      <p:ext uri="{BB962C8B-B14F-4D97-AF65-F5344CB8AC3E}">
        <p14:creationId xmlns:p14="http://schemas.microsoft.com/office/powerpoint/2010/main" val="4066594524"/>
      </p:ext>
    </p:extLst>
  </p:cSld>
  <p:clrMapOvr>
    <a:masterClrMapping/>
  </p:clrMapOvr>
</p:sld>
</file>

<file path=ppt/theme/theme1.xml><?xml version="1.0" encoding="utf-8"?>
<a:theme xmlns:a="http://schemas.openxmlformats.org/drawingml/2006/main" name="Thaisa template">
  <a:themeElements>
    <a:clrScheme name="Custom 347">
      <a:dk1>
        <a:srgbClr val="001B40"/>
      </a:dk1>
      <a:lt1>
        <a:srgbClr val="FFFFFF"/>
      </a:lt1>
      <a:dk2>
        <a:srgbClr val="6C7786"/>
      </a:dk2>
      <a:lt2>
        <a:srgbClr val="EAF7FA"/>
      </a:lt2>
      <a:accent1>
        <a:srgbClr val="B2EEF8"/>
      </a:accent1>
      <a:accent2>
        <a:srgbClr val="14ABCA"/>
      </a:accent2>
      <a:accent3>
        <a:srgbClr val="129CC0"/>
      </a:accent3>
      <a:accent4>
        <a:srgbClr val="035381"/>
      </a:accent4>
      <a:accent5>
        <a:srgbClr val="001B40"/>
      </a:accent5>
      <a:accent6>
        <a:srgbClr val="FFAD00"/>
      </a:accent6>
      <a:hlink>
        <a:srgbClr val="001B4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512</Words>
  <Application>Microsoft Office PowerPoint</Application>
  <PresentationFormat>On-screen Show (16:9)</PresentationFormat>
  <Paragraphs>129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Averia Libre</vt:lpstr>
      <vt:lpstr>Avenir Medium</vt:lpstr>
      <vt:lpstr>Work Sans Regular</vt:lpstr>
      <vt:lpstr>Thaisa template</vt:lpstr>
      <vt:lpstr>Neural Network Section</vt:lpstr>
      <vt:lpstr>Neural Network Model Set-Ups</vt:lpstr>
      <vt:lpstr>Neural Network Models Tested</vt:lpstr>
      <vt:lpstr>Neural Network – Issues Encountered</vt:lpstr>
      <vt:lpstr>Section break (Speaker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Owner</dc:creator>
  <cp:lastModifiedBy>Owner</cp:lastModifiedBy>
  <cp:revision>74</cp:revision>
  <dcterms:modified xsi:type="dcterms:W3CDTF">2020-08-16T18:54:59Z</dcterms:modified>
</cp:coreProperties>
</file>