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69" r:id="rId3"/>
    <p:sldId id="258" r:id="rId4"/>
    <p:sldId id="266" r:id="rId5"/>
    <p:sldId id="257" r:id="rId6"/>
    <p:sldId id="263" r:id="rId7"/>
    <p:sldId id="260" r:id="rId8"/>
    <p:sldId id="268" r:id="rId9"/>
    <p:sldId id="270" r:id="rId10"/>
    <p:sldId id="271" r:id="rId11"/>
    <p:sldId id="267" r:id="rId12"/>
    <p:sldId id="272" r:id="rId13"/>
    <p:sldId id="274" r:id="rId14"/>
    <p:sldId id="273" r:id="rId15"/>
    <p:sldId id="275" r:id="rId16"/>
    <p:sldId id="265" r:id="rId17"/>
    <p:sldId id="277" r:id="rId18"/>
    <p:sldId id="276" r:id="rId19"/>
    <p:sldId id="278" r:id="rId20"/>
    <p:sldId id="279" r:id="rId21"/>
    <p:sldId id="280" r:id="rId22"/>
    <p:sldId id="28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75" d="100"/>
          <a:sy n="75"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97663B-01EE-4D27-B6B8-967932AFFB1A}" type="datetimeFigureOut">
              <a:rPr lang="en-US" smtClean="0"/>
              <a:t>6/6/2025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A04E83-3A76-47C2-B23E-88D5C2E17E9A}" type="slidenum">
              <a:rPr lang="en-US" smtClean="0"/>
              <a:t>‹#›</a:t>
            </a:fld>
            <a:endParaRPr lang="en-US"/>
          </a:p>
        </p:txBody>
      </p:sp>
    </p:spTree>
    <p:extLst>
      <p:ext uri="{BB962C8B-B14F-4D97-AF65-F5344CB8AC3E}">
        <p14:creationId xmlns:p14="http://schemas.microsoft.com/office/powerpoint/2010/main" val="2866948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8C418D1-F151-4A1A-AFA6-1FCB5125A92E}" type="datetime1">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48600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02360F-72F0-40E4-9497-E500D92B1CFF}" type="datetime1">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1825737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D16CB8-DFD9-47B7-B7FB-CD991A84E186}" type="datetime1">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761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C7F67C-1AAC-41A5-BA08-7B0723E42167}" type="datetime1">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407722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075C26D-52F0-48CD-A26B-03EAFD2B9DF3}" type="datetime1">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4083801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CBBECA-3C0A-4CD9-9812-4FBF50F0829F}" type="datetime1">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681314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10F0E8-360B-4BB4-8873-CE1C24987C49}" type="datetime1">
              <a:rPr lang="en-US" smtClean="0"/>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286810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B9C237-DA93-4873-9F13-2D421E4D5784}" type="datetime1">
              <a:rPr lang="en-US" smtClean="0"/>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481734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C7881F-D2DD-4759-A335-6ECF54EA6174}" type="datetime1">
              <a:rPr lang="en-US" smtClean="0"/>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974421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8EFE89D-0E68-4F88-8280-A11E17E07B1E}" type="datetime1">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60136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2540482-3831-4044-A267-EC94C1533077}" type="datetime1">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7A11E8-8F25-49C3-8F7D-865FECFDFD18}" type="slidenum">
              <a:rPr lang="en-US" smtClean="0"/>
              <a:t>‹#›</a:t>
            </a:fld>
            <a:endParaRPr lang="en-US"/>
          </a:p>
        </p:txBody>
      </p:sp>
    </p:spTree>
    <p:extLst>
      <p:ext uri="{BB962C8B-B14F-4D97-AF65-F5344CB8AC3E}">
        <p14:creationId xmlns:p14="http://schemas.microsoft.com/office/powerpoint/2010/main" val="356625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48A5E2-79BB-466B-93AD-FE62946A96F1}" type="datetime1">
              <a:rPr lang="en-US" smtClean="0"/>
              <a:t>6/6/2025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7A11E8-8F25-49C3-8F7D-865FECFDFD18}" type="slidenum">
              <a:rPr lang="en-US" smtClean="0"/>
              <a:t>‹#›</a:t>
            </a:fld>
            <a:endParaRPr lang="en-US"/>
          </a:p>
        </p:txBody>
      </p:sp>
    </p:spTree>
    <p:extLst>
      <p:ext uri="{BB962C8B-B14F-4D97-AF65-F5344CB8AC3E}">
        <p14:creationId xmlns:p14="http://schemas.microsoft.com/office/powerpoint/2010/main" val="106204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26641" y="273545"/>
            <a:ext cx="3451525" cy="575154"/>
          </a:xfrm>
        </p:spPr>
        <p:txBody>
          <a:bodyPr>
            <a:normAutofit fontScale="90000"/>
          </a:bodyPr>
          <a:lstStyle/>
          <a:p>
            <a:r>
              <a:rPr lang="en-US" b="1" dirty="0"/>
              <a:t>Project Details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9" name="Slide Number Placeholder 8"/>
          <p:cNvSpPr>
            <a:spLocks noGrp="1"/>
          </p:cNvSpPr>
          <p:nvPr>
            <p:ph type="sldNum" sz="quarter" idx="12"/>
          </p:nvPr>
        </p:nvSpPr>
        <p:spPr/>
        <p:txBody>
          <a:bodyPr/>
          <a:lstStyle/>
          <a:p>
            <a:fld id="{397A11E8-8F25-49C3-8F7D-865FECFDFD18}" type="slidenum">
              <a:rPr lang="en-US" smtClean="0"/>
              <a:t>1</a:t>
            </a:fld>
            <a:endParaRPr lang="en-US"/>
          </a:p>
        </p:txBody>
      </p:sp>
      <p:sp>
        <p:nvSpPr>
          <p:cNvPr id="2" name="Content Placeholder 1"/>
          <p:cNvSpPr>
            <a:spLocks noGrp="1" noChangeArrowheads="1"/>
          </p:cNvSpPr>
          <p:nvPr>
            <p:ph idx="1"/>
          </p:nvPr>
        </p:nvSpPr>
        <p:spPr bwMode="auto">
          <a:xfrm>
            <a:off x="306546" y="1924023"/>
            <a:ext cx="11783854" cy="1824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None/>
            </a:pPr>
            <a:r>
              <a:rPr lang="en-US" altLang="he-IL" sz="1600" b="1" dirty="0">
                <a:solidFill>
                  <a:schemeClr val="accent5"/>
                </a:solidFill>
                <a:latin typeface="Arial" panose="020B0604020202020204" pitchFamily="34" charset="0"/>
              </a:rPr>
              <a:t>       Velocity </a:t>
            </a:r>
            <a:r>
              <a:rPr lang="en-US" altLang="he-IL" sz="1600" b="1" dirty="0" err="1">
                <a:solidFill>
                  <a:schemeClr val="accent5"/>
                </a:solidFill>
                <a:latin typeface="Arial" panose="020B0604020202020204" pitchFamily="34" charset="0"/>
              </a:rPr>
              <a:t>Subwords</a:t>
            </a:r>
            <a:r>
              <a:rPr lang="en-US" altLang="he-IL" sz="1600" b="1" dirty="0">
                <a:solidFill>
                  <a:schemeClr val="accent5"/>
                </a:solidFill>
                <a:latin typeface="Arial" panose="020B0604020202020204" pitchFamily="34" charset="0"/>
              </a:rPr>
              <a:t> : Emphasizes speed and the </a:t>
            </a:r>
            <a:r>
              <a:rPr lang="en-US" altLang="he-IL" sz="1600" b="1" dirty="0" err="1">
                <a:solidFill>
                  <a:schemeClr val="accent5"/>
                </a:solidFill>
                <a:latin typeface="Arial" panose="020B0604020202020204" pitchFamily="34" charset="0"/>
              </a:rPr>
              <a:t>subword</a:t>
            </a:r>
            <a:r>
              <a:rPr lang="en-US" altLang="he-IL" sz="1600" b="1" dirty="0">
                <a:solidFill>
                  <a:schemeClr val="accent5"/>
                </a:solidFill>
                <a:latin typeface="Arial" panose="020B0604020202020204" pitchFamily="34" charset="0"/>
              </a:rPr>
              <a:t> nature for Multimedia operation on simple  processor</a:t>
            </a:r>
            <a:endParaRPr kumimoji="0" lang="he-IL" altLang="he-IL" sz="1600" b="0" i="0" u="none" strike="noStrike" cap="none" normalizeH="0" baseline="0" dirty="0">
              <a:ln>
                <a:noFill/>
              </a:ln>
              <a:solidFill>
                <a:schemeClr val="tx1"/>
              </a:solidFill>
              <a:effectLst/>
              <a:latin typeface="Arial" panose="020B0604020202020204" pitchFamily="34" charset="0"/>
            </a:endParaRPr>
          </a:p>
          <a:p>
            <a:r>
              <a:rPr kumimoji="0" lang="he-IL" altLang="he-IL" sz="1800" b="1" i="0" u="none" strike="noStrike" cap="none" normalizeH="0" baseline="0" dirty="0" err="1">
                <a:ln>
                  <a:noFill/>
                </a:ln>
                <a:solidFill>
                  <a:schemeClr val="tx1"/>
                </a:solidFill>
                <a:effectLst/>
                <a:latin typeface="Arial" panose="020B0604020202020204" pitchFamily="34" charset="0"/>
              </a:rPr>
              <a:t>Project</a:t>
            </a:r>
            <a:r>
              <a:rPr kumimoji="0" lang="he-IL" altLang="he-IL" sz="1800" b="1" i="0" u="none" strike="noStrike" cap="none" normalizeH="0" baseline="0" dirty="0">
                <a:ln>
                  <a:noFill/>
                </a:ln>
                <a:solidFill>
                  <a:schemeClr val="tx1"/>
                </a:solidFill>
                <a:effectLst/>
                <a:latin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rPr>
              <a:t>Number</a:t>
            </a:r>
            <a:r>
              <a:rPr kumimoji="0" lang="he-IL" altLang="he-IL" sz="1800" b="1" i="0" u="none" strike="noStrike" cap="none" normalizeH="0" baseline="0" dirty="0">
                <a:ln>
                  <a:noFill/>
                </a:ln>
                <a:solidFill>
                  <a:schemeClr val="tx1"/>
                </a:solidFill>
                <a:effectLst/>
                <a:latin typeface="Arial" panose="020B0604020202020204" pitchFamily="34" charset="0"/>
              </a:rPr>
              <a:t>: </a:t>
            </a:r>
            <a:r>
              <a:rPr kumimoji="0" lang="he-IL" altLang="he-IL" sz="1800" b="0" i="0" u="none" strike="noStrike" cap="none" normalizeH="0" baseline="0" dirty="0">
                <a:ln>
                  <a:noFill/>
                </a:ln>
                <a:solidFill>
                  <a:schemeClr val="tx1"/>
                </a:solidFill>
                <a:effectLst/>
                <a:latin typeface="Arial" panose="020B0604020202020204" pitchFamily="34" charset="0"/>
              </a:rPr>
              <a:t>3173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he-IL" sz="1800" b="1" i="0" u="none" strike="noStrike" cap="none" normalizeH="0" baseline="0" dirty="0">
                <a:ln>
                  <a:noFill/>
                </a:ln>
                <a:solidFill>
                  <a:schemeClr val="tx1"/>
                </a:solidFill>
                <a:effectLst/>
                <a:latin typeface="Arial" panose="020B0604020202020204" pitchFamily="34" charset="0"/>
              </a:rPr>
              <a:t> </a:t>
            </a:r>
            <a:r>
              <a:rPr kumimoji="0" lang="he-IL" altLang="he-IL" sz="1800" b="1" i="0" u="none" strike="noStrike" cap="none" normalizeH="0" baseline="0" dirty="0">
                <a:ln>
                  <a:noFill/>
                </a:ln>
                <a:solidFill>
                  <a:schemeClr val="tx1"/>
                </a:solidFill>
                <a:effectLst/>
                <a:latin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rPr>
              <a:t>Student</a:t>
            </a:r>
            <a:r>
              <a:rPr kumimoji="0" lang="he-IL" altLang="he-IL" sz="1800" b="1" i="0" u="none" strike="noStrike" cap="none" normalizeH="0" baseline="0" dirty="0">
                <a:ln>
                  <a:noFill/>
                </a:ln>
                <a:solidFill>
                  <a:schemeClr val="tx1"/>
                </a:solidFill>
                <a:effectLst/>
                <a:latin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rPr>
              <a:t>Names</a:t>
            </a:r>
            <a:r>
              <a:rPr kumimoji="0" lang="he-IL" altLang="he-IL" sz="1800" b="1" i="0" u="none" strike="noStrike" cap="none" normalizeH="0" baseline="0" dirty="0">
                <a:ln>
                  <a:noFill/>
                </a:ln>
                <a:solidFill>
                  <a:schemeClr val="tx1"/>
                </a:solidFill>
                <a:effectLst/>
                <a:latin typeface="Arial" panose="020B0604020202020204" pitchFamily="34" charset="0"/>
              </a:rPr>
              <a:t>: </a:t>
            </a:r>
            <a:r>
              <a:rPr lang="en-US" altLang="he-IL" sz="1800" dirty="0">
                <a:latin typeface="Arial" panose="020B0604020202020204" pitchFamily="34" charset="0"/>
              </a:rPr>
              <a:t>Tom </a:t>
            </a:r>
            <a:r>
              <a:rPr lang="en-US" altLang="he-IL" sz="1800" dirty="0" err="1">
                <a:latin typeface="Arial" panose="020B0604020202020204" pitchFamily="34" charset="0"/>
              </a:rPr>
              <a:t>Berenshtain</a:t>
            </a:r>
            <a:r>
              <a:rPr lang="en-US" altLang="he-IL" sz="1800" dirty="0">
                <a:latin typeface="Arial" panose="020B0604020202020204" pitchFamily="34" charset="0"/>
              </a:rPr>
              <a:t>, Amit Rachmiel</a:t>
            </a:r>
          </a:p>
          <a:p>
            <a:pPr marL="0" marR="0" lvl="0" indent="0" algn="l" defTabSz="914400" rtl="0" eaLnBrk="0" fontAlgn="base" latinLnBrk="0" hangingPunct="0">
              <a:lnSpc>
                <a:spcPct val="100000"/>
              </a:lnSpc>
              <a:spcBef>
                <a:spcPct val="0"/>
              </a:spcBef>
              <a:spcAft>
                <a:spcPct val="0"/>
              </a:spcAft>
              <a:buClrTx/>
              <a:buSzTx/>
              <a:buFontTx/>
              <a:buChar char="•"/>
              <a:tabLst/>
            </a:pPr>
            <a:r>
              <a:rPr lang="he-IL" altLang="he-IL" sz="1800" b="1" dirty="0">
                <a:latin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rPr>
              <a:t>Mentor</a:t>
            </a:r>
            <a:r>
              <a:rPr kumimoji="0" lang="he-IL" altLang="he-IL" sz="1800" b="1" i="0" u="none" strike="noStrike" cap="none" normalizeH="0" baseline="0" dirty="0">
                <a:ln>
                  <a:noFill/>
                </a:ln>
                <a:solidFill>
                  <a:schemeClr val="tx1"/>
                </a:solidFill>
                <a:effectLst/>
                <a:latin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rPr>
              <a:t>Name</a:t>
            </a:r>
            <a:r>
              <a:rPr kumimoji="0" lang="en-US" altLang="he-IL" sz="1800" b="1" i="0" u="none" strike="noStrike" cap="none" normalizeH="0" baseline="0" dirty="0">
                <a:ln>
                  <a:noFill/>
                </a:ln>
                <a:solidFill>
                  <a:schemeClr val="tx1"/>
                </a:solidFill>
                <a:effectLst/>
                <a:latin typeface="Arial" panose="020B0604020202020204" pitchFamily="34" charset="0"/>
              </a:rPr>
              <a:t>:</a:t>
            </a:r>
            <a:r>
              <a:rPr kumimoji="0" lang="en-US" altLang="he-IL" sz="1800" i="0" u="none" strike="noStrike" cap="none" normalizeH="0" baseline="0" dirty="0">
                <a:ln>
                  <a:noFill/>
                </a:ln>
                <a:solidFill>
                  <a:schemeClr val="tx1"/>
                </a:solidFill>
                <a:effectLst/>
                <a:latin typeface="Arial" panose="020B0604020202020204" pitchFamily="34" charset="0"/>
              </a:rPr>
              <a:t> Oren</a:t>
            </a:r>
            <a:r>
              <a:rPr kumimoji="0" lang="en-US" altLang="he-IL" sz="1800" i="0" u="none" strike="noStrike" cap="none" normalizeH="0" dirty="0">
                <a:ln>
                  <a:noFill/>
                </a:ln>
                <a:solidFill>
                  <a:schemeClr val="tx1"/>
                </a:solidFill>
                <a:effectLst/>
                <a:latin typeface="Arial" panose="020B0604020202020204" pitchFamily="34" charset="0"/>
              </a:rPr>
              <a:t> </a:t>
            </a:r>
            <a:r>
              <a:rPr kumimoji="0" lang="en-US" altLang="he-IL" sz="1800" i="0" u="none" strike="noStrike" cap="none" normalizeH="0" dirty="0" err="1">
                <a:ln>
                  <a:noFill/>
                </a:ln>
                <a:solidFill>
                  <a:schemeClr val="tx1"/>
                </a:solidFill>
                <a:effectLst/>
                <a:latin typeface="Arial" panose="020B0604020202020204" pitchFamily="34" charset="0"/>
              </a:rPr>
              <a:t>Ganon</a:t>
            </a:r>
            <a:endParaRPr kumimoji="0" lang="he-IL" altLang="he-IL"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he-IL" sz="1800" b="0" i="0" u="none" strike="noStrike" cap="none" normalizeH="0" baseline="0" dirty="0">
                <a:ln>
                  <a:noFill/>
                </a:ln>
                <a:solidFill>
                  <a:schemeClr val="tx1"/>
                </a:solidFill>
                <a:effectLst/>
                <a:latin typeface="Arial" panose="020B0604020202020204" pitchFamily="34" charset="0"/>
              </a:rPr>
              <a:t> </a:t>
            </a:r>
            <a:r>
              <a:rPr kumimoji="0" lang="he-IL" altLang="he-IL" sz="1800" b="0" i="0" u="none" strike="noStrike" cap="none" normalizeH="0" baseline="0" dirty="0">
                <a:ln>
                  <a:noFill/>
                </a:ln>
                <a:solidFill>
                  <a:schemeClr val="tx1"/>
                </a:solidFill>
                <a:effectLst/>
                <a:latin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rPr>
              <a:t>Project</a:t>
            </a:r>
            <a:r>
              <a:rPr kumimoji="0" lang="he-IL" altLang="he-IL" sz="1800" b="1" i="0" u="none" strike="noStrike" cap="none" normalizeH="0" baseline="0" dirty="0">
                <a:ln>
                  <a:noFill/>
                </a:ln>
                <a:solidFill>
                  <a:schemeClr val="tx1"/>
                </a:solidFill>
                <a:effectLst/>
                <a:latin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rPr>
              <a:t>Location</a:t>
            </a:r>
            <a:r>
              <a:rPr kumimoji="0" lang="he-IL" altLang="he-IL" sz="1800" b="1" i="0" u="none" strike="noStrike" cap="none" normalizeH="0" baseline="0" dirty="0">
                <a:ln>
                  <a:noFill/>
                </a:ln>
                <a:solidFill>
                  <a:schemeClr val="tx1"/>
                </a:solidFill>
                <a:effectLst/>
                <a:latin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rPr>
              <a:t>Tel</a:t>
            </a:r>
            <a:r>
              <a:rPr kumimoji="0" lang="he-IL" altLang="he-IL" sz="1800" b="0" i="0" u="none" strike="noStrike" cap="none" normalizeH="0" baseline="0" dirty="0">
                <a:ln>
                  <a:noFill/>
                </a:ln>
                <a:solidFill>
                  <a:schemeClr val="tx1"/>
                </a:solidFill>
                <a:effectLst/>
                <a:latin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rPr>
              <a:t>Aviv</a:t>
            </a:r>
            <a:r>
              <a:rPr kumimoji="0" lang="he-IL" altLang="he-IL" sz="1800" b="0" i="0" u="none" strike="noStrike" cap="none" normalizeH="0" baseline="0" dirty="0">
                <a:ln>
                  <a:noFill/>
                </a:ln>
                <a:solidFill>
                  <a:schemeClr val="tx1"/>
                </a:solidFill>
                <a:effectLst/>
                <a:latin typeface="Arial" panose="020B0604020202020204" pitchFamily="34" charset="0"/>
              </a:rPr>
              <a:t> </a:t>
            </a:r>
            <a:r>
              <a:rPr kumimoji="0" lang="he-IL" altLang="he-IL" sz="1800" b="0" i="0" u="none" strike="noStrike" cap="none" normalizeH="0" baseline="0" dirty="0" err="1">
                <a:ln>
                  <a:noFill/>
                </a:ln>
                <a:solidFill>
                  <a:schemeClr val="tx1"/>
                </a:solidFill>
                <a:effectLst/>
                <a:latin typeface="Arial" panose="020B0604020202020204" pitchFamily="34" charset="0"/>
              </a:rPr>
              <a:t>University</a:t>
            </a:r>
            <a:r>
              <a:rPr kumimoji="0" lang="he-IL" altLang="he-IL"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he-IL" sz="1800" dirty="0">
                <a:latin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rPr>
              <a:t>Mentor</a:t>
            </a:r>
            <a:r>
              <a:rPr kumimoji="0" lang="he-IL" altLang="he-IL" sz="1800" b="1" i="0" u="none" strike="noStrike" cap="none" normalizeH="0" baseline="0" dirty="0">
                <a:ln>
                  <a:noFill/>
                </a:ln>
                <a:solidFill>
                  <a:schemeClr val="tx1"/>
                </a:solidFill>
                <a:effectLst/>
                <a:latin typeface="Arial" panose="020B0604020202020204" pitchFamily="34" charset="0"/>
              </a:rPr>
              <a:t> </a:t>
            </a:r>
            <a:r>
              <a:rPr kumimoji="0" lang="he-IL" altLang="he-IL" sz="1800" b="1" i="0" u="none" strike="noStrike" cap="none" normalizeH="0" baseline="0" dirty="0" err="1">
                <a:ln>
                  <a:noFill/>
                </a:ln>
                <a:solidFill>
                  <a:schemeClr val="tx1"/>
                </a:solidFill>
                <a:effectLst/>
                <a:latin typeface="Arial" panose="020B0604020202020204" pitchFamily="34" charset="0"/>
              </a:rPr>
              <a:t>Approval</a:t>
            </a:r>
            <a:r>
              <a:rPr kumimoji="0" lang="he-IL" altLang="he-IL" sz="1800" b="1" i="0" u="none" strike="noStrike" cap="none" normalizeH="0" baseline="0" dirty="0" smtClean="0">
                <a:ln>
                  <a:noFill/>
                </a:ln>
                <a:solidFill>
                  <a:schemeClr val="tx1"/>
                </a:solidFill>
                <a:effectLst/>
                <a:latin typeface="Arial" panose="020B0604020202020204" pitchFamily="34" charset="0"/>
              </a:rPr>
              <a:t>:</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 xmlns:a16="http://schemas.microsoft.com/office/drawing/2014/main" id="{EC3ED4AD-4B7A-0B0E-B6CE-18B595DC62EB}"/>
              </a:ext>
            </a:extLst>
          </p:cNvPr>
          <p:cNvSpPr txBox="1"/>
          <p:nvPr/>
        </p:nvSpPr>
        <p:spPr>
          <a:xfrm>
            <a:off x="790074" y="5395755"/>
            <a:ext cx="3180679" cy="369332"/>
          </a:xfrm>
          <a:prstGeom prst="rect">
            <a:avLst/>
          </a:prstGeom>
          <a:noFill/>
        </p:spPr>
        <p:txBody>
          <a:bodyPr wrap="none" rtlCol="0">
            <a:spAutoFit/>
          </a:bodyPr>
          <a:lstStyle/>
          <a:p>
            <a:r>
              <a:rPr lang="he-IL" dirty="0"/>
              <a:t>חתימה __________________</a:t>
            </a:r>
            <a:endParaRPr lang="aa-ET" dirty="0"/>
          </a:p>
        </p:txBody>
      </p:sp>
    </p:spTree>
    <p:extLst>
      <p:ext uri="{BB962C8B-B14F-4D97-AF65-F5344CB8AC3E}">
        <p14:creationId xmlns:p14="http://schemas.microsoft.com/office/powerpoint/2010/main" val="21944835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08175" y="365126"/>
            <a:ext cx="6702725" cy="575154"/>
          </a:xfrm>
        </p:spPr>
        <p:txBody>
          <a:bodyPr>
            <a:normAutofit fontScale="90000"/>
          </a:bodyPr>
          <a:lstStyle/>
          <a:p>
            <a:r>
              <a:rPr lang="en-US" dirty="0"/>
              <a:t>Implementation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dirty="0"/>
          </a:p>
        </p:txBody>
      </p:sp>
      <p:sp>
        <p:nvSpPr>
          <p:cNvPr id="9" name="Slide Number Placeholder 8"/>
          <p:cNvSpPr>
            <a:spLocks noGrp="1"/>
          </p:cNvSpPr>
          <p:nvPr>
            <p:ph type="sldNum" sz="quarter" idx="12"/>
          </p:nvPr>
        </p:nvSpPr>
        <p:spPr/>
        <p:txBody>
          <a:bodyPr/>
          <a:lstStyle/>
          <a:p>
            <a:fld id="{397A11E8-8F25-49C3-8F7D-865FECFDFD18}" type="slidenum">
              <a:rPr lang="en-US" smtClean="0"/>
              <a:t>10</a:t>
            </a:fld>
            <a:endParaRPr lang="en-US"/>
          </a:p>
        </p:txBody>
      </p:sp>
      <p:sp>
        <p:nvSpPr>
          <p:cNvPr id="24" name="Rectangle 21"/>
          <p:cNvSpPr>
            <a:spLocks noChangeArrowheads="1"/>
          </p:cNvSpPr>
          <p:nvPr/>
        </p:nvSpPr>
        <p:spPr bwMode="auto">
          <a:xfrm>
            <a:off x="2719137" y="1397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25" name="Rectangle 27"/>
          <p:cNvSpPr>
            <a:spLocks noChangeArrowheads="1"/>
          </p:cNvSpPr>
          <p:nvPr/>
        </p:nvSpPr>
        <p:spPr bwMode="auto">
          <a:xfrm>
            <a:off x="2719137" y="18546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1" name="מלבן 10"/>
          <p:cNvSpPr/>
          <p:nvPr/>
        </p:nvSpPr>
        <p:spPr>
          <a:xfrm>
            <a:off x="676039" y="1183600"/>
            <a:ext cx="8683309" cy="3139321"/>
          </a:xfrm>
          <a:prstGeom prst="rect">
            <a:avLst/>
          </a:prstGeom>
        </p:spPr>
        <p:txBody>
          <a:bodyPr wrap="square">
            <a:spAutoFit/>
          </a:bodyPr>
          <a:lstStyle/>
          <a:p>
            <a:r>
              <a:rPr lang="en-US" b="1" dirty="0" smtClean="0"/>
              <a:t>Why </a:t>
            </a:r>
            <a:r>
              <a:rPr lang="en-US" b="1" dirty="0"/>
              <a:t>We Developed an </a:t>
            </a:r>
            <a:r>
              <a:rPr lang="en-US" b="1" dirty="0" smtClean="0"/>
              <a:t>Assembler</a:t>
            </a:r>
            <a:endParaRPr lang="en-US" b="1" dirty="0"/>
          </a:p>
          <a:p>
            <a:pPr marL="285750" indent="-285750">
              <a:buFont typeface="Arial" panose="020B0604020202020204" pitchFamily="34" charset="0"/>
              <a:buChar char="•"/>
            </a:pPr>
            <a:r>
              <a:rPr lang="en-US" dirty="0"/>
              <a:t>Made assembler to convert assembly code to .DATA files for logic simulation in Xilinx.</a:t>
            </a:r>
          </a:p>
          <a:p>
            <a:pPr marL="285750" indent="-285750">
              <a:buFont typeface="Arial" panose="020B0604020202020204" pitchFamily="34" charset="0"/>
              <a:buChar char="•"/>
            </a:pPr>
            <a:r>
              <a:rPr lang="en-US" dirty="0" smtClean="0"/>
              <a:t>.</a:t>
            </a:r>
            <a:r>
              <a:rPr lang="en-US" dirty="0"/>
              <a:t>DATA files from assembler were input for simulator to test parallel </a:t>
            </a:r>
            <a:r>
              <a:rPr lang="en-US" dirty="0" smtClean="0"/>
              <a:t>commands.</a:t>
            </a:r>
            <a:endParaRPr lang="en-US" dirty="0"/>
          </a:p>
          <a:p>
            <a:r>
              <a:rPr lang="en-US" b="1" dirty="0" smtClean="0"/>
              <a:t>How </a:t>
            </a:r>
            <a:r>
              <a:rPr lang="en-US" b="1" dirty="0"/>
              <a:t>the Assembler Works – General Algorithm Idea</a:t>
            </a:r>
          </a:p>
          <a:p>
            <a:pPr marL="285750" indent="-285750">
              <a:buFont typeface="Arial" panose="020B0604020202020204" pitchFamily="34" charset="0"/>
              <a:buChar char="•"/>
            </a:pPr>
            <a:r>
              <a:rPr lang="en-US" dirty="0"/>
              <a:t>Assembler reads assembly code as input and turns it into a .DATA file with binary machine code.</a:t>
            </a:r>
          </a:p>
          <a:p>
            <a:pPr marL="285750" indent="-285750">
              <a:buFont typeface="Arial" panose="020B0604020202020204" pitchFamily="34" charset="0"/>
              <a:buChar char="•"/>
            </a:pPr>
            <a:r>
              <a:rPr lang="en-US" dirty="0"/>
              <a:t>Splits code into lines and identifies command types (e.g., R-type, I-type, or SIMD).</a:t>
            </a:r>
          </a:p>
          <a:p>
            <a:pPr marL="285750" indent="-285750">
              <a:buFont typeface="Arial" panose="020B0604020202020204" pitchFamily="34" charset="0"/>
              <a:buChar char="•"/>
            </a:pPr>
            <a:r>
              <a:rPr lang="en-US" dirty="0"/>
              <a:t>Breaks each line into parts: command name, registers, immediate values, or labels.</a:t>
            </a:r>
          </a:p>
          <a:p>
            <a:pPr marL="285750" indent="-285750">
              <a:buFont typeface="Arial" panose="020B0604020202020204" pitchFamily="34" charset="0"/>
              <a:buChar char="•"/>
            </a:pPr>
            <a:r>
              <a:rPr lang="en-US" dirty="0"/>
              <a:t>Maps parts to binary code using DLX instruction </a:t>
            </a:r>
            <a:r>
              <a:rPr lang="en-US" dirty="0" smtClean="0"/>
              <a:t>format.</a:t>
            </a:r>
            <a:endParaRPr lang="en-US" dirty="0"/>
          </a:p>
          <a:p>
            <a:pPr marL="285750" indent="-285750">
              <a:buFont typeface="Arial" panose="020B0604020202020204" pitchFamily="34" charset="0"/>
              <a:buChar char="•"/>
            </a:pPr>
            <a:r>
              <a:rPr lang="en-US" dirty="0"/>
              <a:t>Writes binary code to .DATA file for Xilinx simulator to test processor behavior.</a:t>
            </a:r>
          </a:p>
          <a:p>
            <a:endParaRPr lang="en-US" dirty="0"/>
          </a:p>
        </p:txBody>
      </p:sp>
      <p:pic>
        <p:nvPicPr>
          <p:cNvPr id="2" name="תמונה 1"/>
          <p:cNvPicPr>
            <a:picLocks noChangeAspect="1"/>
          </p:cNvPicPr>
          <p:nvPr/>
        </p:nvPicPr>
        <p:blipFill>
          <a:blip r:embed="rId3"/>
          <a:stretch>
            <a:fillRect/>
          </a:stretch>
        </p:blipFill>
        <p:spPr>
          <a:xfrm>
            <a:off x="384312" y="4498977"/>
            <a:ext cx="6046305" cy="1535956"/>
          </a:xfrm>
          <a:prstGeom prst="rect">
            <a:avLst/>
          </a:prstGeom>
        </p:spPr>
      </p:pic>
      <p:cxnSp>
        <p:nvCxnSpPr>
          <p:cNvPr id="5" name="מחבר חץ ישר 4"/>
          <p:cNvCxnSpPr/>
          <p:nvPr/>
        </p:nvCxnSpPr>
        <p:spPr>
          <a:xfrm>
            <a:off x="6029739" y="5333216"/>
            <a:ext cx="100694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7" name="תמונה 6"/>
          <p:cNvPicPr>
            <a:picLocks noChangeAspect="1"/>
          </p:cNvPicPr>
          <p:nvPr/>
        </p:nvPicPr>
        <p:blipFill>
          <a:blip r:embed="rId4"/>
          <a:stretch>
            <a:fillRect/>
          </a:stretch>
        </p:blipFill>
        <p:spPr>
          <a:xfrm>
            <a:off x="7858037" y="4393094"/>
            <a:ext cx="1914199" cy="1870694"/>
          </a:xfrm>
          <a:prstGeom prst="rect">
            <a:avLst/>
          </a:prstGeom>
        </p:spPr>
      </p:pic>
    </p:spTree>
    <p:extLst>
      <p:ext uri="{BB962C8B-B14F-4D97-AF65-F5344CB8AC3E}">
        <p14:creationId xmlns:p14="http://schemas.microsoft.com/office/powerpoint/2010/main" val="22126982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76700" y="181379"/>
            <a:ext cx="6702725" cy="575154"/>
          </a:xfrm>
        </p:spPr>
        <p:txBody>
          <a:bodyPr>
            <a:normAutofit fontScale="90000"/>
          </a:bodyPr>
          <a:lstStyle/>
          <a:p>
            <a:r>
              <a:rPr lang="en-US" b="1" dirty="0"/>
              <a:t>SIMD Instructions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11</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pic>
        <p:nvPicPr>
          <p:cNvPr id="12" name="תמונה 11"/>
          <p:cNvPicPr>
            <a:picLocks noChangeAspect="1"/>
          </p:cNvPicPr>
          <p:nvPr/>
        </p:nvPicPr>
        <p:blipFill>
          <a:blip r:embed="rId3"/>
          <a:stretch>
            <a:fillRect/>
          </a:stretch>
        </p:blipFill>
        <p:spPr>
          <a:xfrm>
            <a:off x="267419" y="1123762"/>
            <a:ext cx="5219700" cy="5487615"/>
          </a:xfrm>
          <a:prstGeom prst="rect">
            <a:avLst/>
          </a:prstGeom>
        </p:spPr>
      </p:pic>
      <p:pic>
        <p:nvPicPr>
          <p:cNvPr id="14" name="תמונה 13"/>
          <p:cNvPicPr>
            <a:picLocks noChangeAspect="1"/>
          </p:cNvPicPr>
          <p:nvPr/>
        </p:nvPicPr>
        <p:blipFill>
          <a:blip r:embed="rId4"/>
          <a:stretch>
            <a:fillRect/>
          </a:stretch>
        </p:blipFill>
        <p:spPr>
          <a:xfrm>
            <a:off x="5487119" y="1123762"/>
            <a:ext cx="5361350" cy="5637512"/>
          </a:xfrm>
          <a:prstGeom prst="rect">
            <a:avLst/>
          </a:prstGeom>
        </p:spPr>
      </p:pic>
      <p:sp>
        <p:nvSpPr>
          <p:cNvPr id="2" name="מלבן 1"/>
          <p:cNvSpPr/>
          <p:nvPr/>
        </p:nvSpPr>
        <p:spPr>
          <a:xfrm>
            <a:off x="3726239" y="754430"/>
            <a:ext cx="4491358" cy="369332"/>
          </a:xfrm>
          <a:prstGeom prst="rect">
            <a:avLst/>
          </a:prstGeom>
        </p:spPr>
        <p:txBody>
          <a:bodyPr wrap="none">
            <a:spAutoFit/>
          </a:bodyPr>
          <a:lstStyle/>
          <a:p>
            <a:r>
              <a:rPr lang="en-US" dirty="0" smtClean="0"/>
              <a:t>A </a:t>
            </a:r>
            <a:r>
              <a:rPr lang="en-US" dirty="0"/>
              <a:t>parallel ALU supporting 39 new instructions.</a:t>
            </a:r>
            <a:endParaRPr lang="en-US" dirty="0">
              <a:effectLst/>
            </a:endParaRPr>
          </a:p>
        </p:txBody>
      </p:sp>
    </p:spTree>
    <p:extLst>
      <p:ext uri="{BB962C8B-B14F-4D97-AF65-F5344CB8AC3E}">
        <p14:creationId xmlns:p14="http://schemas.microsoft.com/office/powerpoint/2010/main" val="2774387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78200" y="273545"/>
            <a:ext cx="7975600" cy="575154"/>
          </a:xfrm>
        </p:spPr>
        <p:txBody>
          <a:bodyPr>
            <a:normAutofit fontScale="90000"/>
          </a:bodyPr>
          <a:lstStyle/>
          <a:p>
            <a:r>
              <a:rPr lang="en-US" dirty="0" smtClean="0"/>
              <a:t>Demonstration – matrix transpose</a:t>
            </a:r>
            <a:endParaRPr lang="en-US"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9" name="Slide Number Placeholder 8"/>
          <p:cNvSpPr>
            <a:spLocks noGrp="1"/>
          </p:cNvSpPr>
          <p:nvPr>
            <p:ph type="sldNum" sz="quarter" idx="12"/>
          </p:nvPr>
        </p:nvSpPr>
        <p:spPr/>
        <p:txBody>
          <a:bodyPr/>
          <a:lstStyle/>
          <a:p>
            <a:fld id="{397A11E8-8F25-49C3-8F7D-865FECFDFD18}" type="slidenum">
              <a:rPr lang="en-US" smtClean="0"/>
              <a:t>12</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5" name="מלבן 14"/>
          <p:cNvSpPr/>
          <p:nvPr/>
        </p:nvSpPr>
        <p:spPr>
          <a:xfrm>
            <a:off x="257648" y="940280"/>
            <a:ext cx="11807352" cy="2031325"/>
          </a:xfrm>
          <a:prstGeom prst="rect">
            <a:avLst/>
          </a:prstGeom>
        </p:spPr>
        <p:txBody>
          <a:bodyPr wrap="square">
            <a:spAutoFit/>
          </a:bodyPr>
          <a:lstStyle/>
          <a:p>
            <a:r>
              <a:rPr lang="en-US" dirty="0"/>
              <a:t>Matrix transpose is used in image processing to rotate or flip an image by swapping its rows and columns, helping with tasks like image transformation, feature extraction, and data reorganization.</a:t>
            </a:r>
          </a:p>
          <a:p>
            <a:r>
              <a:rPr lang="en-US" dirty="0" smtClean="0"/>
              <a:t>A </a:t>
            </a:r>
            <a:r>
              <a:rPr lang="en-US" dirty="0"/>
              <a:t>matrix transpose for a 2x2 matrix (4 pixels of 8 bits each) is performed by swapping the values B and C within a single 32-bit word, so that [A, B, C, D] becomes [A, C, B, D].</a:t>
            </a:r>
          </a:p>
          <a:p>
            <a:r>
              <a:rPr lang="en-US" b="1" dirty="0"/>
              <a:t>Example result:</a:t>
            </a:r>
            <a:endParaRPr lang="en-US" dirty="0"/>
          </a:p>
          <a:p>
            <a:pPr>
              <a:buFont typeface="Arial" panose="020B0604020202020204" pitchFamily="34" charset="0"/>
              <a:buChar char="•"/>
            </a:pPr>
            <a:r>
              <a:rPr lang="en-US" dirty="0"/>
              <a:t>Input: </a:t>
            </a:r>
            <a:r>
              <a:rPr lang="en-US" dirty="0" smtClean="0"/>
              <a:t>   0x12345678 -&gt; [A=12</a:t>
            </a:r>
            <a:r>
              <a:rPr lang="en-US" dirty="0"/>
              <a:t>, B=34, C=56, D=78] </a:t>
            </a:r>
            <a:r>
              <a:rPr lang="en-US" dirty="0" smtClean="0"/>
              <a:t> 		</a:t>
            </a:r>
          </a:p>
          <a:p>
            <a:pPr>
              <a:buFont typeface="Arial" panose="020B0604020202020204" pitchFamily="34" charset="0"/>
              <a:buChar char="•"/>
            </a:pPr>
            <a:r>
              <a:rPr lang="en-US" dirty="0" smtClean="0"/>
              <a:t>Output: 0x12563478 -&gt; </a:t>
            </a:r>
            <a:r>
              <a:rPr lang="en-US" dirty="0"/>
              <a:t>[A=12, C=56, B=34, D=78</a:t>
            </a:r>
            <a:r>
              <a:rPr lang="en-US" dirty="0" smtClean="0"/>
              <a:t>]</a:t>
            </a:r>
          </a:p>
        </p:txBody>
      </p:sp>
      <p:sp>
        <p:nvSpPr>
          <p:cNvPr id="16" name="Rectangle 6"/>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7" name="Rectangle 7"/>
          <p:cNvSpPr>
            <a:spLocks noChangeArrowheads="1"/>
          </p:cNvSpPr>
          <p:nvPr/>
        </p:nvSpPr>
        <p:spPr bwMode="auto">
          <a:xfrm>
            <a:off x="257648" y="3619011"/>
            <a:ext cx="51172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err="1">
                <a:latin typeface="Arial" panose="020B0604020202020204" pitchFamily="34" charset="0"/>
              </a:rPr>
              <a:t>Example</a:t>
            </a:r>
            <a:r>
              <a:rPr lang="he-IL" altLang="he-IL" sz="1200" dirty="0">
                <a:latin typeface="Arial" panose="020B0604020202020204" pitchFamily="34" charset="0"/>
              </a:rPr>
              <a:t> </a:t>
            </a:r>
            <a:r>
              <a:rPr lang="he-IL" altLang="he-IL" sz="1200" dirty="0" err="1">
                <a:latin typeface="Arial" panose="020B0604020202020204" pitchFamily="34" charset="0"/>
              </a:rPr>
              <a:t>for</a:t>
            </a:r>
            <a:r>
              <a:rPr lang="he-IL" altLang="he-IL" sz="1200" dirty="0">
                <a:latin typeface="Arial" panose="020B0604020202020204" pitchFamily="34" charset="0"/>
              </a:rPr>
              <a:t> </a:t>
            </a:r>
            <a:r>
              <a:rPr lang="he-IL" altLang="he-IL" sz="1200" dirty="0" err="1">
                <a:latin typeface="Arial" panose="020B0604020202020204" pitchFamily="34" charset="0"/>
              </a:rPr>
              <a:t>logical</a:t>
            </a:r>
            <a:r>
              <a:rPr lang="he-IL" altLang="he-IL" sz="1200" dirty="0">
                <a:latin typeface="Arial" panose="020B0604020202020204" pitchFamily="34" charset="0"/>
              </a:rPr>
              <a:t> </a:t>
            </a:r>
            <a:r>
              <a:rPr lang="he-IL" altLang="he-IL" sz="1200" dirty="0" err="1">
                <a:latin typeface="Arial" panose="020B0604020202020204" pitchFamily="34" charset="0"/>
              </a:rPr>
              <a:t>test</a:t>
            </a:r>
            <a:r>
              <a:rPr lang="he-IL" altLang="he-IL" sz="1200" dirty="0">
                <a:latin typeface="Arial" panose="020B0604020202020204" pitchFamily="34" charset="0"/>
              </a:rPr>
              <a:t> </a:t>
            </a:r>
            <a:r>
              <a:rPr lang="he-IL" altLang="he-IL" sz="1200" dirty="0" err="1">
                <a:latin typeface="Arial" panose="020B0604020202020204" pitchFamily="34" charset="0"/>
              </a:rPr>
              <a:t>of</a:t>
            </a:r>
            <a:r>
              <a:rPr lang="he-IL" altLang="he-IL" sz="1200" dirty="0">
                <a:latin typeface="Arial" panose="020B0604020202020204" pitchFamily="34" charset="0"/>
              </a:rPr>
              <a:t> </a:t>
            </a:r>
            <a:r>
              <a:rPr lang="he-IL" altLang="he-IL" sz="1200" dirty="0" err="1">
                <a:latin typeface="Arial" panose="020B0604020202020204" pitchFamily="34" charset="0"/>
              </a:rPr>
              <a:t>Matrix</a:t>
            </a:r>
            <a:r>
              <a:rPr lang="he-IL" altLang="he-IL" sz="1200" dirty="0">
                <a:latin typeface="Arial" panose="020B0604020202020204" pitchFamily="34" charset="0"/>
              </a:rPr>
              <a:t> </a:t>
            </a:r>
            <a:r>
              <a:rPr lang="he-IL" altLang="he-IL" sz="1200" dirty="0" err="1">
                <a:latin typeface="Arial" panose="020B0604020202020204" pitchFamily="34" charset="0"/>
              </a:rPr>
              <a:t>Transpose</a:t>
            </a:r>
            <a:r>
              <a:rPr lang="he-IL" altLang="he-IL" sz="1200" dirty="0">
                <a:latin typeface="Arial" panose="020B0604020202020204" pitchFamily="34" charset="0"/>
              </a:rPr>
              <a:t> </a:t>
            </a:r>
            <a:r>
              <a:rPr lang="he-IL" altLang="he-IL" sz="1200" dirty="0" err="1">
                <a:latin typeface="Arial" panose="020B0604020202020204" pitchFamily="34" charset="0"/>
              </a:rPr>
              <a:t>operation</a:t>
            </a:r>
            <a:r>
              <a:rPr lang="he-IL" altLang="he-IL" sz="1200" dirty="0">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smtClean="0">
                <a:latin typeface="Arial" panose="020B0604020202020204" pitchFamily="34" charset="0"/>
              </a:rPr>
              <a:t> </a:t>
            </a:r>
            <a:r>
              <a:rPr lang="he-IL" altLang="he-IL" sz="1200" dirty="0" err="1">
                <a:latin typeface="Arial" panose="020B0604020202020204" pitchFamily="34" charset="0"/>
              </a:rPr>
              <a:t>ModelSim</a:t>
            </a:r>
            <a:r>
              <a:rPr lang="he-IL" altLang="he-IL" sz="1200" dirty="0">
                <a:latin typeface="Arial" panose="020B0604020202020204" pitchFamily="34" charset="0"/>
              </a:rPr>
              <a:t> </a:t>
            </a:r>
            <a:r>
              <a:rPr lang="he-IL" altLang="he-IL" sz="1200" dirty="0" err="1">
                <a:latin typeface="Arial" panose="020B0604020202020204" pitchFamily="34" charset="0"/>
              </a:rPr>
              <a:t>environment</a:t>
            </a:r>
            <a:r>
              <a:rPr lang="he-IL" altLang="he-IL" sz="1200" dirty="0">
                <a:latin typeface="Arial" panose="020B0604020202020204" pitchFamily="34" charset="0"/>
              </a:rPr>
              <a:t> (</a:t>
            </a:r>
            <a:r>
              <a:rPr lang="he-IL" altLang="he-IL" sz="1200" dirty="0" err="1">
                <a:latin typeface="Arial" panose="020B0604020202020204" pitchFamily="34" charset="0"/>
              </a:rPr>
              <a:t>Xilinx</a:t>
            </a:r>
            <a:r>
              <a:rPr lang="he-IL" altLang="he-IL" sz="1200" dirty="0">
                <a:latin typeface="Arial" panose="020B0604020202020204" pitchFamily="34" charset="0"/>
              </a:rPr>
              <a:t>)</a:t>
            </a:r>
            <a:endParaRPr lang="en-US" altLang="he-IL" sz="12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err="1">
                <a:latin typeface="Arial" panose="020B0604020202020204" pitchFamily="34" charset="0"/>
              </a:rPr>
              <a:t>for</a:t>
            </a:r>
            <a:r>
              <a:rPr lang="he-IL" altLang="he-IL" sz="1200" dirty="0">
                <a:latin typeface="Arial" panose="020B0604020202020204" pitchFamily="34" charset="0"/>
              </a:rPr>
              <a:t> </a:t>
            </a:r>
            <a:r>
              <a:rPr lang="he-IL" altLang="he-IL" sz="1200" dirty="0" err="1">
                <a:latin typeface="Arial" panose="020B0604020202020204" pitchFamily="34" charset="0"/>
              </a:rPr>
              <a:t>an</a:t>
            </a:r>
            <a:r>
              <a:rPr lang="he-IL" altLang="he-IL" sz="1200" dirty="0">
                <a:latin typeface="Arial" panose="020B0604020202020204" pitchFamily="34" charset="0"/>
              </a:rPr>
              <a:t> </a:t>
            </a:r>
            <a:r>
              <a:rPr lang="he-IL" altLang="he-IL" sz="1200" dirty="0" err="1">
                <a:latin typeface="Arial" panose="020B0604020202020204" pitchFamily="34" charset="0"/>
              </a:rPr>
              <a:t>extended</a:t>
            </a:r>
            <a:r>
              <a:rPr lang="he-IL" altLang="he-IL" sz="1200" dirty="0">
                <a:latin typeface="Arial" panose="020B0604020202020204" pitchFamily="34" charset="0"/>
              </a:rPr>
              <a:t> </a:t>
            </a:r>
            <a:r>
              <a:rPr lang="he-IL" altLang="he-IL" sz="1200" dirty="0" err="1">
                <a:latin typeface="Arial" panose="020B0604020202020204" pitchFamily="34" charset="0"/>
              </a:rPr>
              <a:t>processor</a:t>
            </a:r>
            <a:r>
              <a:rPr lang="he-IL" altLang="he-IL" sz="1200" dirty="0">
                <a:latin typeface="Arial" panose="020B0604020202020204" pitchFamily="34" charset="0"/>
              </a:rPr>
              <a:t> </a:t>
            </a:r>
            <a:r>
              <a:rPr lang="he-IL" altLang="he-IL" sz="1200" dirty="0" err="1">
                <a:latin typeface="Arial" panose="020B0604020202020204" pitchFamily="34" charset="0"/>
              </a:rPr>
              <a:t>that</a:t>
            </a:r>
            <a:r>
              <a:rPr lang="he-IL" altLang="he-IL" sz="1200" dirty="0">
                <a:latin typeface="Arial" panose="020B0604020202020204" pitchFamily="34" charset="0"/>
              </a:rPr>
              <a:t> </a:t>
            </a:r>
            <a:r>
              <a:rPr lang="he-IL" altLang="he-IL" sz="1200" dirty="0" err="1">
                <a:latin typeface="Arial" panose="020B0604020202020204" pitchFamily="34" charset="0"/>
              </a:rPr>
              <a:t>supports</a:t>
            </a:r>
            <a:r>
              <a:rPr lang="he-IL" altLang="he-IL" sz="1200" dirty="0">
                <a:latin typeface="Arial" panose="020B0604020202020204" pitchFamily="34" charset="0"/>
              </a:rPr>
              <a:t> </a:t>
            </a:r>
            <a:r>
              <a:rPr lang="he-IL" altLang="he-IL" sz="1200" dirty="0" err="1">
                <a:latin typeface="Arial" panose="020B0604020202020204" pitchFamily="34" charset="0"/>
              </a:rPr>
              <a:t>parallel</a:t>
            </a:r>
            <a:r>
              <a:rPr lang="he-IL" altLang="he-IL" sz="1200" dirty="0">
                <a:latin typeface="Arial" panose="020B0604020202020204" pitchFamily="34" charset="0"/>
              </a:rPr>
              <a:t> </a:t>
            </a:r>
            <a:r>
              <a:rPr lang="he-IL" altLang="he-IL" sz="1200" dirty="0" err="1">
                <a:latin typeface="Arial" panose="020B0604020202020204" pitchFamily="34" charset="0"/>
              </a:rPr>
              <a:t>operations</a:t>
            </a:r>
            <a:r>
              <a:rPr lang="he-IL" altLang="he-IL" sz="1200" dirty="0">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err="1">
                <a:latin typeface="Arial" panose="020B0604020202020204" pitchFamily="34" charset="0"/>
              </a:rPr>
              <a:t>An</a:t>
            </a:r>
            <a:r>
              <a:rPr lang="he-IL" altLang="he-IL" sz="1200" dirty="0">
                <a:latin typeface="Arial" panose="020B0604020202020204" pitchFamily="34" charset="0"/>
              </a:rPr>
              <a:t> </a:t>
            </a:r>
            <a:r>
              <a:rPr lang="he-IL" altLang="he-IL" sz="1200" dirty="0" err="1">
                <a:latin typeface="Arial" panose="020B0604020202020204" pitchFamily="34" charset="0"/>
              </a:rPr>
              <a:t>illustration</a:t>
            </a:r>
            <a:r>
              <a:rPr lang="he-IL" altLang="he-IL" sz="1200" dirty="0">
                <a:latin typeface="Arial" panose="020B0604020202020204" pitchFamily="34" charset="0"/>
              </a:rPr>
              <a:t> </a:t>
            </a:r>
            <a:r>
              <a:rPr lang="he-IL" altLang="he-IL" sz="1200" dirty="0" err="1">
                <a:latin typeface="Arial" panose="020B0604020202020204" pitchFamily="34" charset="0"/>
              </a:rPr>
              <a:t>of</a:t>
            </a:r>
            <a:r>
              <a:rPr lang="he-IL" altLang="he-IL" sz="1200" dirty="0">
                <a:latin typeface="Arial" panose="020B0604020202020204" pitchFamily="34" charset="0"/>
              </a:rPr>
              <a:t> </a:t>
            </a:r>
            <a:r>
              <a:rPr lang="he-IL" altLang="he-IL" sz="1200" dirty="0" err="1">
                <a:latin typeface="Arial" panose="020B0604020202020204" pitchFamily="34" charset="0"/>
              </a:rPr>
              <a:t>the</a:t>
            </a:r>
            <a:r>
              <a:rPr lang="he-IL" altLang="he-IL" sz="1200" dirty="0">
                <a:latin typeface="Arial" panose="020B0604020202020204" pitchFamily="34" charset="0"/>
              </a:rPr>
              <a:t> </a:t>
            </a:r>
            <a:r>
              <a:rPr lang="he-IL" altLang="he-IL" sz="1200" dirty="0" err="1">
                <a:latin typeface="Arial" panose="020B0604020202020204" pitchFamily="34" charset="0"/>
              </a:rPr>
              <a:t>processor's</a:t>
            </a:r>
            <a:r>
              <a:rPr lang="he-IL" altLang="he-IL" sz="1200" dirty="0">
                <a:latin typeface="Arial" panose="020B0604020202020204" pitchFamily="34" charset="0"/>
              </a:rPr>
              <a:t> </a:t>
            </a:r>
            <a:r>
              <a:rPr lang="he-IL" altLang="he-IL" sz="1200" dirty="0" err="1">
                <a:latin typeface="Arial" panose="020B0604020202020204" pitchFamily="34" charset="0"/>
              </a:rPr>
              <a:t>register</a:t>
            </a:r>
            <a:r>
              <a:rPr lang="he-IL" altLang="he-IL" sz="1200" dirty="0">
                <a:latin typeface="Arial" panose="020B0604020202020204" pitchFamily="34" charset="0"/>
              </a:rPr>
              <a:t> </a:t>
            </a:r>
            <a:r>
              <a:rPr lang="he-IL" altLang="he-IL" sz="1200" dirty="0" err="1">
                <a:latin typeface="Arial" panose="020B0604020202020204" pitchFamily="34" charset="0"/>
              </a:rPr>
              <a:t>memory</a:t>
            </a:r>
            <a:r>
              <a:rPr lang="he-IL" altLang="he-IL" sz="1200" dirty="0">
                <a:latin typeface="Arial" panose="020B0604020202020204" pitchFamily="34" charset="0"/>
              </a:rPr>
              <a:t> </a:t>
            </a:r>
            <a:r>
              <a:rPr lang="he-IL" altLang="he-IL" sz="1200" dirty="0" err="1">
                <a:latin typeface="Arial" panose="020B0604020202020204" pitchFamily="34" charset="0"/>
              </a:rPr>
              <a:t>is</a:t>
            </a:r>
            <a:r>
              <a:rPr lang="he-IL" altLang="he-IL" sz="1200" dirty="0">
                <a:latin typeface="Arial" panose="020B0604020202020204" pitchFamily="34" charset="0"/>
              </a:rPr>
              <a:t> </a:t>
            </a:r>
            <a:r>
              <a:rPr lang="he-IL" altLang="he-IL" sz="1200" dirty="0" err="1">
                <a:latin typeface="Arial" panose="020B0604020202020204" pitchFamily="34" charset="0"/>
              </a:rPr>
              <a:t>attached</a:t>
            </a:r>
            <a:r>
              <a:rPr lang="he-IL" altLang="he-IL" sz="1200" dirty="0">
                <a:latin typeface="Arial" panose="020B0604020202020204" pitchFamily="34" charset="0"/>
              </a:rPr>
              <a:t>.</a:t>
            </a:r>
            <a:endParaRPr lang="en-US" altLang="he-IL" sz="12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a:latin typeface="Arial" panose="020B0604020202020204" pitchFamily="34" charset="0"/>
              </a:rPr>
              <a:t>R1 </a:t>
            </a:r>
            <a:r>
              <a:rPr lang="he-IL" altLang="he-IL" sz="1200" dirty="0" err="1">
                <a:latin typeface="Arial" panose="020B0604020202020204" pitchFamily="34" charset="0"/>
              </a:rPr>
              <a:t>is</a:t>
            </a:r>
            <a:r>
              <a:rPr lang="he-IL" altLang="he-IL" sz="1200" dirty="0">
                <a:latin typeface="Arial" panose="020B0604020202020204" pitchFamily="34" charset="0"/>
              </a:rPr>
              <a:t> </a:t>
            </a:r>
            <a:r>
              <a:rPr lang="he-IL" altLang="he-IL" sz="1200" dirty="0" err="1">
                <a:latin typeface="Arial" panose="020B0604020202020204" pitchFamily="34" charset="0"/>
              </a:rPr>
              <a:t>used</a:t>
            </a:r>
            <a:r>
              <a:rPr lang="he-IL" altLang="he-IL" sz="1200" dirty="0">
                <a:latin typeface="Arial" panose="020B0604020202020204" pitchFamily="34" charset="0"/>
              </a:rPr>
              <a:t> </a:t>
            </a:r>
            <a:r>
              <a:rPr lang="he-IL" altLang="he-IL" sz="1200" dirty="0" err="1">
                <a:latin typeface="Arial" panose="020B0604020202020204" pitchFamily="34" charset="0"/>
              </a:rPr>
              <a:t>for</a:t>
            </a:r>
            <a:r>
              <a:rPr lang="he-IL" altLang="he-IL" sz="1200" dirty="0">
                <a:latin typeface="Arial" panose="020B0604020202020204" pitchFamily="34" charset="0"/>
              </a:rPr>
              <a:t> </a:t>
            </a:r>
            <a:r>
              <a:rPr lang="he-IL" altLang="he-IL" sz="1200" dirty="0" err="1">
                <a:latin typeface="Arial" panose="020B0604020202020204" pitchFamily="34" charset="0"/>
              </a:rPr>
              <a:t>input</a:t>
            </a:r>
            <a:r>
              <a:rPr lang="he-IL" altLang="he-IL" sz="1200" dirty="0">
                <a:latin typeface="Arial" panose="020B0604020202020204" pitchFamily="34" charset="0"/>
              </a:rPr>
              <a:t>, </a:t>
            </a:r>
            <a:r>
              <a:rPr lang="he-IL" altLang="he-IL" sz="1200" dirty="0" err="1">
                <a:latin typeface="Arial" panose="020B0604020202020204" pitchFamily="34" charset="0"/>
              </a:rPr>
              <a:t>and</a:t>
            </a:r>
            <a:r>
              <a:rPr lang="he-IL" altLang="he-IL" sz="1200" dirty="0">
                <a:latin typeface="Arial" panose="020B0604020202020204" pitchFamily="34" charset="0"/>
              </a:rPr>
              <a:t> R2 </a:t>
            </a:r>
            <a:r>
              <a:rPr lang="he-IL" altLang="he-IL" sz="1200" dirty="0" err="1">
                <a:latin typeface="Arial" panose="020B0604020202020204" pitchFamily="34" charset="0"/>
              </a:rPr>
              <a:t>is</a:t>
            </a:r>
            <a:r>
              <a:rPr lang="he-IL" altLang="he-IL" sz="1200" dirty="0">
                <a:latin typeface="Arial" panose="020B0604020202020204" pitchFamily="34" charset="0"/>
              </a:rPr>
              <a:t> </a:t>
            </a:r>
            <a:r>
              <a:rPr lang="he-IL" altLang="he-IL" sz="1200" dirty="0" err="1">
                <a:latin typeface="Arial" panose="020B0604020202020204" pitchFamily="34" charset="0"/>
              </a:rPr>
              <a:t>used</a:t>
            </a:r>
            <a:r>
              <a:rPr lang="he-IL" altLang="he-IL" sz="1200" dirty="0">
                <a:latin typeface="Arial" panose="020B0604020202020204" pitchFamily="34" charset="0"/>
              </a:rPr>
              <a:t> </a:t>
            </a:r>
            <a:r>
              <a:rPr lang="he-IL" altLang="he-IL" sz="1200" dirty="0" err="1">
                <a:latin typeface="Arial" panose="020B0604020202020204" pitchFamily="34" charset="0"/>
              </a:rPr>
              <a:t>for</a:t>
            </a:r>
            <a:r>
              <a:rPr lang="he-IL" altLang="he-IL" sz="1200" dirty="0">
                <a:latin typeface="Arial" panose="020B0604020202020204" pitchFamily="34" charset="0"/>
              </a:rPr>
              <a:t> </a:t>
            </a:r>
            <a:r>
              <a:rPr lang="he-IL" altLang="he-IL" sz="1200" dirty="0" err="1">
                <a:latin typeface="Arial" panose="020B0604020202020204" pitchFamily="34" charset="0"/>
              </a:rPr>
              <a:t>outpu</a:t>
            </a:r>
            <a:r>
              <a:rPr lang="en-US" altLang="he-IL" sz="1200" dirty="0">
                <a:latin typeface="Arial" panose="020B0604020202020204" pitchFamily="34" charset="0"/>
              </a:rPr>
              <a:t>t</a:t>
            </a:r>
            <a:endParaRPr lang="he-IL" altLang="he-IL" sz="1200" dirty="0">
              <a:latin typeface="Arial" panose="020B0604020202020204" pitchFamily="34" charset="0"/>
            </a:endParaRPr>
          </a:p>
        </p:txBody>
      </p:sp>
      <p:pic>
        <p:nvPicPr>
          <p:cNvPr id="18" name="תמונה 17"/>
          <p:cNvPicPr/>
          <p:nvPr/>
        </p:nvPicPr>
        <p:blipFill rotWithShape="1">
          <a:blip r:embed="rId3">
            <a:extLst>
              <a:ext uri="{28A0092B-C50C-407E-A947-70E740481C1C}">
                <a14:useLocalDpi xmlns:a14="http://schemas.microsoft.com/office/drawing/2010/main" val="0"/>
              </a:ext>
            </a:extLst>
          </a:blip>
          <a:srcRect b="64148"/>
          <a:stretch/>
        </p:blipFill>
        <p:spPr bwMode="auto">
          <a:xfrm>
            <a:off x="435390" y="4962020"/>
            <a:ext cx="3965244" cy="757330"/>
          </a:xfrm>
          <a:prstGeom prst="rect">
            <a:avLst/>
          </a:prstGeom>
          <a:ln>
            <a:noFill/>
          </a:ln>
          <a:extLst>
            <a:ext uri="{53640926-AAD7-44D8-BBD7-CCE9431645EC}">
              <a14:shadowObscured xmlns:a14="http://schemas.microsoft.com/office/drawing/2010/main"/>
            </a:ext>
          </a:extLst>
        </p:spPr>
      </p:pic>
      <p:sp>
        <p:nvSpPr>
          <p:cNvPr id="19" name="מלבן 18"/>
          <p:cNvSpPr/>
          <p:nvPr/>
        </p:nvSpPr>
        <p:spPr>
          <a:xfrm>
            <a:off x="5836538" y="3619011"/>
            <a:ext cx="6096000" cy="646331"/>
          </a:xfrm>
          <a:prstGeom prst="rect">
            <a:avLst/>
          </a:prstGeom>
        </p:spPr>
        <p:txBody>
          <a:bodyPr>
            <a:spAutoFit/>
          </a:bodyPr>
          <a:lstStyle/>
          <a:p>
            <a:pPr marL="171450" indent="-171450">
              <a:buFont typeface="Arial" panose="020B0604020202020204" pitchFamily="34" charset="0"/>
              <a:buChar char="•"/>
            </a:pPr>
            <a:r>
              <a:rPr lang="en-US" sz="1200" dirty="0"/>
              <a:t>Example of a hardware test for the Matrix Transpose operation </a:t>
            </a:r>
          </a:p>
          <a:p>
            <a:pPr marL="171450" indent="-171450">
              <a:buFont typeface="Arial" panose="020B0604020202020204" pitchFamily="34" charset="0"/>
              <a:buChar char="•"/>
            </a:pPr>
            <a:r>
              <a:rPr lang="en-US" sz="1200" dirty="0"/>
              <a:t>extended processor that supports parallel operations in the RESA environment.</a:t>
            </a:r>
          </a:p>
          <a:p>
            <a:pPr marL="171450" indent="-171450">
              <a:buFont typeface="Arial" panose="020B0604020202020204" pitchFamily="34" charset="0"/>
              <a:buChar char="•"/>
            </a:pPr>
            <a:r>
              <a:rPr lang="en-US" sz="1200" dirty="0"/>
              <a:t>The input and output are shown in yellow.</a:t>
            </a:r>
            <a:endParaRPr lang="he-IL" sz="1200" dirty="0"/>
          </a:p>
        </p:txBody>
      </p:sp>
      <p:pic>
        <p:nvPicPr>
          <p:cNvPr id="20" name="תמונה 19"/>
          <p:cNvPicPr/>
          <p:nvPr/>
        </p:nvPicPr>
        <p:blipFill>
          <a:blip r:embed="rId4" cstate="print">
            <a:extLst>
              <a:ext uri="{28A0092B-C50C-407E-A947-70E740481C1C}">
                <a14:useLocalDpi xmlns:a14="http://schemas.microsoft.com/office/drawing/2010/main" val="0"/>
              </a:ext>
            </a:extLst>
          </a:blip>
          <a:stretch>
            <a:fillRect/>
          </a:stretch>
        </p:blipFill>
        <p:spPr>
          <a:xfrm>
            <a:off x="6096000" y="4452344"/>
            <a:ext cx="4047485" cy="2269131"/>
          </a:xfrm>
          <a:prstGeom prst="rect">
            <a:avLst/>
          </a:prstGeom>
        </p:spPr>
      </p:pic>
      <p:pic>
        <p:nvPicPr>
          <p:cNvPr id="21" name="תמונה 20"/>
          <p:cNvPicPr>
            <a:picLocks noChangeAspect="1"/>
          </p:cNvPicPr>
          <p:nvPr/>
        </p:nvPicPr>
        <p:blipFill>
          <a:blip r:embed="rId5"/>
          <a:stretch>
            <a:fillRect/>
          </a:stretch>
        </p:blipFill>
        <p:spPr>
          <a:xfrm>
            <a:off x="6640043" y="2216743"/>
            <a:ext cx="4713757" cy="906748"/>
          </a:xfrm>
          <a:prstGeom prst="rect">
            <a:avLst/>
          </a:prstGeom>
        </p:spPr>
      </p:pic>
    </p:spTree>
    <p:extLst>
      <p:ext uri="{BB962C8B-B14F-4D97-AF65-F5344CB8AC3E}">
        <p14:creationId xmlns:p14="http://schemas.microsoft.com/office/powerpoint/2010/main" val="3974838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78200" y="273545"/>
            <a:ext cx="7975600" cy="575154"/>
          </a:xfrm>
        </p:spPr>
        <p:txBody>
          <a:bodyPr>
            <a:normAutofit fontScale="90000"/>
          </a:bodyPr>
          <a:lstStyle/>
          <a:p>
            <a:r>
              <a:rPr lang="en-US" dirty="0" smtClean="0"/>
              <a:t>Demonstration – matrix transpose</a:t>
            </a:r>
            <a:endParaRPr lang="en-US"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9" name="Slide Number Placeholder 8"/>
          <p:cNvSpPr>
            <a:spLocks noGrp="1"/>
          </p:cNvSpPr>
          <p:nvPr>
            <p:ph type="sldNum" sz="quarter" idx="12"/>
          </p:nvPr>
        </p:nvSpPr>
        <p:spPr/>
        <p:txBody>
          <a:bodyPr/>
          <a:lstStyle/>
          <a:p>
            <a:fld id="{397A11E8-8F25-49C3-8F7D-865FECFDFD18}" type="slidenum">
              <a:rPr lang="en-US" smtClean="0"/>
              <a:t>13</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5" name="מלבן 14"/>
          <p:cNvSpPr/>
          <p:nvPr/>
        </p:nvSpPr>
        <p:spPr>
          <a:xfrm>
            <a:off x="384648" y="940280"/>
            <a:ext cx="11807352" cy="1754326"/>
          </a:xfrm>
          <a:prstGeom prst="rect">
            <a:avLst/>
          </a:prstGeom>
        </p:spPr>
        <p:txBody>
          <a:bodyPr wrap="square">
            <a:spAutoFit/>
          </a:bodyPr>
          <a:lstStyle/>
          <a:p>
            <a:r>
              <a:rPr lang="en-US" dirty="0"/>
              <a:t>At time </a:t>
            </a:r>
            <a:r>
              <a:rPr lang="en-US" b="1" dirty="0"/>
              <a:t>4</a:t>
            </a:r>
            <a:r>
              <a:rPr lang="en-US" b="1" dirty="0" smtClean="0"/>
              <a:t>600 </a:t>
            </a:r>
            <a:r>
              <a:rPr lang="en-US" b="1" dirty="0"/>
              <a:t>ns</a:t>
            </a:r>
            <a:r>
              <a:rPr lang="en-US" dirty="0"/>
              <a:t>, we can see that the control signal </a:t>
            </a:r>
            <a:r>
              <a:rPr lang="en-US" b="1" dirty="0"/>
              <a:t>MUXALU_SEL</a:t>
            </a:r>
            <a:r>
              <a:rPr lang="en-US" dirty="0"/>
              <a:t> is activated, which tells us that the processor is in </a:t>
            </a:r>
            <a:r>
              <a:rPr lang="en-US" b="1" dirty="0"/>
              <a:t>parallel processing mode</a:t>
            </a:r>
            <a:r>
              <a:rPr lang="en-US" dirty="0"/>
              <a:t>.</a:t>
            </a:r>
            <a:br>
              <a:rPr lang="en-US" dirty="0"/>
            </a:br>
            <a:r>
              <a:rPr lang="en-US" dirty="0"/>
              <a:t>We can also see that the processor state (</a:t>
            </a:r>
            <a:r>
              <a:rPr lang="en-US" b="1" dirty="0"/>
              <a:t>DLX_STATE</a:t>
            </a:r>
            <a:r>
              <a:rPr lang="en-US" dirty="0"/>
              <a:t>) is in binary </a:t>
            </a:r>
            <a:r>
              <a:rPr lang="en-US" b="1" dirty="0"/>
              <a:t>10101</a:t>
            </a:r>
            <a:r>
              <a:rPr lang="en-US" dirty="0"/>
              <a:t>, which is decimal </a:t>
            </a:r>
            <a:r>
              <a:rPr lang="en-US" b="1" dirty="0"/>
              <a:t>21</a:t>
            </a:r>
            <a:r>
              <a:rPr lang="en-US" dirty="0"/>
              <a:t>. This indicates the </a:t>
            </a:r>
            <a:r>
              <a:rPr lang="en-US" b="1" dirty="0"/>
              <a:t>ALUPI state</a:t>
            </a:r>
            <a:r>
              <a:rPr lang="en-US" dirty="0"/>
              <a:t>, since </a:t>
            </a:r>
            <a:r>
              <a:rPr lang="en-US" b="1" dirty="0" smtClean="0"/>
              <a:t>PERMUTEB</a:t>
            </a:r>
            <a:r>
              <a:rPr lang="en-US" dirty="0" smtClean="0"/>
              <a:t> </a:t>
            </a:r>
            <a:r>
              <a:rPr lang="en-US" dirty="0"/>
              <a:t>a </a:t>
            </a:r>
            <a:r>
              <a:rPr lang="en-US" b="1" dirty="0"/>
              <a:t>parallel instruction</a:t>
            </a:r>
            <a:r>
              <a:rPr lang="en-US" dirty="0"/>
              <a:t> and an </a:t>
            </a:r>
            <a:r>
              <a:rPr lang="en-US" b="1" dirty="0"/>
              <a:t>I-type instruction</a:t>
            </a:r>
            <a:r>
              <a:rPr lang="en-US" dirty="0"/>
              <a:t>.</a:t>
            </a:r>
            <a:br>
              <a:rPr lang="en-US" dirty="0"/>
            </a:br>
            <a:r>
              <a:rPr lang="en-US" dirty="0"/>
              <a:t>The operation swaps the 8 bits in positions </a:t>
            </a:r>
            <a:r>
              <a:rPr lang="en-US" b="1" dirty="0"/>
              <a:t>8–15</a:t>
            </a:r>
            <a:r>
              <a:rPr lang="en-US" dirty="0"/>
              <a:t> with the 8 bits in positions </a:t>
            </a:r>
            <a:r>
              <a:rPr lang="en-US" b="1" dirty="0"/>
              <a:t>16–23</a:t>
            </a:r>
            <a:r>
              <a:rPr lang="en-US" dirty="0"/>
              <a:t> of a </a:t>
            </a:r>
            <a:r>
              <a:rPr lang="en-US" b="1" dirty="0"/>
              <a:t>32-bit </a:t>
            </a:r>
            <a:r>
              <a:rPr lang="en-US" b="1" dirty="0" smtClean="0"/>
              <a:t>word</a:t>
            </a:r>
            <a:r>
              <a:rPr lang="en-US" dirty="0" smtClean="0"/>
              <a:t>, </a:t>
            </a:r>
            <a:r>
              <a:rPr lang="en-US" dirty="0"/>
              <a:t>as shown in the diagram </a:t>
            </a:r>
            <a:r>
              <a:rPr lang="en-US" dirty="0" smtClean="0"/>
              <a:t>(</a:t>
            </a:r>
            <a:r>
              <a:rPr lang="en-US" b="1" dirty="0" smtClean="0"/>
              <a:t>rs1 </a:t>
            </a:r>
            <a:r>
              <a:rPr lang="en-US" b="1" dirty="0"/>
              <a:t>as input</a:t>
            </a:r>
            <a:r>
              <a:rPr lang="en-US" dirty="0"/>
              <a:t> and </a:t>
            </a:r>
            <a:r>
              <a:rPr lang="en-US" b="1" dirty="0" err="1"/>
              <a:t>rd</a:t>
            </a:r>
            <a:r>
              <a:rPr lang="en-US" b="1" dirty="0"/>
              <a:t> as output</a:t>
            </a:r>
            <a:r>
              <a:rPr lang="en-US" dirty="0"/>
              <a:t>).</a:t>
            </a:r>
            <a:endParaRPr lang="en-US" dirty="0" smtClean="0"/>
          </a:p>
        </p:txBody>
      </p:sp>
      <p:sp>
        <p:nvSpPr>
          <p:cNvPr id="16" name="Rectangle 6"/>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pic>
        <p:nvPicPr>
          <p:cNvPr id="2" name="תמונה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0" y="2786186"/>
            <a:ext cx="6777904" cy="3863233"/>
          </a:xfrm>
          <a:prstGeom prst="rect">
            <a:avLst/>
          </a:prstGeom>
        </p:spPr>
      </p:pic>
    </p:spTree>
    <p:extLst>
      <p:ext uri="{BB962C8B-B14F-4D97-AF65-F5344CB8AC3E}">
        <p14:creationId xmlns:p14="http://schemas.microsoft.com/office/powerpoint/2010/main" val="14805028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78200" y="273545"/>
            <a:ext cx="7975600" cy="575154"/>
          </a:xfrm>
        </p:spPr>
        <p:txBody>
          <a:bodyPr>
            <a:normAutofit fontScale="90000"/>
          </a:bodyPr>
          <a:lstStyle/>
          <a:p>
            <a:r>
              <a:rPr lang="en-US" dirty="0" smtClean="0"/>
              <a:t>Demonstration – block matching</a:t>
            </a:r>
            <a:endParaRPr lang="en-US"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9" name="Slide Number Placeholder 8"/>
          <p:cNvSpPr>
            <a:spLocks noGrp="1"/>
          </p:cNvSpPr>
          <p:nvPr>
            <p:ph type="sldNum" sz="quarter" idx="12"/>
          </p:nvPr>
        </p:nvSpPr>
        <p:spPr/>
        <p:txBody>
          <a:bodyPr/>
          <a:lstStyle/>
          <a:p>
            <a:fld id="{397A11E8-8F25-49C3-8F7D-865FECFDFD18}" type="slidenum">
              <a:rPr lang="en-US" smtClean="0"/>
              <a:t>14</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mc:AlternateContent xmlns:mc="http://schemas.openxmlformats.org/markup-compatibility/2006" xmlns:a14="http://schemas.microsoft.com/office/drawing/2010/main">
        <mc:Choice Requires="a14">
          <p:sp>
            <p:nvSpPr>
              <p:cNvPr id="15" name="מלבן 14"/>
              <p:cNvSpPr/>
              <p:nvPr/>
            </p:nvSpPr>
            <p:spPr>
              <a:xfrm>
                <a:off x="257648" y="940280"/>
                <a:ext cx="11807352" cy="3139321"/>
              </a:xfrm>
              <a:prstGeom prst="rect">
                <a:avLst/>
              </a:prstGeom>
            </p:spPr>
            <p:txBody>
              <a:bodyPr wrap="square">
                <a:spAutoFit/>
              </a:bodyPr>
              <a:lstStyle/>
              <a:p>
                <a:r>
                  <a:rPr lang="en-US" dirty="0"/>
                  <a:t>Block Matching finds the motion vector between two blocks using the Sum of Absolute Differences (SAD), and it works in image processing by checking pixel differences to spot motion easily.</a:t>
                </a:r>
              </a:p>
              <a:p>
                <a:r>
                  <a:rPr lang="en-US" dirty="0"/>
                  <a:t>sad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00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00</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01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01</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10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10</m:t>
                        </m:r>
                      </m:sub>
                    </m:sSub>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𝑃</m:t>
                        </m:r>
                      </m:e>
                      <m:sub>
                        <m:r>
                          <a:rPr lang="en-US" i="1">
                            <a:latin typeface="Cambria Math" panose="02040503050406030204" pitchFamily="18" charset="0"/>
                          </a:rPr>
                          <m:t>11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11</m:t>
                        </m:r>
                      </m:sub>
                    </m:sSub>
                  </m:oMath>
                </a14:m>
                <a:r>
                  <a:rPr lang="en-US" dirty="0" smtClean="0"/>
                  <a:t>|</a:t>
                </a:r>
              </a:p>
              <a:p>
                <a:r>
                  <a:rPr lang="en-US" dirty="0" smtClean="0"/>
                  <a:t>All value in hexadecimal.</a:t>
                </a:r>
                <a:endParaRPr lang="en-US" dirty="0"/>
              </a:p>
              <a:p>
                <a:r>
                  <a:rPr lang="en-US" dirty="0"/>
                  <a:t>x04134930 → [P3=04, P2=13, P1=49, P0=30]</a:t>
                </a:r>
              </a:p>
              <a:p>
                <a:r>
                  <a:rPr lang="en-US" dirty="0" smtClean="0"/>
                  <a:t>x11223344→ </a:t>
                </a:r>
                <a:r>
                  <a:rPr lang="en-US" dirty="0"/>
                  <a:t>[REF3=11, REF2=22, REF1=33, REF0=44</a:t>
                </a:r>
                <a:r>
                  <a:rPr lang="en-US" dirty="0" smtClean="0"/>
                  <a:t>]</a:t>
                </a:r>
              </a:p>
              <a:p>
                <a:r>
                  <a:rPr lang="en-US" dirty="0" smtClean="0"/>
                  <a:t>Pix0= |30-44| =0x14 </a:t>
                </a:r>
              </a:p>
              <a:p>
                <a:r>
                  <a:rPr lang="en-US" dirty="0" smtClean="0"/>
                  <a:t>Pix1 = |49-33| = 0x16</a:t>
                </a:r>
              </a:p>
              <a:p>
                <a:r>
                  <a:rPr lang="en-US" dirty="0" smtClean="0"/>
                  <a:t>Pix2 = |13-22| = 0xF</a:t>
                </a:r>
              </a:p>
              <a:p>
                <a:r>
                  <a:rPr lang="en-US" dirty="0" smtClean="0"/>
                  <a:t>Pix3 = |04- 11| = 0xD</a:t>
                </a:r>
              </a:p>
              <a:p>
                <a:r>
                  <a:rPr lang="en-US" dirty="0" smtClean="0"/>
                  <a:t>SAD  = 14+16 +F +D = 0x46</a:t>
                </a:r>
              </a:p>
            </p:txBody>
          </p:sp>
        </mc:Choice>
        <mc:Fallback xmlns="">
          <p:sp>
            <p:nvSpPr>
              <p:cNvPr id="15" name="מלבן 14"/>
              <p:cNvSpPr>
                <a:spLocks noRot="1" noChangeAspect="1" noMove="1" noResize="1" noEditPoints="1" noAdjustHandles="1" noChangeArrowheads="1" noChangeShapeType="1" noTextEdit="1"/>
              </p:cNvSpPr>
              <p:nvPr/>
            </p:nvSpPr>
            <p:spPr>
              <a:xfrm>
                <a:off x="257648" y="940280"/>
                <a:ext cx="11807352" cy="3139321"/>
              </a:xfrm>
              <a:prstGeom prst="rect">
                <a:avLst/>
              </a:prstGeom>
              <a:blipFill rotWithShape="0">
                <a:blip r:embed="rId3"/>
                <a:stretch>
                  <a:fillRect l="-413" t="-971" b="-2136"/>
                </a:stretch>
              </a:blipFill>
            </p:spPr>
            <p:txBody>
              <a:bodyPr/>
              <a:lstStyle/>
              <a:p>
                <a:r>
                  <a:rPr lang="he-IL">
                    <a:noFill/>
                  </a:rPr>
                  <a:t> </a:t>
                </a:r>
              </a:p>
            </p:txBody>
          </p:sp>
        </mc:Fallback>
      </mc:AlternateContent>
      <p:sp>
        <p:nvSpPr>
          <p:cNvPr id="16" name="Rectangle 6"/>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7" name="Rectangle 7"/>
          <p:cNvSpPr>
            <a:spLocks noChangeArrowheads="1"/>
          </p:cNvSpPr>
          <p:nvPr/>
        </p:nvSpPr>
        <p:spPr bwMode="auto">
          <a:xfrm>
            <a:off x="257648" y="4170693"/>
            <a:ext cx="51172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err="1">
                <a:latin typeface="Arial" panose="020B0604020202020204" pitchFamily="34" charset="0"/>
              </a:rPr>
              <a:t>Example</a:t>
            </a:r>
            <a:r>
              <a:rPr lang="he-IL" altLang="he-IL" sz="1200" dirty="0">
                <a:latin typeface="Arial" panose="020B0604020202020204" pitchFamily="34" charset="0"/>
              </a:rPr>
              <a:t> </a:t>
            </a:r>
            <a:r>
              <a:rPr lang="he-IL" altLang="he-IL" sz="1200" dirty="0" err="1">
                <a:latin typeface="Arial" panose="020B0604020202020204" pitchFamily="34" charset="0"/>
              </a:rPr>
              <a:t>for</a:t>
            </a:r>
            <a:r>
              <a:rPr lang="he-IL" altLang="he-IL" sz="1200" dirty="0">
                <a:latin typeface="Arial" panose="020B0604020202020204" pitchFamily="34" charset="0"/>
              </a:rPr>
              <a:t> </a:t>
            </a:r>
            <a:r>
              <a:rPr lang="he-IL" altLang="he-IL" sz="1200" dirty="0" err="1">
                <a:latin typeface="Arial" panose="020B0604020202020204" pitchFamily="34" charset="0"/>
              </a:rPr>
              <a:t>logical</a:t>
            </a:r>
            <a:r>
              <a:rPr lang="he-IL" altLang="he-IL" sz="1200" dirty="0">
                <a:latin typeface="Arial" panose="020B0604020202020204" pitchFamily="34" charset="0"/>
              </a:rPr>
              <a:t> </a:t>
            </a:r>
            <a:r>
              <a:rPr lang="he-IL" altLang="he-IL" sz="1200" dirty="0" err="1">
                <a:latin typeface="Arial" panose="020B0604020202020204" pitchFamily="34" charset="0"/>
              </a:rPr>
              <a:t>test</a:t>
            </a:r>
            <a:r>
              <a:rPr lang="he-IL" altLang="he-IL" sz="1200" dirty="0">
                <a:latin typeface="Arial" panose="020B0604020202020204" pitchFamily="34" charset="0"/>
              </a:rPr>
              <a:t> </a:t>
            </a:r>
            <a:r>
              <a:rPr lang="he-IL" altLang="he-IL" sz="1200" dirty="0" err="1" smtClean="0">
                <a:latin typeface="Arial" panose="020B0604020202020204" pitchFamily="34" charset="0"/>
              </a:rPr>
              <a:t>of</a:t>
            </a:r>
            <a:r>
              <a:rPr lang="he-IL" altLang="he-IL" sz="1200" dirty="0" smtClean="0">
                <a:latin typeface="Arial" panose="020B0604020202020204" pitchFamily="34" charset="0"/>
              </a:rPr>
              <a:t> </a:t>
            </a:r>
            <a:r>
              <a:rPr lang="en-US" altLang="he-IL" sz="1200" dirty="0" smtClean="0">
                <a:latin typeface="Arial" panose="020B0604020202020204" pitchFamily="34" charset="0"/>
              </a:rPr>
              <a:t>Block Matching</a:t>
            </a:r>
            <a:r>
              <a:rPr lang="he-IL" altLang="he-IL" sz="1200" dirty="0" smtClean="0">
                <a:latin typeface="Arial" panose="020B0604020202020204" pitchFamily="34" charset="0"/>
              </a:rPr>
              <a:t> </a:t>
            </a:r>
            <a:r>
              <a:rPr lang="he-IL" altLang="he-IL" sz="1200" dirty="0" err="1">
                <a:latin typeface="Arial" panose="020B0604020202020204" pitchFamily="34" charset="0"/>
              </a:rPr>
              <a:t>operation</a:t>
            </a:r>
            <a:r>
              <a:rPr lang="he-IL" altLang="he-IL" sz="1200" dirty="0">
                <a:latin typeface="Arial" panose="020B0604020202020204" pitchFamily="34" charset="0"/>
              </a:rPr>
              <a:t> </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smtClean="0">
                <a:latin typeface="Arial" panose="020B0604020202020204" pitchFamily="34" charset="0"/>
              </a:rPr>
              <a:t> </a:t>
            </a:r>
            <a:r>
              <a:rPr lang="he-IL" altLang="he-IL" sz="1200" dirty="0" err="1">
                <a:latin typeface="Arial" panose="020B0604020202020204" pitchFamily="34" charset="0"/>
              </a:rPr>
              <a:t>ModelSim</a:t>
            </a:r>
            <a:r>
              <a:rPr lang="he-IL" altLang="he-IL" sz="1200" dirty="0">
                <a:latin typeface="Arial" panose="020B0604020202020204" pitchFamily="34" charset="0"/>
              </a:rPr>
              <a:t> </a:t>
            </a:r>
            <a:r>
              <a:rPr lang="he-IL" altLang="he-IL" sz="1200" dirty="0" err="1">
                <a:latin typeface="Arial" panose="020B0604020202020204" pitchFamily="34" charset="0"/>
              </a:rPr>
              <a:t>environment</a:t>
            </a:r>
            <a:r>
              <a:rPr lang="he-IL" altLang="he-IL" sz="1200" dirty="0">
                <a:latin typeface="Arial" panose="020B0604020202020204" pitchFamily="34" charset="0"/>
              </a:rPr>
              <a:t> (</a:t>
            </a:r>
            <a:r>
              <a:rPr lang="he-IL" altLang="he-IL" sz="1200" dirty="0" err="1">
                <a:latin typeface="Arial" panose="020B0604020202020204" pitchFamily="34" charset="0"/>
              </a:rPr>
              <a:t>Xilinx</a:t>
            </a:r>
            <a:r>
              <a:rPr lang="he-IL" altLang="he-IL" sz="1200" dirty="0">
                <a:latin typeface="Arial" panose="020B0604020202020204" pitchFamily="34" charset="0"/>
              </a:rPr>
              <a:t>)</a:t>
            </a:r>
            <a:endParaRPr lang="en-US" altLang="he-IL" sz="12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err="1">
                <a:latin typeface="Arial" panose="020B0604020202020204" pitchFamily="34" charset="0"/>
              </a:rPr>
              <a:t>for</a:t>
            </a:r>
            <a:r>
              <a:rPr lang="he-IL" altLang="he-IL" sz="1200" dirty="0">
                <a:latin typeface="Arial" panose="020B0604020202020204" pitchFamily="34" charset="0"/>
              </a:rPr>
              <a:t> </a:t>
            </a:r>
            <a:r>
              <a:rPr lang="he-IL" altLang="he-IL" sz="1200" dirty="0" err="1">
                <a:latin typeface="Arial" panose="020B0604020202020204" pitchFamily="34" charset="0"/>
              </a:rPr>
              <a:t>an</a:t>
            </a:r>
            <a:r>
              <a:rPr lang="he-IL" altLang="he-IL" sz="1200" dirty="0">
                <a:latin typeface="Arial" panose="020B0604020202020204" pitchFamily="34" charset="0"/>
              </a:rPr>
              <a:t> </a:t>
            </a:r>
            <a:r>
              <a:rPr lang="he-IL" altLang="he-IL" sz="1200" dirty="0" err="1">
                <a:latin typeface="Arial" panose="020B0604020202020204" pitchFamily="34" charset="0"/>
              </a:rPr>
              <a:t>extended</a:t>
            </a:r>
            <a:r>
              <a:rPr lang="he-IL" altLang="he-IL" sz="1200" dirty="0">
                <a:latin typeface="Arial" panose="020B0604020202020204" pitchFamily="34" charset="0"/>
              </a:rPr>
              <a:t> </a:t>
            </a:r>
            <a:r>
              <a:rPr lang="he-IL" altLang="he-IL" sz="1200" dirty="0" err="1">
                <a:latin typeface="Arial" panose="020B0604020202020204" pitchFamily="34" charset="0"/>
              </a:rPr>
              <a:t>processor</a:t>
            </a:r>
            <a:r>
              <a:rPr lang="he-IL" altLang="he-IL" sz="1200" dirty="0">
                <a:latin typeface="Arial" panose="020B0604020202020204" pitchFamily="34" charset="0"/>
              </a:rPr>
              <a:t> </a:t>
            </a:r>
            <a:r>
              <a:rPr lang="he-IL" altLang="he-IL" sz="1200" dirty="0" err="1">
                <a:latin typeface="Arial" panose="020B0604020202020204" pitchFamily="34" charset="0"/>
              </a:rPr>
              <a:t>that</a:t>
            </a:r>
            <a:r>
              <a:rPr lang="he-IL" altLang="he-IL" sz="1200" dirty="0">
                <a:latin typeface="Arial" panose="020B0604020202020204" pitchFamily="34" charset="0"/>
              </a:rPr>
              <a:t> </a:t>
            </a:r>
            <a:r>
              <a:rPr lang="he-IL" altLang="he-IL" sz="1200" dirty="0" err="1">
                <a:latin typeface="Arial" panose="020B0604020202020204" pitchFamily="34" charset="0"/>
              </a:rPr>
              <a:t>supports</a:t>
            </a:r>
            <a:r>
              <a:rPr lang="he-IL" altLang="he-IL" sz="1200" dirty="0">
                <a:latin typeface="Arial" panose="020B0604020202020204" pitchFamily="34" charset="0"/>
              </a:rPr>
              <a:t> </a:t>
            </a:r>
            <a:r>
              <a:rPr lang="he-IL" altLang="he-IL" sz="1200" dirty="0" err="1">
                <a:latin typeface="Arial" panose="020B0604020202020204" pitchFamily="34" charset="0"/>
              </a:rPr>
              <a:t>parallel</a:t>
            </a:r>
            <a:r>
              <a:rPr lang="he-IL" altLang="he-IL" sz="1200" dirty="0">
                <a:latin typeface="Arial" panose="020B0604020202020204" pitchFamily="34" charset="0"/>
              </a:rPr>
              <a:t> </a:t>
            </a:r>
            <a:r>
              <a:rPr lang="he-IL" altLang="he-IL" sz="1200" dirty="0" err="1">
                <a:latin typeface="Arial" panose="020B0604020202020204" pitchFamily="34" charset="0"/>
              </a:rPr>
              <a:t>operations</a:t>
            </a:r>
            <a:r>
              <a:rPr lang="he-IL" altLang="he-IL" sz="1200" dirty="0">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err="1">
                <a:latin typeface="Arial" panose="020B0604020202020204" pitchFamily="34" charset="0"/>
              </a:rPr>
              <a:t>An</a:t>
            </a:r>
            <a:r>
              <a:rPr lang="he-IL" altLang="he-IL" sz="1200" dirty="0">
                <a:latin typeface="Arial" panose="020B0604020202020204" pitchFamily="34" charset="0"/>
              </a:rPr>
              <a:t> </a:t>
            </a:r>
            <a:r>
              <a:rPr lang="he-IL" altLang="he-IL" sz="1200" dirty="0" err="1">
                <a:latin typeface="Arial" panose="020B0604020202020204" pitchFamily="34" charset="0"/>
              </a:rPr>
              <a:t>illustration</a:t>
            </a:r>
            <a:r>
              <a:rPr lang="he-IL" altLang="he-IL" sz="1200" dirty="0">
                <a:latin typeface="Arial" panose="020B0604020202020204" pitchFamily="34" charset="0"/>
              </a:rPr>
              <a:t> </a:t>
            </a:r>
            <a:r>
              <a:rPr lang="he-IL" altLang="he-IL" sz="1200" dirty="0" err="1">
                <a:latin typeface="Arial" panose="020B0604020202020204" pitchFamily="34" charset="0"/>
              </a:rPr>
              <a:t>of</a:t>
            </a:r>
            <a:r>
              <a:rPr lang="he-IL" altLang="he-IL" sz="1200" dirty="0">
                <a:latin typeface="Arial" panose="020B0604020202020204" pitchFamily="34" charset="0"/>
              </a:rPr>
              <a:t> </a:t>
            </a:r>
            <a:r>
              <a:rPr lang="he-IL" altLang="he-IL" sz="1200" dirty="0" err="1">
                <a:latin typeface="Arial" panose="020B0604020202020204" pitchFamily="34" charset="0"/>
              </a:rPr>
              <a:t>the</a:t>
            </a:r>
            <a:r>
              <a:rPr lang="he-IL" altLang="he-IL" sz="1200" dirty="0">
                <a:latin typeface="Arial" panose="020B0604020202020204" pitchFamily="34" charset="0"/>
              </a:rPr>
              <a:t> </a:t>
            </a:r>
            <a:r>
              <a:rPr lang="he-IL" altLang="he-IL" sz="1200" dirty="0" err="1">
                <a:latin typeface="Arial" panose="020B0604020202020204" pitchFamily="34" charset="0"/>
              </a:rPr>
              <a:t>processor's</a:t>
            </a:r>
            <a:r>
              <a:rPr lang="he-IL" altLang="he-IL" sz="1200" dirty="0">
                <a:latin typeface="Arial" panose="020B0604020202020204" pitchFamily="34" charset="0"/>
              </a:rPr>
              <a:t> </a:t>
            </a:r>
            <a:r>
              <a:rPr lang="en-US" altLang="he-IL" sz="1200" dirty="0" smtClean="0">
                <a:latin typeface="Arial" panose="020B0604020202020204" pitchFamily="34" charset="0"/>
              </a:rPr>
              <a:t>external</a:t>
            </a:r>
            <a:r>
              <a:rPr lang="he-IL" altLang="he-IL" sz="1200" dirty="0" smtClean="0">
                <a:latin typeface="Arial" panose="020B0604020202020204" pitchFamily="34" charset="0"/>
              </a:rPr>
              <a:t> </a:t>
            </a:r>
            <a:r>
              <a:rPr lang="he-IL" altLang="he-IL" sz="1200" dirty="0" err="1">
                <a:latin typeface="Arial" panose="020B0604020202020204" pitchFamily="34" charset="0"/>
              </a:rPr>
              <a:t>memory</a:t>
            </a:r>
            <a:r>
              <a:rPr lang="he-IL" altLang="he-IL" sz="1200" dirty="0">
                <a:latin typeface="Arial" panose="020B0604020202020204" pitchFamily="34" charset="0"/>
              </a:rPr>
              <a:t> </a:t>
            </a:r>
            <a:r>
              <a:rPr lang="he-IL" altLang="he-IL" sz="1200" dirty="0" err="1">
                <a:latin typeface="Arial" panose="020B0604020202020204" pitchFamily="34" charset="0"/>
              </a:rPr>
              <a:t>is</a:t>
            </a:r>
            <a:r>
              <a:rPr lang="he-IL" altLang="he-IL" sz="1200" dirty="0">
                <a:latin typeface="Arial" panose="020B0604020202020204" pitchFamily="34" charset="0"/>
              </a:rPr>
              <a:t> </a:t>
            </a:r>
            <a:r>
              <a:rPr lang="he-IL" altLang="he-IL" sz="1200" dirty="0" err="1">
                <a:latin typeface="Arial" panose="020B0604020202020204" pitchFamily="34" charset="0"/>
              </a:rPr>
              <a:t>attached</a:t>
            </a:r>
            <a:r>
              <a:rPr lang="he-IL" altLang="he-IL" sz="1200" dirty="0">
                <a:latin typeface="Arial" panose="020B0604020202020204" pitchFamily="34" charset="0"/>
              </a:rPr>
              <a:t>.</a:t>
            </a:r>
            <a:endParaRPr lang="en-US" altLang="he-IL" sz="12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he-IL" sz="1200" dirty="0" smtClean="0">
                <a:latin typeface="Arial" panose="020B0604020202020204" pitchFamily="34" charset="0"/>
              </a:rPr>
              <a:t>Inputs and output are mark in yellow </a:t>
            </a:r>
            <a:endParaRPr lang="he-IL" altLang="he-IL" sz="1200" dirty="0">
              <a:latin typeface="Arial" panose="020B0604020202020204" pitchFamily="34" charset="0"/>
            </a:endParaRPr>
          </a:p>
        </p:txBody>
      </p:sp>
      <p:sp>
        <p:nvSpPr>
          <p:cNvPr id="19" name="מלבן 18"/>
          <p:cNvSpPr/>
          <p:nvPr/>
        </p:nvSpPr>
        <p:spPr>
          <a:xfrm>
            <a:off x="5969000" y="4032193"/>
            <a:ext cx="6096000" cy="646331"/>
          </a:xfrm>
          <a:prstGeom prst="rect">
            <a:avLst/>
          </a:prstGeom>
        </p:spPr>
        <p:txBody>
          <a:bodyPr>
            <a:spAutoFit/>
          </a:bodyPr>
          <a:lstStyle/>
          <a:p>
            <a:pPr marL="171450" indent="-171450">
              <a:buFont typeface="Arial" panose="020B0604020202020204" pitchFamily="34" charset="0"/>
              <a:buChar char="•"/>
            </a:pPr>
            <a:r>
              <a:rPr lang="en-US" sz="1200" dirty="0"/>
              <a:t>Example of a hardware test for the </a:t>
            </a:r>
            <a:r>
              <a:rPr lang="en-US" altLang="he-IL" sz="1200" dirty="0">
                <a:latin typeface="Arial" panose="020B0604020202020204" pitchFamily="34" charset="0"/>
              </a:rPr>
              <a:t>Block Matching</a:t>
            </a:r>
            <a:r>
              <a:rPr lang="he-IL" altLang="he-IL" sz="1200" dirty="0">
                <a:latin typeface="Arial" panose="020B0604020202020204" pitchFamily="34" charset="0"/>
              </a:rPr>
              <a:t> </a:t>
            </a:r>
            <a:r>
              <a:rPr lang="en-US" sz="1200" dirty="0" smtClean="0"/>
              <a:t>operation </a:t>
            </a:r>
            <a:endParaRPr lang="en-US" sz="1200" dirty="0"/>
          </a:p>
          <a:p>
            <a:pPr marL="171450" indent="-171450">
              <a:buFont typeface="Arial" panose="020B0604020202020204" pitchFamily="34" charset="0"/>
              <a:buChar char="•"/>
            </a:pPr>
            <a:r>
              <a:rPr lang="en-US" sz="1200" dirty="0"/>
              <a:t>extended processor that supports parallel operations in the RESA environment.</a:t>
            </a:r>
          </a:p>
          <a:p>
            <a:pPr marL="171450" indent="-171450">
              <a:buFont typeface="Arial" panose="020B0604020202020204" pitchFamily="34" charset="0"/>
              <a:buChar char="•"/>
            </a:pPr>
            <a:r>
              <a:rPr lang="en-US" sz="1200" dirty="0"/>
              <a:t>The input and output are shown in yellow.</a:t>
            </a:r>
            <a:endParaRPr lang="he-IL" sz="1200" dirty="0"/>
          </a:p>
        </p:txBody>
      </p:sp>
      <p:pic>
        <p:nvPicPr>
          <p:cNvPr id="12" name="תמונה 11"/>
          <p:cNvPicPr/>
          <p:nvPr/>
        </p:nvPicPr>
        <p:blipFill>
          <a:blip r:embed="rId4">
            <a:extLst>
              <a:ext uri="{28A0092B-C50C-407E-A947-70E740481C1C}">
                <a14:useLocalDpi xmlns:a14="http://schemas.microsoft.com/office/drawing/2010/main" val="0"/>
              </a:ext>
            </a:extLst>
          </a:blip>
          <a:stretch>
            <a:fillRect/>
          </a:stretch>
        </p:blipFill>
        <p:spPr>
          <a:xfrm>
            <a:off x="438149" y="5351061"/>
            <a:ext cx="3365501" cy="1370414"/>
          </a:xfrm>
          <a:prstGeom prst="rect">
            <a:avLst/>
          </a:prstGeom>
        </p:spPr>
      </p:pic>
      <p:pic>
        <p:nvPicPr>
          <p:cNvPr id="14" name="תמונה 13"/>
          <p:cNvPicPr/>
          <p:nvPr/>
        </p:nvPicPr>
        <p:blipFill>
          <a:blip r:embed="rId5" cstate="print">
            <a:extLst>
              <a:ext uri="{28A0092B-C50C-407E-A947-70E740481C1C}">
                <a14:useLocalDpi xmlns:a14="http://schemas.microsoft.com/office/drawing/2010/main" val="0"/>
              </a:ext>
            </a:extLst>
          </a:blip>
          <a:stretch>
            <a:fillRect/>
          </a:stretch>
        </p:blipFill>
        <p:spPr>
          <a:xfrm>
            <a:off x="6527800" y="4678524"/>
            <a:ext cx="3454400" cy="2124036"/>
          </a:xfrm>
          <a:prstGeom prst="rect">
            <a:avLst/>
          </a:prstGeom>
        </p:spPr>
      </p:pic>
      <p:pic>
        <p:nvPicPr>
          <p:cNvPr id="21" name="תמונה 20"/>
          <p:cNvPicPr/>
          <p:nvPr/>
        </p:nvPicPr>
        <p:blipFill>
          <a:blip r:embed="rId6" cstate="print">
            <a:extLst>
              <a:ext uri="{28A0092B-C50C-407E-A947-70E740481C1C}">
                <a14:useLocalDpi xmlns:a14="http://schemas.microsoft.com/office/drawing/2010/main" val="0"/>
              </a:ext>
            </a:extLst>
          </a:blip>
          <a:stretch>
            <a:fillRect/>
          </a:stretch>
        </p:blipFill>
        <p:spPr>
          <a:xfrm>
            <a:off x="7750628" y="1459701"/>
            <a:ext cx="2538413" cy="1239999"/>
          </a:xfrm>
          <a:prstGeom prst="rect">
            <a:avLst/>
          </a:prstGeom>
        </p:spPr>
      </p:pic>
      <p:pic>
        <p:nvPicPr>
          <p:cNvPr id="2" name="תמונה 1"/>
          <p:cNvPicPr>
            <a:picLocks noChangeAspect="1"/>
          </p:cNvPicPr>
          <p:nvPr/>
        </p:nvPicPr>
        <p:blipFill>
          <a:blip r:embed="rId7"/>
          <a:stretch>
            <a:fillRect/>
          </a:stretch>
        </p:blipFill>
        <p:spPr>
          <a:xfrm>
            <a:off x="5969000" y="3012972"/>
            <a:ext cx="5440150" cy="826639"/>
          </a:xfrm>
          <a:prstGeom prst="rect">
            <a:avLst/>
          </a:prstGeom>
        </p:spPr>
      </p:pic>
    </p:spTree>
    <p:extLst>
      <p:ext uri="{BB962C8B-B14F-4D97-AF65-F5344CB8AC3E}">
        <p14:creationId xmlns:p14="http://schemas.microsoft.com/office/powerpoint/2010/main" val="808953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78200" y="273545"/>
            <a:ext cx="7975600" cy="575154"/>
          </a:xfrm>
        </p:spPr>
        <p:txBody>
          <a:bodyPr>
            <a:normAutofit fontScale="90000"/>
          </a:bodyPr>
          <a:lstStyle/>
          <a:p>
            <a:r>
              <a:rPr lang="en-US" dirty="0" smtClean="0"/>
              <a:t>Demonstration – Image Sharpening</a:t>
            </a:r>
            <a:endParaRPr lang="en-US"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9" name="Slide Number Placeholder 8"/>
          <p:cNvSpPr>
            <a:spLocks noGrp="1"/>
          </p:cNvSpPr>
          <p:nvPr>
            <p:ph type="sldNum" sz="quarter" idx="12"/>
          </p:nvPr>
        </p:nvSpPr>
        <p:spPr/>
        <p:txBody>
          <a:bodyPr/>
          <a:lstStyle/>
          <a:p>
            <a:fld id="{397A11E8-8F25-49C3-8F7D-865FECFDFD18}" type="slidenum">
              <a:rPr lang="en-US" smtClean="0"/>
              <a:t>15</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5" name="מלבן 14"/>
          <p:cNvSpPr/>
          <p:nvPr/>
        </p:nvSpPr>
        <p:spPr>
          <a:xfrm>
            <a:off x="267419" y="1039579"/>
            <a:ext cx="11807352" cy="3139321"/>
          </a:xfrm>
          <a:prstGeom prst="rect">
            <a:avLst/>
          </a:prstGeom>
        </p:spPr>
        <p:txBody>
          <a:bodyPr wrap="square">
            <a:spAutoFit/>
          </a:bodyPr>
          <a:lstStyle/>
          <a:p>
            <a:r>
              <a:rPr lang="en-US" dirty="0"/>
              <a:t>Image Sharpening: Sharpens images by increasing edge contrast, making details clearer, using filters like Laplacian to find sharp pixel changes</a:t>
            </a:r>
            <a:r>
              <a:rPr lang="en-US" dirty="0" smtClean="0"/>
              <a:t>.</a:t>
            </a:r>
          </a:p>
          <a:p>
            <a:pPr marL="285750" indent="-285750">
              <a:buFont typeface="Arial" panose="020B0604020202020204" pitchFamily="34" charset="0"/>
              <a:buChar char="•"/>
            </a:pPr>
            <a:r>
              <a:rPr lang="en-US" dirty="0"/>
              <a:t>Input Block: Stored in a 32-bit </a:t>
            </a:r>
            <a:r>
              <a:rPr lang="en-US" dirty="0" smtClean="0"/>
              <a:t>word 0x12345678 </a:t>
            </a:r>
            <a:r>
              <a:rPr lang="en-US" dirty="0"/>
              <a:t>→ [P00 = 18, P01 = 52, P10 = 86, P11 = 120</a:t>
            </a:r>
            <a:r>
              <a:rPr lang="en-US" dirty="0" smtClean="0"/>
              <a:t>]</a:t>
            </a:r>
          </a:p>
          <a:p>
            <a:r>
              <a:rPr lang="en-US" dirty="0" smtClean="0"/>
              <a:t>(</a:t>
            </a:r>
            <a:r>
              <a:rPr lang="en-US" dirty="0"/>
              <a:t>Hex values converted to decimal</a:t>
            </a:r>
            <a:r>
              <a:rPr lang="en-US" dirty="0" smtClean="0"/>
              <a:t>)</a:t>
            </a:r>
          </a:p>
          <a:p>
            <a:pPr marL="285750" indent="-285750">
              <a:buFont typeface="Arial" panose="020B0604020202020204" pitchFamily="34" charset="0"/>
              <a:buChar char="•"/>
            </a:pPr>
            <a:r>
              <a:rPr lang="en-US" dirty="0" smtClean="0"/>
              <a:t>Laplacian </a:t>
            </a:r>
            <a:r>
              <a:rPr lang="en-US" dirty="0"/>
              <a:t>Formula</a:t>
            </a:r>
            <a:r>
              <a:rPr lang="en-US" dirty="0" smtClean="0"/>
              <a:t>: Laplacian </a:t>
            </a:r>
            <a:r>
              <a:rPr lang="en-US" dirty="0"/>
              <a:t>= 3 × pixel - neighbor1 - </a:t>
            </a:r>
            <a:r>
              <a:rPr lang="en-US" dirty="0" smtClean="0"/>
              <a:t>neighbor2</a:t>
            </a:r>
          </a:p>
          <a:p>
            <a:pPr marL="285750" indent="-285750">
              <a:buFont typeface="Arial" panose="020B0604020202020204" pitchFamily="34" charset="0"/>
              <a:buChar char="•"/>
            </a:pPr>
            <a:r>
              <a:rPr lang="en-US" dirty="0" smtClean="0"/>
              <a:t>S </a:t>
            </a:r>
            <a:r>
              <a:rPr lang="en-US" dirty="0"/>
              <a:t>= pixel + </a:t>
            </a:r>
            <a:r>
              <a:rPr lang="en-US" dirty="0" smtClean="0"/>
              <a:t> </a:t>
            </a:r>
            <a:r>
              <a:rPr lang="en-US" dirty="0" err="1" smtClean="0"/>
              <a:t>LaplacianCalculations</a:t>
            </a:r>
            <a:r>
              <a:rPr lang="en-US" dirty="0" smtClean="0"/>
              <a:t> </a:t>
            </a:r>
            <a:r>
              <a:rPr lang="en-US" dirty="0"/>
              <a:t>(in decimal</a:t>
            </a:r>
            <a:r>
              <a:rPr lang="en-US" dirty="0" smtClean="0"/>
              <a:t>):</a:t>
            </a:r>
          </a:p>
          <a:p>
            <a:pPr marL="285750" indent="-285750">
              <a:buFont typeface="Arial" panose="020B0604020202020204" pitchFamily="34" charset="0"/>
              <a:buChar char="•"/>
            </a:pPr>
            <a:r>
              <a:rPr lang="en-US" dirty="0" smtClean="0"/>
              <a:t>S00</a:t>
            </a:r>
            <a:r>
              <a:rPr lang="en-US" dirty="0"/>
              <a:t>: 3×18 - 52 - 86 = -84 → 18 + (-84) = -66 → clipped to </a:t>
            </a:r>
            <a:r>
              <a:rPr lang="en-US" dirty="0" smtClean="0"/>
              <a:t>0</a:t>
            </a:r>
          </a:p>
          <a:p>
            <a:pPr marL="285750" indent="-285750">
              <a:buFont typeface="Arial" panose="020B0604020202020204" pitchFamily="34" charset="0"/>
              <a:buChar char="•"/>
            </a:pPr>
            <a:r>
              <a:rPr lang="en-US" dirty="0" smtClean="0"/>
              <a:t>S01</a:t>
            </a:r>
            <a:r>
              <a:rPr lang="en-US" dirty="0"/>
              <a:t>: 3×52 - 18 - 120 = 18 → 52 + 18 = </a:t>
            </a:r>
            <a:r>
              <a:rPr lang="en-US" dirty="0" smtClean="0"/>
              <a:t>70</a:t>
            </a:r>
          </a:p>
          <a:p>
            <a:pPr marL="285750" indent="-285750">
              <a:buFont typeface="Arial" panose="020B0604020202020204" pitchFamily="34" charset="0"/>
              <a:buChar char="•"/>
            </a:pPr>
            <a:r>
              <a:rPr lang="en-US" dirty="0" smtClean="0"/>
              <a:t>S10</a:t>
            </a:r>
            <a:r>
              <a:rPr lang="en-US" dirty="0"/>
              <a:t>: 3×86 - 18 - 120 = 120 → 86 + 120 = </a:t>
            </a:r>
            <a:r>
              <a:rPr lang="en-US" dirty="0" smtClean="0"/>
              <a:t>206</a:t>
            </a:r>
          </a:p>
          <a:p>
            <a:pPr marL="285750" indent="-285750">
              <a:buFont typeface="Arial" panose="020B0604020202020204" pitchFamily="34" charset="0"/>
              <a:buChar char="•"/>
            </a:pPr>
            <a:r>
              <a:rPr lang="en-US" dirty="0" smtClean="0"/>
              <a:t>S11</a:t>
            </a:r>
            <a:r>
              <a:rPr lang="en-US" dirty="0"/>
              <a:t>: 3×120 - 52 - 86 = 222 → 120 + 222 = 342 → clipped to </a:t>
            </a:r>
            <a:r>
              <a:rPr lang="en-US" dirty="0" smtClean="0"/>
              <a:t>255</a:t>
            </a:r>
          </a:p>
          <a:p>
            <a:pPr marL="285750" indent="-285750">
              <a:buFont typeface="Arial" panose="020B0604020202020204" pitchFamily="34" charset="0"/>
              <a:buChar char="•"/>
            </a:pPr>
            <a:r>
              <a:rPr lang="en-US" dirty="0" smtClean="0"/>
              <a:t>Output</a:t>
            </a:r>
            <a:r>
              <a:rPr lang="en-US" dirty="0"/>
              <a:t>: [S00 = 0, S01 = 70, S10 = 206, S11 = 255]→ 0x0046CEFF (in hex</a:t>
            </a:r>
            <a:r>
              <a:rPr lang="en-US" dirty="0" smtClean="0"/>
              <a:t>)</a:t>
            </a:r>
          </a:p>
        </p:txBody>
      </p:sp>
      <p:sp>
        <p:nvSpPr>
          <p:cNvPr id="16" name="Rectangle 6"/>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2" name="Rectangle 7"/>
          <p:cNvSpPr>
            <a:spLocks noChangeArrowheads="1"/>
          </p:cNvSpPr>
          <p:nvPr/>
        </p:nvSpPr>
        <p:spPr bwMode="auto">
          <a:xfrm>
            <a:off x="257648" y="4170693"/>
            <a:ext cx="511727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err="1">
                <a:latin typeface="Arial" panose="020B0604020202020204" pitchFamily="34" charset="0"/>
              </a:rPr>
              <a:t>Example</a:t>
            </a:r>
            <a:r>
              <a:rPr lang="he-IL" altLang="he-IL" sz="1200" dirty="0">
                <a:latin typeface="Arial" panose="020B0604020202020204" pitchFamily="34" charset="0"/>
              </a:rPr>
              <a:t> </a:t>
            </a:r>
            <a:r>
              <a:rPr lang="he-IL" altLang="he-IL" sz="1200" dirty="0" err="1">
                <a:latin typeface="Arial" panose="020B0604020202020204" pitchFamily="34" charset="0"/>
              </a:rPr>
              <a:t>for</a:t>
            </a:r>
            <a:r>
              <a:rPr lang="he-IL" altLang="he-IL" sz="1200" dirty="0">
                <a:latin typeface="Arial" panose="020B0604020202020204" pitchFamily="34" charset="0"/>
              </a:rPr>
              <a:t> </a:t>
            </a:r>
            <a:r>
              <a:rPr lang="he-IL" altLang="he-IL" sz="1200" dirty="0" err="1">
                <a:latin typeface="Arial" panose="020B0604020202020204" pitchFamily="34" charset="0"/>
              </a:rPr>
              <a:t>logical</a:t>
            </a:r>
            <a:r>
              <a:rPr lang="he-IL" altLang="he-IL" sz="1200" dirty="0">
                <a:latin typeface="Arial" panose="020B0604020202020204" pitchFamily="34" charset="0"/>
              </a:rPr>
              <a:t> </a:t>
            </a:r>
            <a:r>
              <a:rPr lang="he-IL" altLang="he-IL" sz="1200" dirty="0" err="1">
                <a:latin typeface="Arial" panose="020B0604020202020204" pitchFamily="34" charset="0"/>
              </a:rPr>
              <a:t>test</a:t>
            </a:r>
            <a:r>
              <a:rPr lang="he-IL" altLang="he-IL" sz="1200" dirty="0">
                <a:latin typeface="Arial" panose="020B0604020202020204" pitchFamily="34" charset="0"/>
              </a:rPr>
              <a:t> </a:t>
            </a:r>
            <a:r>
              <a:rPr lang="he-IL" altLang="he-IL" sz="1200" dirty="0" err="1" smtClean="0">
                <a:latin typeface="Arial" panose="020B0604020202020204" pitchFamily="34" charset="0"/>
              </a:rPr>
              <a:t>of</a:t>
            </a:r>
            <a:r>
              <a:rPr lang="he-IL" altLang="he-IL" sz="1200" dirty="0" smtClean="0">
                <a:latin typeface="Arial" panose="020B0604020202020204" pitchFamily="34" charset="0"/>
              </a:rPr>
              <a:t> </a:t>
            </a:r>
            <a:r>
              <a:rPr lang="en-US" altLang="he-IL" sz="1200" dirty="0" smtClean="0">
                <a:latin typeface="Arial" panose="020B0604020202020204" pitchFamily="34" charset="0"/>
              </a:rPr>
              <a:t>Image Sharpening </a:t>
            </a:r>
            <a:r>
              <a:rPr lang="he-IL" altLang="he-IL" sz="1200" dirty="0" err="1" smtClean="0">
                <a:latin typeface="Arial" panose="020B0604020202020204" pitchFamily="34" charset="0"/>
              </a:rPr>
              <a:t>operation</a:t>
            </a:r>
            <a:r>
              <a:rPr lang="he-IL" altLang="he-IL" sz="1200" dirty="0" smtClean="0">
                <a:latin typeface="Arial" panose="020B0604020202020204" pitchFamily="34" charset="0"/>
              </a:rPr>
              <a:t> </a:t>
            </a:r>
            <a:endParaRPr lang="he-IL" altLang="he-IL" sz="12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smtClean="0">
                <a:latin typeface="Arial" panose="020B0604020202020204" pitchFamily="34" charset="0"/>
              </a:rPr>
              <a:t> </a:t>
            </a:r>
            <a:r>
              <a:rPr lang="he-IL" altLang="he-IL" sz="1200" dirty="0" err="1">
                <a:latin typeface="Arial" panose="020B0604020202020204" pitchFamily="34" charset="0"/>
              </a:rPr>
              <a:t>ModelSim</a:t>
            </a:r>
            <a:r>
              <a:rPr lang="he-IL" altLang="he-IL" sz="1200" dirty="0">
                <a:latin typeface="Arial" panose="020B0604020202020204" pitchFamily="34" charset="0"/>
              </a:rPr>
              <a:t> </a:t>
            </a:r>
            <a:r>
              <a:rPr lang="he-IL" altLang="he-IL" sz="1200" dirty="0" err="1">
                <a:latin typeface="Arial" panose="020B0604020202020204" pitchFamily="34" charset="0"/>
              </a:rPr>
              <a:t>environment</a:t>
            </a:r>
            <a:r>
              <a:rPr lang="he-IL" altLang="he-IL" sz="1200" dirty="0">
                <a:latin typeface="Arial" panose="020B0604020202020204" pitchFamily="34" charset="0"/>
              </a:rPr>
              <a:t> (</a:t>
            </a:r>
            <a:r>
              <a:rPr lang="he-IL" altLang="he-IL" sz="1200" dirty="0" err="1">
                <a:latin typeface="Arial" panose="020B0604020202020204" pitchFamily="34" charset="0"/>
              </a:rPr>
              <a:t>Xilinx</a:t>
            </a:r>
            <a:r>
              <a:rPr lang="he-IL" altLang="he-IL" sz="1200" dirty="0">
                <a:latin typeface="Arial" panose="020B0604020202020204" pitchFamily="34" charset="0"/>
              </a:rPr>
              <a:t>)</a:t>
            </a:r>
            <a:endParaRPr lang="en-US" altLang="he-IL" sz="12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err="1">
                <a:latin typeface="Arial" panose="020B0604020202020204" pitchFamily="34" charset="0"/>
              </a:rPr>
              <a:t>for</a:t>
            </a:r>
            <a:r>
              <a:rPr lang="he-IL" altLang="he-IL" sz="1200" dirty="0">
                <a:latin typeface="Arial" panose="020B0604020202020204" pitchFamily="34" charset="0"/>
              </a:rPr>
              <a:t> </a:t>
            </a:r>
            <a:r>
              <a:rPr lang="he-IL" altLang="he-IL" sz="1200" dirty="0" err="1">
                <a:latin typeface="Arial" panose="020B0604020202020204" pitchFamily="34" charset="0"/>
              </a:rPr>
              <a:t>an</a:t>
            </a:r>
            <a:r>
              <a:rPr lang="he-IL" altLang="he-IL" sz="1200" dirty="0">
                <a:latin typeface="Arial" panose="020B0604020202020204" pitchFamily="34" charset="0"/>
              </a:rPr>
              <a:t> </a:t>
            </a:r>
            <a:r>
              <a:rPr lang="he-IL" altLang="he-IL" sz="1200" dirty="0" err="1">
                <a:latin typeface="Arial" panose="020B0604020202020204" pitchFamily="34" charset="0"/>
              </a:rPr>
              <a:t>extended</a:t>
            </a:r>
            <a:r>
              <a:rPr lang="he-IL" altLang="he-IL" sz="1200" dirty="0">
                <a:latin typeface="Arial" panose="020B0604020202020204" pitchFamily="34" charset="0"/>
              </a:rPr>
              <a:t> </a:t>
            </a:r>
            <a:r>
              <a:rPr lang="he-IL" altLang="he-IL" sz="1200" dirty="0" err="1">
                <a:latin typeface="Arial" panose="020B0604020202020204" pitchFamily="34" charset="0"/>
              </a:rPr>
              <a:t>processor</a:t>
            </a:r>
            <a:r>
              <a:rPr lang="he-IL" altLang="he-IL" sz="1200" dirty="0">
                <a:latin typeface="Arial" panose="020B0604020202020204" pitchFamily="34" charset="0"/>
              </a:rPr>
              <a:t> </a:t>
            </a:r>
            <a:r>
              <a:rPr lang="he-IL" altLang="he-IL" sz="1200" dirty="0" err="1">
                <a:latin typeface="Arial" panose="020B0604020202020204" pitchFamily="34" charset="0"/>
              </a:rPr>
              <a:t>that</a:t>
            </a:r>
            <a:r>
              <a:rPr lang="he-IL" altLang="he-IL" sz="1200" dirty="0">
                <a:latin typeface="Arial" panose="020B0604020202020204" pitchFamily="34" charset="0"/>
              </a:rPr>
              <a:t> </a:t>
            </a:r>
            <a:r>
              <a:rPr lang="he-IL" altLang="he-IL" sz="1200" dirty="0" err="1">
                <a:latin typeface="Arial" panose="020B0604020202020204" pitchFamily="34" charset="0"/>
              </a:rPr>
              <a:t>supports</a:t>
            </a:r>
            <a:r>
              <a:rPr lang="he-IL" altLang="he-IL" sz="1200" dirty="0">
                <a:latin typeface="Arial" panose="020B0604020202020204" pitchFamily="34" charset="0"/>
              </a:rPr>
              <a:t> </a:t>
            </a:r>
            <a:r>
              <a:rPr lang="he-IL" altLang="he-IL" sz="1200" dirty="0" err="1">
                <a:latin typeface="Arial" panose="020B0604020202020204" pitchFamily="34" charset="0"/>
              </a:rPr>
              <a:t>parallel</a:t>
            </a:r>
            <a:r>
              <a:rPr lang="he-IL" altLang="he-IL" sz="1200" dirty="0">
                <a:latin typeface="Arial" panose="020B0604020202020204" pitchFamily="34" charset="0"/>
              </a:rPr>
              <a:t> </a:t>
            </a:r>
            <a:r>
              <a:rPr lang="he-IL" altLang="he-IL" sz="1200" dirty="0" err="1">
                <a:latin typeface="Arial" panose="020B0604020202020204" pitchFamily="34" charset="0"/>
              </a:rPr>
              <a:t>operations</a:t>
            </a:r>
            <a:r>
              <a:rPr lang="he-IL" altLang="he-IL" sz="1200" dirty="0">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he-IL" altLang="he-IL" sz="1200" dirty="0" err="1">
                <a:latin typeface="Arial" panose="020B0604020202020204" pitchFamily="34" charset="0"/>
              </a:rPr>
              <a:t>An</a:t>
            </a:r>
            <a:r>
              <a:rPr lang="he-IL" altLang="he-IL" sz="1200" dirty="0">
                <a:latin typeface="Arial" panose="020B0604020202020204" pitchFamily="34" charset="0"/>
              </a:rPr>
              <a:t> </a:t>
            </a:r>
            <a:r>
              <a:rPr lang="he-IL" altLang="he-IL" sz="1200" dirty="0" err="1">
                <a:latin typeface="Arial" panose="020B0604020202020204" pitchFamily="34" charset="0"/>
              </a:rPr>
              <a:t>illustration</a:t>
            </a:r>
            <a:r>
              <a:rPr lang="he-IL" altLang="he-IL" sz="1200" dirty="0">
                <a:latin typeface="Arial" panose="020B0604020202020204" pitchFamily="34" charset="0"/>
              </a:rPr>
              <a:t> </a:t>
            </a:r>
            <a:r>
              <a:rPr lang="he-IL" altLang="he-IL" sz="1200" dirty="0" err="1">
                <a:latin typeface="Arial" panose="020B0604020202020204" pitchFamily="34" charset="0"/>
              </a:rPr>
              <a:t>of</a:t>
            </a:r>
            <a:r>
              <a:rPr lang="he-IL" altLang="he-IL" sz="1200" dirty="0">
                <a:latin typeface="Arial" panose="020B0604020202020204" pitchFamily="34" charset="0"/>
              </a:rPr>
              <a:t> </a:t>
            </a:r>
            <a:r>
              <a:rPr lang="he-IL" altLang="he-IL" sz="1200" dirty="0" err="1">
                <a:latin typeface="Arial" panose="020B0604020202020204" pitchFamily="34" charset="0"/>
              </a:rPr>
              <a:t>the</a:t>
            </a:r>
            <a:r>
              <a:rPr lang="he-IL" altLang="he-IL" sz="1200" dirty="0">
                <a:latin typeface="Arial" panose="020B0604020202020204" pitchFamily="34" charset="0"/>
              </a:rPr>
              <a:t> </a:t>
            </a:r>
            <a:r>
              <a:rPr lang="he-IL" altLang="he-IL" sz="1200" dirty="0" err="1">
                <a:latin typeface="Arial" panose="020B0604020202020204" pitchFamily="34" charset="0"/>
              </a:rPr>
              <a:t>processor's</a:t>
            </a:r>
            <a:r>
              <a:rPr lang="he-IL" altLang="he-IL" sz="1200" dirty="0">
                <a:latin typeface="Arial" panose="020B0604020202020204" pitchFamily="34" charset="0"/>
              </a:rPr>
              <a:t> </a:t>
            </a:r>
            <a:r>
              <a:rPr lang="en-US" altLang="he-IL" sz="1200" dirty="0" smtClean="0">
                <a:latin typeface="Arial" panose="020B0604020202020204" pitchFamily="34" charset="0"/>
              </a:rPr>
              <a:t>external</a:t>
            </a:r>
            <a:r>
              <a:rPr lang="he-IL" altLang="he-IL" sz="1200" dirty="0" smtClean="0">
                <a:latin typeface="Arial" panose="020B0604020202020204" pitchFamily="34" charset="0"/>
              </a:rPr>
              <a:t> </a:t>
            </a:r>
            <a:r>
              <a:rPr lang="he-IL" altLang="he-IL" sz="1200" dirty="0" err="1">
                <a:latin typeface="Arial" panose="020B0604020202020204" pitchFamily="34" charset="0"/>
              </a:rPr>
              <a:t>memory</a:t>
            </a:r>
            <a:r>
              <a:rPr lang="he-IL" altLang="he-IL" sz="1200" dirty="0">
                <a:latin typeface="Arial" panose="020B0604020202020204" pitchFamily="34" charset="0"/>
              </a:rPr>
              <a:t> </a:t>
            </a:r>
            <a:r>
              <a:rPr lang="he-IL" altLang="he-IL" sz="1200" dirty="0" err="1">
                <a:latin typeface="Arial" panose="020B0604020202020204" pitchFamily="34" charset="0"/>
              </a:rPr>
              <a:t>is</a:t>
            </a:r>
            <a:r>
              <a:rPr lang="he-IL" altLang="he-IL" sz="1200" dirty="0">
                <a:latin typeface="Arial" panose="020B0604020202020204" pitchFamily="34" charset="0"/>
              </a:rPr>
              <a:t> </a:t>
            </a:r>
            <a:r>
              <a:rPr lang="he-IL" altLang="he-IL" sz="1200" dirty="0" err="1">
                <a:latin typeface="Arial" panose="020B0604020202020204" pitchFamily="34" charset="0"/>
              </a:rPr>
              <a:t>attached</a:t>
            </a:r>
            <a:r>
              <a:rPr lang="he-IL" altLang="he-IL" sz="1200" dirty="0">
                <a:latin typeface="Arial" panose="020B0604020202020204" pitchFamily="34" charset="0"/>
              </a:rPr>
              <a:t>.</a:t>
            </a:r>
            <a:endParaRPr lang="en-US" altLang="he-IL" sz="1200" dirty="0">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he-IL" sz="1200" dirty="0" smtClean="0">
                <a:latin typeface="Arial" panose="020B0604020202020204" pitchFamily="34" charset="0"/>
              </a:rPr>
              <a:t>Inputs and output are mark in yellow </a:t>
            </a:r>
            <a:endParaRPr lang="he-IL" altLang="he-IL" sz="1200" dirty="0">
              <a:latin typeface="Arial" panose="020B0604020202020204" pitchFamily="34" charset="0"/>
            </a:endParaRPr>
          </a:p>
        </p:txBody>
      </p:sp>
      <p:pic>
        <p:nvPicPr>
          <p:cNvPr id="14" name="תמונה 13"/>
          <p:cNvPicPr/>
          <p:nvPr/>
        </p:nvPicPr>
        <p:blipFill rotWithShape="1">
          <a:blip r:embed="rId3">
            <a:extLst>
              <a:ext uri="{28A0092B-C50C-407E-A947-70E740481C1C}">
                <a14:useLocalDpi xmlns:a14="http://schemas.microsoft.com/office/drawing/2010/main" val="0"/>
              </a:ext>
            </a:extLst>
          </a:blip>
          <a:srcRect t="82136" b="961"/>
          <a:stretch/>
        </p:blipFill>
        <p:spPr bwMode="auto">
          <a:xfrm>
            <a:off x="257647" y="5396548"/>
            <a:ext cx="5721124" cy="534352"/>
          </a:xfrm>
          <a:prstGeom prst="rect">
            <a:avLst/>
          </a:prstGeom>
          <a:ln>
            <a:noFill/>
          </a:ln>
          <a:extLst>
            <a:ext uri="{53640926-AAD7-44D8-BBD7-CCE9431645EC}">
              <a14:shadowObscured xmlns:a14="http://schemas.microsoft.com/office/drawing/2010/main"/>
            </a:ext>
          </a:extLst>
        </p:spPr>
      </p:pic>
      <p:sp>
        <p:nvSpPr>
          <p:cNvPr id="17" name="מלבן 16"/>
          <p:cNvSpPr/>
          <p:nvPr/>
        </p:nvSpPr>
        <p:spPr>
          <a:xfrm>
            <a:off x="5978771" y="4209787"/>
            <a:ext cx="6096000" cy="646331"/>
          </a:xfrm>
          <a:prstGeom prst="rect">
            <a:avLst/>
          </a:prstGeom>
        </p:spPr>
        <p:txBody>
          <a:bodyPr>
            <a:spAutoFit/>
          </a:bodyPr>
          <a:lstStyle/>
          <a:p>
            <a:pPr marL="171450" indent="-171450">
              <a:buFont typeface="Arial" panose="020B0604020202020204" pitchFamily="34" charset="0"/>
              <a:buChar char="•"/>
            </a:pPr>
            <a:r>
              <a:rPr lang="en-US" sz="1200" dirty="0"/>
              <a:t>Example of a hardware test for the </a:t>
            </a:r>
            <a:r>
              <a:rPr lang="en-US" altLang="he-IL" sz="1200" dirty="0">
                <a:latin typeface="Arial" panose="020B0604020202020204" pitchFamily="34" charset="0"/>
              </a:rPr>
              <a:t>Image Sharpening </a:t>
            </a:r>
            <a:r>
              <a:rPr lang="en-US" sz="1200" dirty="0" smtClean="0"/>
              <a:t>operation </a:t>
            </a:r>
            <a:endParaRPr lang="en-US" sz="1200" dirty="0"/>
          </a:p>
          <a:p>
            <a:pPr marL="171450" indent="-171450">
              <a:buFont typeface="Arial" panose="020B0604020202020204" pitchFamily="34" charset="0"/>
              <a:buChar char="•"/>
            </a:pPr>
            <a:r>
              <a:rPr lang="en-US" sz="1200" dirty="0"/>
              <a:t>extended processor that supports parallel operations in the RESA environment.</a:t>
            </a:r>
          </a:p>
          <a:p>
            <a:pPr marL="171450" indent="-171450">
              <a:buFont typeface="Arial" panose="020B0604020202020204" pitchFamily="34" charset="0"/>
              <a:buChar char="•"/>
            </a:pPr>
            <a:r>
              <a:rPr lang="en-US" sz="1200" dirty="0"/>
              <a:t>The input and output are shown in yellow.</a:t>
            </a:r>
            <a:endParaRPr lang="he-IL" sz="1200" dirty="0"/>
          </a:p>
        </p:txBody>
      </p:sp>
      <p:pic>
        <p:nvPicPr>
          <p:cNvPr id="18" name="תמונה 17"/>
          <p:cNvPicPr/>
          <p:nvPr/>
        </p:nvPicPr>
        <p:blipFill>
          <a:blip r:embed="rId4" cstate="print">
            <a:extLst>
              <a:ext uri="{28A0092B-C50C-407E-A947-70E740481C1C}">
                <a14:useLocalDpi xmlns:a14="http://schemas.microsoft.com/office/drawing/2010/main" val="0"/>
              </a:ext>
            </a:extLst>
          </a:blip>
          <a:stretch>
            <a:fillRect/>
          </a:stretch>
        </p:blipFill>
        <p:spPr>
          <a:xfrm>
            <a:off x="7162745" y="4887005"/>
            <a:ext cx="3124200" cy="1897380"/>
          </a:xfrm>
          <a:prstGeom prst="rect">
            <a:avLst/>
          </a:prstGeom>
        </p:spPr>
      </p:pic>
    </p:spTree>
    <p:extLst>
      <p:ext uri="{BB962C8B-B14F-4D97-AF65-F5344CB8AC3E}">
        <p14:creationId xmlns:p14="http://schemas.microsoft.com/office/powerpoint/2010/main" val="15902700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81400" y="362387"/>
            <a:ext cx="6702725" cy="575154"/>
          </a:xfrm>
        </p:spPr>
        <p:txBody>
          <a:bodyPr>
            <a:normAutofit fontScale="90000"/>
          </a:bodyPr>
          <a:lstStyle/>
          <a:p>
            <a:r>
              <a:rPr lang="en-US" b="1" dirty="0"/>
              <a:t>PROJECT PRODUCTS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16</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2" name="Rectangle 1"/>
          <p:cNvSpPr>
            <a:spLocks noChangeArrowheads="1"/>
          </p:cNvSpPr>
          <p:nvPr/>
        </p:nvSpPr>
        <p:spPr bwMode="auto">
          <a:xfrm>
            <a:off x="0" y="1049441"/>
            <a:ext cx="1219820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lang="en-US" dirty="0"/>
              <a:t>This part looks at results from simulations and hardware tests of the basic and enhanced DLX processor with 39 SIMD instructions</a:t>
            </a:r>
            <a:r>
              <a:rPr lang="en-US" dirty="0" smtClean="0"/>
              <a:t>.</a:t>
            </a:r>
          </a:p>
          <a:p>
            <a:pPr marL="285750" indent="-285750">
              <a:buFont typeface="Arial" panose="020B0604020202020204" pitchFamily="34" charset="0"/>
              <a:buChar char="•"/>
            </a:pPr>
            <a:r>
              <a:rPr lang="en-US" dirty="0" smtClean="0"/>
              <a:t>Focuses </a:t>
            </a:r>
            <a:r>
              <a:rPr lang="en-US" dirty="0"/>
              <a:t>on comparing performance between the basic and parallel processors for three image tasks: Block Matching, Matrix Transpose 2x2, and Image Sharpening</a:t>
            </a:r>
            <a:r>
              <a:rPr lang="en-US" dirty="0" smtClean="0"/>
              <a:t>.</a:t>
            </a:r>
          </a:p>
          <a:p>
            <a:pPr marL="285750" indent="-285750">
              <a:buFont typeface="Arial" panose="020B0604020202020204" pitchFamily="34" charset="0"/>
              <a:buChar char="•"/>
            </a:pPr>
            <a:r>
              <a:rPr lang="en-US" dirty="0" smtClean="0"/>
              <a:t>Checks </a:t>
            </a:r>
            <a:r>
              <a:rPr lang="en-US" dirty="0"/>
              <a:t>cycle count, power use, and FPGA area, measured in Xilinx simulations and on Xilinx Spartan-6 FPGA hardware</a:t>
            </a:r>
            <a:r>
              <a:rPr lang="en-US" dirty="0" smtClean="0"/>
              <a:t>.</a:t>
            </a:r>
          </a:p>
          <a:p>
            <a:pPr marL="285750" indent="-285750">
              <a:buFont typeface="Arial" panose="020B0604020202020204" pitchFamily="34" charset="0"/>
              <a:buChar char="•"/>
            </a:pPr>
            <a:r>
              <a:rPr lang="en-US" dirty="0" smtClean="0"/>
              <a:t>Both </a:t>
            </a:r>
            <a:r>
              <a:rPr lang="en-US" dirty="0"/>
              <a:t>processors were fully built and tested</a:t>
            </a:r>
            <a:r>
              <a:rPr lang="en-US" dirty="0" smtClean="0"/>
              <a:t>.</a:t>
            </a:r>
          </a:p>
          <a:p>
            <a:pPr marL="285750" indent="-285750">
              <a:buFont typeface="Arial" panose="020B0604020202020204" pitchFamily="34" charset="0"/>
              <a:buChar char="•"/>
            </a:pPr>
            <a:r>
              <a:rPr lang="en-US" b="1" dirty="0" smtClean="0"/>
              <a:t>The </a:t>
            </a:r>
            <a:r>
              <a:rPr lang="en-US" b="1" dirty="0"/>
              <a:t>parallel processor shows big improvements: 3.2-15.5 times fewer cycles and 88.22-99.08% less power, but uses 128.57% more FPGA space.</a:t>
            </a:r>
            <a:endParaRPr lang="en-US" b="1" dirty="0" smtClean="0"/>
          </a:p>
        </p:txBody>
      </p:sp>
      <p:pic>
        <p:nvPicPr>
          <p:cNvPr id="5" name="תמונה 4"/>
          <p:cNvPicPr>
            <a:picLocks noChangeAspect="1"/>
          </p:cNvPicPr>
          <p:nvPr/>
        </p:nvPicPr>
        <p:blipFill>
          <a:blip r:embed="rId3"/>
          <a:stretch>
            <a:fillRect/>
          </a:stretch>
        </p:blipFill>
        <p:spPr>
          <a:xfrm>
            <a:off x="459617" y="3799863"/>
            <a:ext cx="5466444" cy="2853217"/>
          </a:xfrm>
          <a:prstGeom prst="rect">
            <a:avLst/>
          </a:prstGeom>
        </p:spPr>
      </p:pic>
      <p:pic>
        <p:nvPicPr>
          <p:cNvPr id="7" name="תמונה 6"/>
          <p:cNvPicPr>
            <a:picLocks noChangeAspect="1"/>
          </p:cNvPicPr>
          <p:nvPr/>
        </p:nvPicPr>
        <p:blipFill>
          <a:blip r:embed="rId4"/>
          <a:stretch>
            <a:fillRect/>
          </a:stretch>
        </p:blipFill>
        <p:spPr>
          <a:xfrm>
            <a:off x="6293359" y="3760318"/>
            <a:ext cx="5791241" cy="2892762"/>
          </a:xfrm>
          <a:prstGeom prst="rect">
            <a:avLst/>
          </a:prstGeom>
        </p:spPr>
      </p:pic>
    </p:spTree>
    <p:extLst>
      <p:ext uri="{BB962C8B-B14F-4D97-AF65-F5344CB8AC3E}">
        <p14:creationId xmlns:p14="http://schemas.microsoft.com/office/powerpoint/2010/main" val="40464385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81400" y="362387"/>
            <a:ext cx="6702725" cy="575154"/>
          </a:xfrm>
        </p:spPr>
        <p:txBody>
          <a:bodyPr>
            <a:normAutofit fontScale="90000"/>
          </a:bodyPr>
          <a:lstStyle/>
          <a:p>
            <a:r>
              <a:rPr lang="en-US" b="1" dirty="0"/>
              <a:t>power consumption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17</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4" name="מלבן 13"/>
          <p:cNvSpPr/>
          <p:nvPr/>
        </p:nvSpPr>
        <p:spPr>
          <a:xfrm>
            <a:off x="184509" y="1197950"/>
            <a:ext cx="11822981" cy="2585323"/>
          </a:xfrm>
          <a:prstGeom prst="rect">
            <a:avLst/>
          </a:prstGeom>
        </p:spPr>
        <p:txBody>
          <a:bodyPr wrap="square">
            <a:spAutoFit/>
          </a:bodyPr>
          <a:lstStyle/>
          <a:p>
            <a:pPr marL="285750" indent="-285750">
              <a:buFont typeface="Arial" panose="020B0604020202020204" pitchFamily="34" charset="0"/>
              <a:buChar char="•"/>
            </a:pPr>
            <a:r>
              <a:rPr lang="en-US" dirty="0" smtClean="0"/>
              <a:t>Power </a:t>
            </a:r>
            <a:r>
              <a:rPr lang="en-US" dirty="0"/>
              <a:t>calculations for image </a:t>
            </a:r>
            <a:r>
              <a:rPr lang="en-US" dirty="0" smtClean="0"/>
              <a:t>tasks </a:t>
            </a:r>
            <a:r>
              <a:rPr lang="en-US" dirty="0"/>
              <a:t>used dynamic power of basic processor (0.043 W) and parallel processor (0.016 W) from power </a:t>
            </a:r>
            <a:r>
              <a:rPr lang="en-US" dirty="0" smtClean="0"/>
              <a:t>reports.</a:t>
            </a:r>
          </a:p>
          <a:p>
            <a:pPr marL="285750" indent="-285750">
              <a:buFont typeface="Arial" panose="020B0604020202020204" pitchFamily="34" charset="0"/>
              <a:buChar char="•"/>
            </a:pPr>
            <a:r>
              <a:rPr lang="en-US" dirty="0"/>
              <a:t>The parallel processor uses less dynamic power (0.016 W) than the basic processor (0.043 W) because it finishes tasks faster with fewer cycles (e.g., 17 vs. 175 in Block Matching), reducing active time. It processes data in parallel with SIMD, so it does more work in each cycle, lowering power use even though it takes more space (128.57% more Slices) for extra units like the parallel ALU and wider data path.</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p>
          <a:p>
            <a:pPr lvl="4"/>
            <a:r>
              <a:rPr lang="en-US" dirty="0" smtClean="0"/>
              <a:t>Parallel processor					       basic processor </a:t>
            </a:r>
          </a:p>
        </p:txBody>
      </p:sp>
      <p:pic>
        <p:nvPicPr>
          <p:cNvPr id="10" name="תמונה 9"/>
          <p:cNvPicPr/>
          <p:nvPr/>
        </p:nvPicPr>
        <p:blipFill>
          <a:blip r:embed="rId3">
            <a:extLst>
              <a:ext uri="{28A0092B-C50C-407E-A947-70E740481C1C}">
                <a14:useLocalDpi xmlns:a14="http://schemas.microsoft.com/office/drawing/2010/main" val="0"/>
              </a:ext>
            </a:extLst>
          </a:blip>
          <a:stretch>
            <a:fillRect/>
          </a:stretch>
        </p:blipFill>
        <p:spPr>
          <a:xfrm>
            <a:off x="355892" y="4040943"/>
            <a:ext cx="5673893" cy="2276280"/>
          </a:xfrm>
          <a:prstGeom prst="rect">
            <a:avLst/>
          </a:prstGeom>
        </p:spPr>
      </p:pic>
      <p:pic>
        <p:nvPicPr>
          <p:cNvPr id="11" name="תמונה 10"/>
          <p:cNvPicPr/>
          <p:nvPr/>
        </p:nvPicPr>
        <p:blipFill>
          <a:blip r:embed="rId4">
            <a:extLst>
              <a:ext uri="{28A0092B-C50C-407E-A947-70E740481C1C}">
                <a14:useLocalDpi xmlns:a14="http://schemas.microsoft.com/office/drawing/2010/main" val="0"/>
              </a:ext>
            </a:extLst>
          </a:blip>
          <a:stretch>
            <a:fillRect/>
          </a:stretch>
        </p:blipFill>
        <p:spPr>
          <a:xfrm>
            <a:off x="6333597" y="4040943"/>
            <a:ext cx="5673893" cy="2276280"/>
          </a:xfrm>
          <a:prstGeom prst="rect">
            <a:avLst/>
          </a:prstGeom>
        </p:spPr>
      </p:pic>
    </p:spTree>
    <p:extLst>
      <p:ext uri="{BB962C8B-B14F-4D97-AF65-F5344CB8AC3E}">
        <p14:creationId xmlns:p14="http://schemas.microsoft.com/office/powerpoint/2010/main" val="3675796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81400" y="362387"/>
            <a:ext cx="6702725" cy="575154"/>
          </a:xfrm>
        </p:spPr>
        <p:txBody>
          <a:bodyPr>
            <a:normAutofit fontScale="90000"/>
          </a:bodyPr>
          <a:lstStyle/>
          <a:p>
            <a:r>
              <a:rPr lang="en-US" b="1" dirty="0"/>
              <a:t>power consumption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18</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4" name="מלבן 13"/>
          <p:cNvSpPr/>
          <p:nvPr/>
        </p:nvSpPr>
        <p:spPr>
          <a:xfrm>
            <a:off x="184509" y="1197950"/>
            <a:ext cx="11822981" cy="1754326"/>
          </a:xfrm>
          <a:prstGeom prst="rect">
            <a:avLst/>
          </a:prstGeom>
        </p:spPr>
        <p:txBody>
          <a:bodyPr wrap="square">
            <a:spAutoFit/>
          </a:bodyPr>
          <a:lstStyle/>
          <a:p>
            <a:pPr marL="285750" indent="-285750">
              <a:buFont typeface="Arial" panose="020B0604020202020204" pitchFamily="34" charset="0"/>
              <a:buChar char="•"/>
            </a:pPr>
            <a:r>
              <a:rPr lang="en-US" dirty="0" smtClean="0"/>
              <a:t>Power </a:t>
            </a:r>
            <a:r>
              <a:rPr lang="en-US" dirty="0"/>
              <a:t>calculations for image </a:t>
            </a:r>
            <a:r>
              <a:rPr lang="en-US" dirty="0" smtClean="0"/>
              <a:t>tasks </a:t>
            </a:r>
            <a:r>
              <a:rPr lang="en-US" dirty="0"/>
              <a:t>used dynamic power of basic processor (0.043 W) and parallel processor (0.016 W) from power </a:t>
            </a:r>
            <a:r>
              <a:rPr lang="en-US" dirty="0" smtClean="0"/>
              <a:t>reports.</a:t>
            </a:r>
          </a:p>
          <a:p>
            <a:pPr marL="285750" indent="-285750">
              <a:buFont typeface="Arial" panose="020B0604020202020204" pitchFamily="34" charset="0"/>
              <a:buChar char="•"/>
            </a:pPr>
            <a:r>
              <a:rPr lang="en-US" dirty="0" smtClean="0"/>
              <a:t>Energy </a:t>
            </a:r>
            <a:r>
              <a:rPr lang="en-US" dirty="0"/>
              <a:t>for each task was figured out with the formula: Energy (J) = Dynamic Power (W) × Time (s</a:t>
            </a:r>
            <a:r>
              <a:rPr lang="en-US" dirty="0" smtClean="0"/>
              <a:t>).</a:t>
            </a:r>
          </a:p>
          <a:p>
            <a:pPr marL="285750" indent="-285750">
              <a:buFont typeface="Arial" panose="020B0604020202020204" pitchFamily="34" charset="0"/>
              <a:buChar char="•"/>
            </a:pPr>
            <a:r>
              <a:rPr lang="en-US" dirty="0" smtClean="0"/>
              <a:t>Time </a:t>
            </a:r>
            <a:r>
              <a:rPr lang="en-US" dirty="0"/>
              <a:t>comes from cycle count multiplied by cycle time of 16.667 ns (based on 60 MHz frequency</a:t>
            </a:r>
            <a:r>
              <a:rPr lang="en-US" dirty="0" smtClean="0"/>
              <a:t>).</a:t>
            </a:r>
          </a:p>
          <a:p>
            <a:pPr marL="285750" indent="-285750">
              <a:buFont typeface="Arial" panose="020B0604020202020204" pitchFamily="34" charset="0"/>
              <a:buChar char="•"/>
            </a:pPr>
            <a:r>
              <a:rPr lang="en-US" dirty="0" smtClean="0"/>
              <a:t>Energy </a:t>
            </a:r>
            <a:r>
              <a:rPr lang="en-US" dirty="0"/>
              <a:t>difference shows big savings with the parallel processor (88.22% to 99.08%), thanks to fewer cycles and lower dynamic power, even with more space used.</a:t>
            </a:r>
            <a:endParaRPr lang="he-IL" dirty="0"/>
          </a:p>
        </p:txBody>
      </p:sp>
      <p:pic>
        <p:nvPicPr>
          <p:cNvPr id="15" name="תמונה 14"/>
          <p:cNvPicPr/>
          <p:nvPr/>
        </p:nvPicPr>
        <p:blipFill>
          <a:blip r:embed="rId3">
            <a:extLst>
              <a:ext uri="{28A0092B-C50C-407E-A947-70E740481C1C}">
                <a14:useLocalDpi xmlns:a14="http://schemas.microsoft.com/office/drawing/2010/main" val="0"/>
              </a:ext>
            </a:extLst>
          </a:blip>
          <a:stretch>
            <a:fillRect/>
          </a:stretch>
        </p:blipFill>
        <p:spPr>
          <a:xfrm>
            <a:off x="2374900" y="3087608"/>
            <a:ext cx="7909225" cy="2767092"/>
          </a:xfrm>
          <a:prstGeom prst="rect">
            <a:avLst/>
          </a:prstGeom>
        </p:spPr>
      </p:pic>
    </p:spTree>
    <p:extLst>
      <p:ext uri="{BB962C8B-B14F-4D97-AF65-F5344CB8AC3E}">
        <p14:creationId xmlns:p14="http://schemas.microsoft.com/office/powerpoint/2010/main" val="17959914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902200" y="293203"/>
            <a:ext cx="6702725" cy="575154"/>
          </a:xfrm>
        </p:spPr>
        <p:txBody>
          <a:bodyPr>
            <a:normAutofit fontScale="90000"/>
          </a:bodyPr>
          <a:lstStyle/>
          <a:p>
            <a:r>
              <a:rPr lang="en-US" b="1" dirty="0" smtClean="0"/>
              <a:t>area</a:t>
            </a:r>
            <a:endParaRPr lang="en-US"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19</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5" name="מלבן 4"/>
          <p:cNvSpPr/>
          <p:nvPr/>
        </p:nvSpPr>
        <p:spPr>
          <a:xfrm>
            <a:off x="267419" y="1098953"/>
            <a:ext cx="11582400" cy="2585323"/>
          </a:xfrm>
          <a:prstGeom prst="rect">
            <a:avLst/>
          </a:prstGeom>
        </p:spPr>
        <p:txBody>
          <a:bodyPr wrap="square">
            <a:spAutoFit/>
          </a:bodyPr>
          <a:lstStyle/>
          <a:p>
            <a:pPr marL="285750" indent="-285750">
              <a:buFont typeface="Arial" panose="020B0604020202020204" pitchFamily="34" charset="0"/>
              <a:buChar char="•"/>
            </a:pPr>
            <a:r>
              <a:rPr lang="en-US" dirty="0"/>
              <a:t>Area calculations for the basic processor (</a:t>
            </a:r>
            <a:r>
              <a:rPr lang="en-US" dirty="0" err="1"/>
              <a:t>basic_alu</a:t>
            </a:r>
            <a:r>
              <a:rPr lang="en-US" dirty="0"/>
              <a:t>) and the parallel processor (</a:t>
            </a:r>
            <a:r>
              <a:rPr lang="en-US" dirty="0" err="1"/>
              <a:t>parallel_alu</a:t>
            </a:r>
            <a:r>
              <a:rPr lang="en-US" dirty="0"/>
              <a:t>) were done using Place and Route reports for a Xilinx Spartan-6 FPGA (xc6slx25). </a:t>
            </a:r>
            <a:endParaRPr lang="en-US" dirty="0" smtClean="0"/>
          </a:p>
          <a:p>
            <a:pPr marL="285750" indent="-285750">
              <a:buFont typeface="Arial" panose="020B0604020202020204" pitchFamily="34" charset="0"/>
              <a:buChar char="•"/>
            </a:pPr>
            <a:r>
              <a:rPr lang="en-US" dirty="0" smtClean="0"/>
              <a:t>The </a:t>
            </a:r>
            <a:r>
              <a:rPr lang="en-US" dirty="0"/>
              <a:t>focus was on key metrics such </a:t>
            </a:r>
            <a:r>
              <a:rPr lang="en-US" dirty="0" smtClean="0"/>
              <a:t>as :</a:t>
            </a:r>
          </a:p>
          <a:p>
            <a:pPr marL="285750" indent="-285750">
              <a:buFont typeface="Arial" panose="020B0604020202020204" pitchFamily="34" charset="0"/>
              <a:buChar char="•"/>
            </a:pPr>
            <a:r>
              <a:rPr lang="en-US" dirty="0" smtClean="0"/>
              <a:t>Number </a:t>
            </a:r>
            <a:r>
              <a:rPr lang="en-US" dirty="0"/>
              <a:t>of Slices (419 vs. 959</a:t>
            </a:r>
            <a:r>
              <a:rPr lang="en-US" dirty="0" smtClean="0"/>
              <a:t>) ,Slice </a:t>
            </a:r>
            <a:r>
              <a:rPr lang="en-US" dirty="0"/>
              <a:t>LUTs (1,211 vs. 3,100</a:t>
            </a:r>
            <a:r>
              <a:rPr lang="en-US" dirty="0" smtClean="0"/>
              <a:t>) ,Slice </a:t>
            </a:r>
            <a:r>
              <a:rPr lang="en-US" dirty="0"/>
              <a:t>Registers (688 vs. 693</a:t>
            </a:r>
            <a:r>
              <a:rPr lang="en-US" dirty="0" smtClean="0"/>
              <a:t>), MUXCYs </a:t>
            </a:r>
            <a:r>
              <a:rPr lang="en-US" dirty="0"/>
              <a:t>(220 vs. 480</a:t>
            </a:r>
            <a:r>
              <a:rPr lang="en-US" dirty="0" smtClean="0"/>
              <a:t>) ,LUT-FF </a:t>
            </a:r>
            <a:r>
              <a:rPr lang="en-US" dirty="0"/>
              <a:t>pairs (1,341 vs. </a:t>
            </a:r>
            <a:r>
              <a:rPr lang="en-US" dirty="0" smtClean="0"/>
              <a:t>3,170).</a:t>
            </a:r>
          </a:p>
          <a:p>
            <a:pPr marL="285750" indent="-285750">
              <a:buFont typeface="Arial" panose="020B0604020202020204" pitchFamily="34" charset="0"/>
              <a:buChar char="•"/>
            </a:pPr>
            <a:r>
              <a:rPr lang="en-US" dirty="0" smtClean="0"/>
              <a:t>The </a:t>
            </a:r>
            <a:r>
              <a:rPr lang="en-US" dirty="0"/>
              <a:t>overall area was calculated using relative weights (as shown in the table below), by normalizing usage compared to the maximum available</a:t>
            </a:r>
            <a:r>
              <a:rPr lang="en-US" dirty="0" smtClean="0"/>
              <a:t>.</a:t>
            </a:r>
          </a:p>
          <a:p>
            <a:pPr marL="285750" indent="-285750">
              <a:buFont typeface="Arial" panose="020B0604020202020204" pitchFamily="34" charset="0"/>
              <a:buChar char="•"/>
            </a:pPr>
            <a:r>
              <a:rPr lang="en-US" dirty="0" smtClean="0"/>
              <a:t>The </a:t>
            </a:r>
            <a:r>
              <a:rPr lang="en-US" dirty="0"/>
              <a:t>results show that the </a:t>
            </a:r>
            <a:r>
              <a:rPr lang="en-US" b="1" dirty="0"/>
              <a:t>parallel processor is 128.57% larger than the basic one</a:t>
            </a:r>
            <a:r>
              <a:rPr lang="en-US" dirty="0"/>
              <a:t>, mainly because of the big increase in Slices and </a:t>
            </a:r>
            <a:r>
              <a:rPr lang="en-US" dirty="0" smtClean="0"/>
              <a:t>LUTs</a:t>
            </a:r>
            <a:r>
              <a:rPr lang="en-US" dirty="0"/>
              <a:t>.</a:t>
            </a:r>
            <a:endParaRPr lang="he-IL" dirty="0"/>
          </a:p>
        </p:txBody>
      </p:sp>
      <p:pic>
        <p:nvPicPr>
          <p:cNvPr id="12" name="תמונה 11"/>
          <p:cNvPicPr/>
          <p:nvPr/>
        </p:nvPicPr>
        <p:blipFill>
          <a:blip r:embed="rId3">
            <a:extLst>
              <a:ext uri="{28A0092B-C50C-407E-A947-70E740481C1C}">
                <a14:useLocalDpi xmlns:a14="http://schemas.microsoft.com/office/drawing/2010/main" val="0"/>
              </a:ext>
            </a:extLst>
          </a:blip>
          <a:srcRect/>
          <a:stretch>
            <a:fillRect/>
          </a:stretch>
        </p:blipFill>
        <p:spPr bwMode="auto">
          <a:xfrm>
            <a:off x="1730129" y="3914872"/>
            <a:ext cx="9581917" cy="2320828"/>
          </a:xfrm>
          <a:prstGeom prst="rect">
            <a:avLst/>
          </a:prstGeom>
          <a:noFill/>
        </p:spPr>
      </p:pic>
    </p:spTree>
    <p:extLst>
      <p:ext uri="{BB962C8B-B14F-4D97-AF65-F5344CB8AC3E}">
        <p14:creationId xmlns:p14="http://schemas.microsoft.com/office/powerpoint/2010/main" val="3609753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26641" y="273545"/>
            <a:ext cx="3451525" cy="575154"/>
          </a:xfrm>
        </p:spPr>
        <p:txBody>
          <a:bodyPr>
            <a:normAutofit fontScale="90000"/>
          </a:bodyPr>
          <a:lstStyle/>
          <a:p>
            <a:r>
              <a:rPr lang="en-US" b="1" dirty="0"/>
              <a:t>Motivation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9" name="Slide Number Placeholder 8"/>
          <p:cNvSpPr>
            <a:spLocks noGrp="1"/>
          </p:cNvSpPr>
          <p:nvPr>
            <p:ph type="sldNum" sz="quarter" idx="12"/>
          </p:nvPr>
        </p:nvSpPr>
        <p:spPr/>
        <p:txBody>
          <a:bodyPr/>
          <a:lstStyle/>
          <a:p>
            <a:fld id="{397A11E8-8F25-49C3-8F7D-865FECFDFD18}" type="slidenum">
              <a:rPr lang="en-US" smtClean="0"/>
              <a:t>2</a:t>
            </a:fld>
            <a:endParaRPr lang="en-US"/>
          </a:p>
        </p:txBody>
      </p:sp>
      <p:pic>
        <p:nvPicPr>
          <p:cNvPr id="10" name="מציין מיקום תוכן 9"/>
          <p:cNvPicPr>
            <a:picLocks noGrp="1"/>
          </p:cNvPicPr>
          <p:nvPr>
            <p:ph idx="1"/>
          </p:nvPr>
        </p:nvPicPr>
        <p:blipFill>
          <a:blip r:embed="rId3">
            <a:extLst>
              <a:ext uri="{28A0092B-C50C-407E-A947-70E740481C1C}">
                <a14:useLocalDpi xmlns:a14="http://schemas.microsoft.com/office/drawing/2010/main" val="0"/>
              </a:ext>
            </a:extLst>
          </a:blip>
          <a:stretch>
            <a:fillRect/>
          </a:stretch>
        </p:blipFill>
        <p:spPr>
          <a:xfrm>
            <a:off x="1310008" y="1256746"/>
            <a:ext cx="8581384" cy="4351338"/>
          </a:xfrm>
          <a:prstGeom prst="rect">
            <a:avLst/>
          </a:prstGeom>
        </p:spPr>
      </p:pic>
    </p:spTree>
    <p:extLst>
      <p:ext uri="{BB962C8B-B14F-4D97-AF65-F5344CB8AC3E}">
        <p14:creationId xmlns:p14="http://schemas.microsoft.com/office/powerpoint/2010/main" val="229264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30700" y="269837"/>
            <a:ext cx="6702725" cy="575154"/>
          </a:xfrm>
        </p:spPr>
        <p:txBody>
          <a:bodyPr>
            <a:normAutofit fontScale="90000"/>
          </a:bodyPr>
          <a:lstStyle/>
          <a:p>
            <a:r>
              <a:rPr lang="en-US" b="1" dirty="0"/>
              <a:t>Conclusions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20</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5" name="מלבן 4"/>
          <p:cNvSpPr/>
          <p:nvPr/>
        </p:nvSpPr>
        <p:spPr>
          <a:xfrm>
            <a:off x="267419" y="1518053"/>
            <a:ext cx="11582400" cy="3416320"/>
          </a:xfrm>
          <a:prstGeom prst="rect">
            <a:avLst/>
          </a:prstGeom>
        </p:spPr>
        <p:txBody>
          <a:bodyPr wrap="square">
            <a:spAutoFit/>
          </a:bodyPr>
          <a:lstStyle/>
          <a:p>
            <a:pPr marL="285750" indent="-285750">
              <a:buFont typeface="Arial" panose="020B0604020202020204" pitchFamily="34" charset="0"/>
              <a:buChar char="•"/>
            </a:pPr>
            <a:r>
              <a:rPr lang="en-US" dirty="0" smtClean="0"/>
              <a:t>The </a:t>
            </a:r>
            <a:r>
              <a:rPr lang="en-US" dirty="0"/>
              <a:t>parallel processor is </a:t>
            </a:r>
            <a:r>
              <a:rPr lang="en-US" b="1" dirty="0"/>
              <a:t>efficient for multimedia tasks</a:t>
            </a:r>
            <a:r>
              <a:rPr lang="en-US" dirty="0"/>
              <a:t>, thanks to</a:t>
            </a:r>
            <a:r>
              <a:rPr lang="en-US" dirty="0" smtClean="0"/>
              <a:t>:</a:t>
            </a:r>
          </a:p>
          <a:p>
            <a:pPr marL="285750" indent="-285750">
              <a:buFont typeface="Arial" panose="020B0604020202020204" pitchFamily="34" charset="0"/>
              <a:buChar char="•"/>
            </a:pPr>
            <a:r>
              <a:rPr lang="en-US" b="1" dirty="0" smtClean="0"/>
              <a:t>        Sub-word </a:t>
            </a:r>
            <a:r>
              <a:rPr lang="en-US" b="1" dirty="0"/>
              <a:t>parallelism </a:t>
            </a:r>
            <a:r>
              <a:rPr lang="en-US" dirty="0"/>
              <a:t>(8-bit and 16-bit SIMD</a:t>
            </a:r>
            <a:r>
              <a:rPr lang="en-US" dirty="0" smtClean="0"/>
              <a:t>)</a:t>
            </a:r>
          </a:p>
          <a:p>
            <a:endParaRPr lang="en-US" b="1" dirty="0" smtClean="0"/>
          </a:p>
          <a:p>
            <a:pPr marL="285750" indent="-285750">
              <a:buFont typeface="Arial" panose="020B0604020202020204" pitchFamily="34" charset="0"/>
              <a:buChar char="•"/>
            </a:pPr>
            <a:r>
              <a:rPr lang="en-US" b="1" dirty="0" smtClean="0"/>
              <a:t>Lower </a:t>
            </a:r>
            <a:r>
              <a:rPr lang="en-US" b="1" dirty="0"/>
              <a:t>power </a:t>
            </a:r>
            <a:r>
              <a:rPr lang="en-US" dirty="0"/>
              <a:t>came from</a:t>
            </a:r>
            <a:r>
              <a:rPr lang="en-US" dirty="0" smtClean="0"/>
              <a:t>:</a:t>
            </a:r>
          </a:p>
          <a:p>
            <a:pPr marL="285750" indent="-285750">
              <a:buFont typeface="Arial" panose="020B0604020202020204" pitchFamily="34" charset="0"/>
              <a:buChar char="•"/>
            </a:pPr>
            <a:r>
              <a:rPr lang="en-US" dirty="0" smtClean="0"/>
              <a:t>        </a:t>
            </a:r>
            <a:r>
              <a:rPr lang="en-US" b="1" dirty="0" smtClean="0"/>
              <a:t>Fewer </a:t>
            </a:r>
            <a:r>
              <a:rPr lang="en-US" b="1" dirty="0"/>
              <a:t>active cycles </a:t>
            </a:r>
            <a:r>
              <a:rPr lang="en-US" dirty="0"/>
              <a:t>(faster execution</a:t>
            </a:r>
            <a:r>
              <a:rPr lang="en-US" dirty="0" smtClean="0"/>
              <a:t>)</a:t>
            </a:r>
          </a:p>
          <a:p>
            <a:pPr marL="285750" indent="-285750">
              <a:buFont typeface="Arial" panose="020B0604020202020204" pitchFamily="34" charset="0"/>
              <a:buChar char="•"/>
            </a:pPr>
            <a:r>
              <a:rPr lang="en-US" dirty="0" smtClean="0"/>
              <a:t>        </a:t>
            </a:r>
            <a:r>
              <a:rPr lang="en-US" b="1" dirty="0" smtClean="0"/>
              <a:t>Lower </a:t>
            </a:r>
            <a:r>
              <a:rPr lang="en-US" b="1" dirty="0"/>
              <a:t>dynamic power </a:t>
            </a:r>
            <a:r>
              <a:rPr lang="en-US" dirty="0"/>
              <a:t>(only 37% of the basic</a:t>
            </a:r>
            <a:r>
              <a:rPr lang="en-US" dirty="0" smtClean="0"/>
              <a:t>)</a:t>
            </a:r>
          </a:p>
          <a:p>
            <a:endParaRPr lang="en-US" dirty="0" smtClean="0"/>
          </a:p>
          <a:p>
            <a:pPr marL="285750" indent="-285750">
              <a:buFont typeface="Arial" panose="020B0604020202020204" pitchFamily="34" charset="0"/>
              <a:buChar char="•"/>
            </a:pPr>
            <a:r>
              <a:rPr lang="en-US" dirty="0" smtClean="0"/>
              <a:t>However</a:t>
            </a:r>
            <a:r>
              <a:rPr lang="en-US" dirty="0"/>
              <a:t>, the </a:t>
            </a:r>
            <a:r>
              <a:rPr lang="en-US" b="1" dirty="0"/>
              <a:t>larger area</a:t>
            </a:r>
            <a:r>
              <a:rPr lang="en-US" dirty="0"/>
              <a:t> can be </a:t>
            </a:r>
            <a:r>
              <a:rPr lang="en-US" b="1" dirty="0"/>
              <a:t>a limitation for systems with limited resources</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smtClean="0"/>
              <a:t>Simulation </a:t>
            </a:r>
            <a:r>
              <a:rPr lang="en-US" b="1" dirty="0"/>
              <a:t>results matched hardware results</a:t>
            </a:r>
            <a:r>
              <a:rPr lang="en-US" dirty="0"/>
              <a:t>, showing design reliability</a:t>
            </a:r>
            <a:r>
              <a:rPr lang="en-US" dirty="0" smtClean="0"/>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The </a:t>
            </a:r>
            <a:r>
              <a:rPr lang="en-US" b="1" dirty="0"/>
              <a:t>assembler made testing </a:t>
            </a:r>
            <a:r>
              <a:rPr lang="en-US" dirty="0"/>
              <a:t>and development of new SIMD instructions much </a:t>
            </a:r>
            <a:r>
              <a:rPr lang="en-US" b="1" dirty="0"/>
              <a:t>easier</a:t>
            </a:r>
            <a:r>
              <a:rPr lang="en-US" dirty="0"/>
              <a:t>.</a:t>
            </a:r>
            <a:endParaRPr lang="he-IL" dirty="0"/>
          </a:p>
        </p:txBody>
      </p:sp>
    </p:spTree>
    <p:extLst>
      <p:ext uri="{BB962C8B-B14F-4D97-AF65-F5344CB8AC3E}">
        <p14:creationId xmlns:p14="http://schemas.microsoft.com/office/powerpoint/2010/main" val="39053862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2839" y="373580"/>
            <a:ext cx="8077200" cy="575154"/>
          </a:xfrm>
        </p:spPr>
        <p:txBody>
          <a:bodyPr>
            <a:normAutofit fontScale="90000"/>
          </a:bodyPr>
          <a:lstStyle/>
          <a:p>
            <a:r>
              <a:rPr lang="en-US" dirty="0"/>
              <a:t>Suggestions to Improve Performance</a:t>
            </a:r>
            <a:endParaRPr lang="en-US"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dirty="0"/>
          </a:p>
        </p:txBody>
      </p:sp>
      <p:sp>
        <p:nvSpPr>
          <p:cNvPr id="9" name="Slide Number Placeholder 8"/>
          <p:cNvSpPr>
            <a:spLocks noGrp="1"/>
          </p:cNvSpPr>
          <p:nvPr>
            <p:ph type="sldNum" sz="quarter" idx="12"/>
          </p:nvPr>
        </p:nvSpPr>
        <p:spPr/>
        <p:txBody>
          <a:bodyPr/>
          <a:lstStyle/>
          <a:p>
            <a:fld id="{397A11E8-8F25-49C3-8F7D-865FECFDFD18}" type="slidenum">
              <a:rPr lang="en-US" smtClean="0"/>
              <a:t>21</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7" name="מלבן 6"/>
          <p:cNvSpPr/>
          <p:nvPr/>
        </p:nvSpPr>
        <p:spPr>
          <a:xfrm>
            <a:off x="419100" y="1661049"/>
            <a:ext cx="11353800" cy="3693319"/>
          </a:xfrm>
          <a:prstGeom prst="rect">
            <a:avLst/>
          </a:prstGeom>
        </p:spPr>
        <p:txBody>
          <a:bodyPr wrap="square">
            <a:spAutoFit/>
          </a:bodyPr>
          <a:lstStyle/>
          <a:p>
            <a:pPr marL="285750" indent="-285750">
              <a:buFont typeface="Arial" panose="020B0604020202020204" pitchFamily="34" charset="0"/>
              <a:buChar char="•"/>
            </a:pPr>
            <a:r>
              <a:rPr lang="en-US" dirty="0" smtClean="0"/>
              <a:t>Optimize </a:t>
            </a:r>
            <a:r>
              <a:rPr lang="en-US" dirty="0"/>
              <a:t>area by reducing the number of Slice LUTs and LUT-FF pairs, using advanced synthesis techniques in Xilinx (e.g., logic remapping for shared logic</a:t>
            </a:r>
            <a:r>
              <a:rPr lang="en-US" dirty="0" smtClean="0"/>
              <a:t>).</a:t>
            </a:r>
          </a:p>
          <a:p>
            <a:endParaRPr lang="en-US" dirty="0" smtClean="0"/>
          </a:p>
          <a:p>
            <a:pPr marL="285750" indent="-285750">
              <a:buFont typeface="Arial" panose="020B0604020202020204" pitchFamily="34" charset="0"/>
              <a:buChar char="•"/>
            </a:pPr>
            <a:r>
              <a:rPr lang="en-US" dirty="0" smtClean="0"/>
              <a:t>Add </a:t>
            </a:r>
            <a:r>
              <a:rPr lang="en-US" dirty="0"/>
              <a:t>pipelining to the parallel processor, which will allow multiple instructions to be processed at the same time and will further reduce clock cycles</a:t>
            </a:r>
            <a:r>
              <a:rPr lang="en-US" dirty="0" smtClean="0"/>
              <a:t>.</a:t>
            </a:r>
          </a:p>
          <a:p>
            <a:pPr marL="285750" indent="-285750">
              <a:buFont typeface="Arial" panose="020B0604020202020204" pitchFamily="34" charset="0"/>
              <a:buChar char="•"/>
            </a:pPr>
            <a:endParaRPr lang="en-US" dirty="0" smtClean="0"/>
          </a:p>
          <a:p>
            <a:endParaRPr lang="en-US" dirty="0" smtClean="0"/>
          </a:p>
          <a:p>
            <a:endParaRPr lang="en-US" dirty="0"/>
          </a:p>
          <a:p>
            <a:endParaRPr lang="en-US" dirty="0" smtClean="0"/>
          </a:p>
          <a:p>
            <a:endParaRPr lang="en-US" dirty="0" smtClean="0"/>
          </a:p>
          <a:p>
            <a:endParaRPr lang="en-US" dirty="0" smtClean="0"/>
          </a:p>
          <a:p>
            <a:pPr marL="285750" indent="-285750">
              <a:buFont typeface="Arial" panose="020B0604020202020204" pitchFamily="34" charset="0"/>
              <a:buChar char="•"/>
            </a:pPr>
            <a:r>
              <a:rPr lang="en-US" dirty="0" smtClean="0"/>
              <a:t>Improve </a:t>
            </a:r>
            <a:r>
              <a:rPr lang="en-US" dirty="0"/>
              <a:t>static power efficiency (leakage) by using power gating, which turns off unused parts of the processor to save energy</a:t>
            </a:r>
            <a:r>
              <a:rPr lang="en-US" dirty="0" smtClean="0"/>
              <a:t>.</a:t>
            </a:r>
          </a:p>
        </p:txBody>
      </p:sp>
      <p:pic>
        <p:nvPicPr>
          <p:cNvPr id="10" name="תמונה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3933" y="2992931"/>
            <a:ext cx="2475068" cy="1626218"/>
          </a:xfrm>
          <a:prstGeom prst="rect">
            <a:avLst/>
          </a:prstGeom>
        </p:spPr>
      </p:pic>
      <p:pic>
        <p:nvPicPr>
          <p:cNvPr id="11" name="תמונה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07218" y="5064804"/>
            <a:ext cx="2425482" cy="1526496"/>
          </a:xfrm>
          <a:prstGeom prst="rect">
            <a:avLst/>
          </a:prstGeom>
        </p:spPr>
      </p:pic>
    </p:spTree>
    <p:extLst>
      <p:ext uri="{BB962C8B-B14F-4D97-AF65-F5344CB8AC3E}">
        <p14:creationId xmlns:p14="http://schemas.microsoft.com/office/powerpoint/2010/main" val="6980341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29439" y="365126"/>
            <a:ext cx="8077200" cy="575154"/>
          </a:xfrm>
        </p:spPr>
        <p:txBody>
          <a:bodyPr>
            <a:normAutofit fontScale="90000"/>
          </a:bodyPr>
          <a:lstStyle/>
          <a:p>
            <a:r>
              <a:rPr lang="en-US" b="1" dirty="0"/>
              <a:t>Documentation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dirty="0"/>
          </a:p>
        </p:txBody>
      </p:sp>
      <p:sp>
        <p:nvSpPr>
          <p:cNvPr id="9" name="Slide Number Placeholder 8"/>
          <p:cNvSpPr>
            <a:spLocks noGrp="1"/>
          </p:cNvSpPr>
          <p:nvPr>
            <p:ph type="sldNum" sz="quarter" idx="12"/>
          </p:nvPr>
        </p:nvSpPr>
        <p:spPr/>
        <p:txBody>
          <a:bodyPr/>
          <a:lstStyle/>
          <a:p>
            <a:fld id="{397A11E8-8F25-49C3-8F7D-865FECFDFD18}" type="slidenum">
              <a:rPr lang="en-US" smtClean="0"/>
              <a:t>22</a:t>
            </a:fld>
            <a:endParaRPr lang="en-US"/>
          </a:p>
        </p:txBody>
      </p:sp>
      <p:sp>
        <p:nvSpPr>
          <p:cNvPr id="13"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2" name="מלבן 1"/>
          <p:cNvSpPr/>
          <p:nvPr/>
        </p:nvSpPr>
        <p:spPr>
          <a:xfrm>
            <a:off x="3192839" y="1013284"/>
            <a:ext cx="4903265" cy="369332"/>
          </a:xfrm>
          <a:prstGeom prst="rect">
            <a:avLst/>
          </a:prstGeom>
        </p:spPr>
        <p:txBody>
          <a:bodyPr wrap="none">
            <a:spAutoFit/>
          </a:bodyPr>
          <a:lstStyle/>
          <a:p>
            <a:r>
              <a:rPr lang="he-IL" dirty="0"/>
              <a:t>https://github.com/amitrachmiel/simd-dlx-project</a:t>
            </a:r>
          </a:p>
        </p:txBody>
      </p:sp>
      <p:pic>
        <p:nvPicPr>
          <p:cNvPr id="3" name="תמונה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368" y="365126"/>
            <a:ext cx="2143125" cy="2143125"/>
          </a:xfrm>
          <a:prstGeom prst="rect">
            <a:avLst/>
          </a:prstGeom>
        </p:spPr>
      </p:pic>
      <p:pic>
        <p:nvPicPr>
          <p:cNvPr id="5" name="תמונה 4"/>
          <p:cNvPicPr>
            <a:picLocks noChangeAspect="1"/>
          </p:cNvPicPr>
          <p:nvPr/>
        </p:nvPicPr>
        <p:blipFill>
          <a:blip r:embed="rId4"/>
          <a:stretch>
            <a:fillRect/>
          </a:stretch>
        </p:blipFill>
        <p:spPr>
          <a:xfrm>
            <a:off x="1629766" y="1937689"/>
            <a:ext cx="8526065" cy="4534533"/>
          </a:xfrm>
          <a:prstGeom prst="rect">
            <a:avLst/>
          </a:prstGeom>
        </p:spPr>
      </p:pic>
    </p:spTree>
    <p:extLst>
      <p:ext uri="{BB962C8B-B14F-4D97-AF65-F5344CB8AC3E}">
        <p14:creationId xmlns:p14="http://schemas.microsoft.com/office/powerpoint/2010/main" val="1758484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92839" y="91964"/>
            <a:ext cx="7818061" cy="575154"/>
          </a:xfrm>
        </p:spPr>
        <p:txBody>
          <a:bodyPr>
            <a:normAutofit/>
          </a:bodyPr>
          <a:lstStyle/>
          <a:p>
            <a:r>
              <a:rPr lang="en-US" sz="2400" b="1" dirty="0"/>
              <a:t>Introduction to Image Processing &amp; Parallel Computation</a:t>
            </a:r>
            <a:endParaRPr lang="en-US" sz="24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3</a:t>
            </a:fld>
            <a:endParaRPr lang="en-US"/>
          </a:p>
        </p:txBody>
      </p:sp>
      <p:sp>
        <p:nvSpPr>
          <p:cNvPr id="10" name="Rectangle 2"/>
          <p:cNvSpPr>
            <a:spLocks noGrp="1" noChangeArrowheads="1"/>
          </p:cNvSpPr>
          <p:nvPr>
            <p:ph idx="1"/>
          </p:nvPr>
        </p:nvSpPr>
        <p:spPr bwMode="auto">
          <a:xfrm>
            <a:off x="838200" y="1823431"/>
            <a:ext cx="105156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r>
              <a:rPr lang="en-US" sz="2000" b="1" dirty="0"/>
              <a:t>Pixels and Image Representation:</a:t>
            </a:r>
            <a:endParaRPr lang="en-US" sz="2000" dirty="0"/>
          </a:p>
          <a:p>
            <a:pPr lvl="1"/>
            <a:r>
              <a:rPr lang="en-US" sz="2000" dirty="0"/>
              <a:t>A pixel is the smallest unit of a digital image.</a:t>
            </a:r>
          </a:p>
          <a:p>
            <a:pPr lvl="1"/>
            <a:r>
              <a:rPr lang="en-US" sz="2000" dirty="0"/>
              <a:t>Images are represented as 2D matrices of pixel values.</a:t>
            </a:r>
          </a:p>
          <a:p>
            <a:r>
              <a:rPr lang="en-US" sz="2000" b="1" dirty="0"/>
              <a:t>Parallel Processing in Image Computation:</a:t>
            </a:r>
            <a:endParaRPr lang="en-US" sz="2000" dirty="0"/>
          </a:p>
          <a:p>
            <a:pPr lvl="1"/>
            <a:r>
              <a:rPr lang="en-US" sz="2000" dirty="0"/>
              <a:t>Many image processing tasks require applying the same operation</a:t>
            </a:r>
            <a:br>
              <a:rPr lang="en-US" sz="2000" dirty="0"/>
            </a:br>
            <a:r>
              <a:rPr lang="en-US" sz="2000" dirty="0"/>
              <a:t> to multiple pixels simultaneously.</a:t>
            </a:r>
          </a:p>
          <a:p>
            <a:pPr lvl="1"/>
            <a:r>
              <a:rPr lang="en-US" sz="2000" dirty="0"/>
              <a:t>Examples: Brightness adjustment, contrast enhancement, edge detection </a:t>
            </a:r>
            <a:br>
              <a:rPr lang="en-US" sz="2000" dirty="0"/>
            </a:br>
            <a:r>
              <a:rPr lang="en-US" sz="2000" dirty="0"/>
              <a:t>and filtering.</a:t>
            </a:r>
          </a:p>
          <a:p>
            <a:pPr lvl="1"/>
            <a:r>
              <a:rPr lang="en-US" sz="2000" dirty="0"/>
              <a:t>SIMD allows performing these operations on multiple pixels at once,</a:t>
            </a:r>
            <a:br>
              <a:rPr lang="en-US" sz="2000" dirty="0"/>
            </a:br>
            <a:r>
              <a:rPr lang="en-US" sz="2000" dirty="0"/>
              <a:t> significantly reducing computation time.</a:t>
            </a:r>
          </a:p>
          <a:p>
            <a:pPr lvl="1"/>
            <a:r>
              <a:rPr lang="en-US" sz="2000" dirty="0"/>
              <a:t>Matrix Transpose: Turns an image sideways or rearranges pixels for easier processing.</a:t>
            </a:r>
          </a:p>
          <a:p>
            <a:pPr lvl="1"/>
            <a:r>
              <a:rPr lang="en-US" sz="2000" dirty="0"/>
              <a:t>Image Sharpening: Makes an image clearer by making edges stand out.</a:t>
            </a:r>
          </a:p>
          <a:p>
            <a:pPr lvl="1"/>
            <a:r>
              <a:rPr lang="en-US" sz="2000" dirty="0"/>
              <a:t>Block Matching: Finds movement between pictures by checking groups of pixels, </a:t>
            </a:r>
            <a:br>
              <a:rPr lang="en-US" sz="2000" dirty="0"/>
            </a:br>
            <a:r>
              <a:rPr lang="en-US" sz="2000" dirty="0"/>
              <a:t>helping with video operation</a:t>
            </a:r>
          </a:p>
          <a:p>
            <a:endParaRPr lang="en-US" sz="18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2" name="תמונה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5225" y="848699"/>
            <a:ext cx="3181350" cy="2390775"/>
          </a:xfrm>
          <a:prstGeom prst="rect">
            <a:avLst/>
          </a:prstGeom>
        </p:spPr>
      </p:pic>
    </p:spTree>
    <p:extLst>
      <p:ext uri="{BB962C8B-B14F-4D97-AF65-F5344CB8AC3E}">
        <p14:creationId xmlns:p14="http://schemas.microsoft.com/office/powerpoint/2010/main" val="32277363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73939" y="365126"/>
            <a:ext cx="7818061" cy="575154"/>
          </a:xfrm>
        </p:spPr>
        <p:txBody>
          <a:bodyPr>
            <a:noAutofit/>
          </a:bodyPr>
          <a:lstStyle/>
          <a:p>
            <a:r>
              <a:rPr lang="en-US" sz="4000" b="1" dirty="0"/>
              <a:t>Motivation</a:t>
            </a:r>
            <a:endParaRPr lang="en-US" sz="4000"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4</a:t>
            </a:fld>
            <a:endParaRPr lang="en-US"/>
          </a:p>
        </p:txBody>
      </p:sp>
      <p:sp>
        <p:nvSpPr>
          <p:cNvPr id="10" name="Rectangle 2"/>
          <p:cNvSpPr>
            <a:spLocks noGrp="1" noChangeArrowheads="1"/>
          </p:cNvSpPr>
          <p:nvPr>
            <p:ph idx="1"/>
          </p:nvPr>
        </p:nvSpPr>
        <p:spPr bwMode="auto">
          <a:xfrm>
            <a:off x="622300" y="1059103"/>
            <a:ext cx="10515600" cy="6205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r>
              <a:rPr lang="en-US" sz="1800" dirty="0"/>
              <a:t>parallel processing unit processes 4 pixels (8-bit each) simultaneously instead of </a:t>
            </a:r>
            <a:br>
              <a:rPr lang="en-US" sz="1800" dirty="0"/>
            </a:br>
            <a:r>
              <a:rPr lang="en-US" sz="1800" dirty="0"/>
              <a:t>processing one pixel per clock cycle in the basic processor.</a:t>
            </a:r>
            <a:r>
              <a:rPr lang="he-IL" sz="1800" dirty="0"/>
              <a:t> </a:t>
            </a:r>
            <a:r>
              <a:rPr lang="en-US" sz="1800" dirty="0"/>
              <a:t> </a:t>
            </a:r>
          </a:p>
          <a:p>
            <a:r>
              <a:rPr lang="en-US" sz="1800" dirty="0"/>
              <a:t>For example in block matching: </a:t>
            </a:r>
          </a:p>
          <a:p>
            <a:r>
              <a:rPr lang="en-US" sz="1800" dirty="0"/>
              <a:t>Why is it slow on a basic processor?							    </a:t>
            </a:r>
            <a:r>
              <a:rPr lang="en-US" sz="1800" b="1" dirty="0" smtClean="0"/>
              <a:t>PADDB</a:t>
            </a:r>
            <a:endParaRPr lang="en-US" sz="1800" b="1" dirty="0"/>
          </a:p>
          <a:p>
            <a:r>
              <a:rPr lang="en-US" sz="1800" dirty="0"/>
              <a:t>The formula for SAD: SAD= ∑|</a:t>
            </a:r>
            <a:r>
              <a:rPr lang="en-US" sz="1800" dirty="0" err="1"/>
              <a:t>P_curr</a:t>
            </a:r>
            <a:r>
              <a:rPr lang="en-US" sz="1800" dirty="0"/>
              <a:t> – </a:t>
            </a:r>
            <a:r>
              <a:rPr lang="en-US" sz="1800" dirty="0" err="1"/>
              <a:t>P_ref</a:t>
            </a:r>
            <a:r>
              <a:rPr lang="en-US" sz="1800" dirty="0"/>
              <a:t>|, each pixel must be processed </a:t>
            </a:r>
            <a:r>
              <a:rPr lang="en-US" sz="1800" dirty="0" smtClean="0"/>
              <a:t>separately(</a:t>
            </a:r>
            <a:r>
              <a:rPr lang="en-US" sz="1800" dirty="0"/>
              <a:t>Extracting each pixel </a:t>
            </a:r>
            <a:r>
              <a:rPr lang="en-US" sz="1800" dirty="0" smtClean="0"/>
              <a:t/>
            </a:r>
            <a:br>
              <a:rPr lang="en-US" sz="1800" dirty="0" smtClean="0"/>
            </a:br>
            <a:r>
              <a:rPr lang="en-US" sz="1800" dirty="0" smtClean="0"/>
              <a:t>for </a:t>
            </a:r>
            <a:r>
              <a:rPr lang="en-US" sz="1800" dirty="0"/>
              <a:t>processing took about </a:t>
            </a:r>
            <a:r>
              <a:rPr lang="en-US" sz="1800" dirty="0" smtClean="0"/>
              <a:t>37 </a:t>
            </a:r>
            <a:r>
              <a:rPr lang="en-US" sz="1800" dirty="0"/>
              <a:t>cycles</a:t>
            </a:r>
            <a:r>
              <a:rPr lang="en-US" sz="1800" dirty="0" smtClean="0"/>
              <a:t>.),requiring </a:t>
            </a:r>
            <a:r>
              <a:rPr lang="en-US" sz="1800" dirty="0"/>
              <a:t>subtraction(1 cycle), absolute value(2-3 cycle), and summation(1 cycle).                        </a:t>
            </a:r>
            <a:endParaRPr lang="en-US" sz="1800" b="1" dirty="0"/>
          </a:p>
          <a:p>
            <a:r>
              <a:rPr lang="en-US" sz="1800" dirty="0"/>
              <a:t>Total for one </a:t>
            </a:r>
            <a:r>
              <a:rPr lang="en-US" sz="1800" dirty="0" smtClean="0"/>
              <a:t>pixel:42 </a:t>
            </a:r>
            <a:r>
              <a:rPr lang="en-US" sz="1800" dirty="0"/>
              <a:t>cycles</a:t>
            </a:r>
          </a:p>
          <a:p>
            <a:r>
              <a:rPr lang="en-US" sz="1800" dirty="0"/>
              <a:t> For a </a:t>
            </a:r>
            <a:r>
              <a:rPr lang="en-US" sz="1800" dirty="0" smtClean="0"/>
              <a:t>2x2 </a:t>
            </a:r>
            <a:r>
              <a:rPr lang="en-US" sz="1800" dirty="0"/>
              <a:t>block </a:t>
            </a:r>
            <a:r>
              <a:rPr lang="en-US" sz="1800" dirty="0" smtClean="0"/>
              <a:t>(4 </a:t>
            </a:r>
            <a:r>
              <a:rPr lang="en-US" sz="1800" dirty="0"/>
              <a:t>pixels</a:t>
            </a:r>
            <a:r>
              <a:rPr lang="en-US" sz="1800" dirty="0" smtClean="0"/>
              <a:t>):4×42+7=175</a:t>
            </a:r>
            <a:r>
              <a:rPr lang="en-US" sz="1800" dirty="0"/>
              <a:t> cycles.</a:t>
            </a:r>
          </a:p>
          <a:p>
            <a:r>
              <a:rPr lang="en-US" sz="1800" dirty="0"/>
              <a:t>Performance Calculation with SIMD</a:t>
            </a:r>
          </a:p>
          <a:p>
            <a:r>
              <a:rPr lang="en-US" sz="1800" dirty="0"/>
              <a:t>Use </a:t>
            </a:r>
            <a:r>
              <a:rPr lang="en-US" sz="1800" dirty="0" smtClean="0"/>
              <a:t>PABSSUBB </a:t>
            </a:r>
            <a:r>
              <a:rPr lang="en-US" sz="1800" dirty="0"/>
              <a:t>to compute 4 differences and absolute values</a:t>
            </a:r>
            <a:br>
              <a:rPr lang="en-US" sz="1800" dirty="0"/>
            </a:br>
            <a:r>
              <a:rPr lang="en-US" sz="1800" dirty="0"/>
              <a:t> in one instruction → 1 </a:t>
            </a:r>
            <a:r>
              <a:rPr lang="en-US" sz="1800" dirty="0" smtClean="0"/>
              <a:t>cycle for 4 pixel</a:t>
            </a:r>
          </a:p>
          <a:p>
            <a:r>
              <a:rPr lang="en-US" sz="1800" dirty="0" smtClean="0"/>
              <a:t>Extract 1 pixel using  PERMUTEB and UNPACKLB-&gt; 2 cycles</a:t>
            </a:r>
            <a:endParaRPr lang="en-US" sz="1800" dirty="0"/>
          </a:p>
          <a:p>
            <a:r>
              <a:rPr lang="en-US" sz="1800" dirty="0" smtClean="0"/>
              <a:t>summation→ </a:t>
            </a:r>
            <a:r>
              <a:rPr lang="en-US" sz="1800" dirty="0"/>
              <a:t>1</a:t>
            </a:r>
            <a:r>
              <a:rPr lang="en-US" sz="1800" dirty="0" smtClean="0"/>
              <a:t> cycle per pixel</a:t>
            </a:r>
            <a:endParaRPr lang="en-US" sz="1800" dirty="0"/>
          </a:p>
          <a:p>
            <a:r>
              <a:rPr lang="en-US" sz="1800" dirty="0"/>
              <a:t> Total for 4 </a:t>
            </a:r>
            <a:r>
              <a:rPr lang="en-US" sz="1800" dirty="0" smtClean="0"/>
              <a:t>pixels: 13</a:t>
            </a:r>
            <a:r>
              <a:rPr lang="en-US" sz="1800" dirty="0"/>
              <a:t> </a:t>
            </a:r>
            <a:r>
              <a:rPr lang="en-US" sz="1800" dirty="0" smtClean="0"/>
              <a:t>cycles per 4 pixels  + 4 = 17 cycles                   			</a:t>
            </a:r>
          </a:p>
          <a:p>
            <a:r>
              <a:rPr lang="en-US" sz="1800" dirty="0" smtClean="0"/>
              <a:t>Speed up = 175/17 = 10.29 						 </a:t>
            </a:r>
            <a:r>
              <a:rPr lang="en-US" sz="1800" b="1" dirty="0"/>
              <a:t>PACKLH(PACK LOW HALF WORD) </a:t>
            </a:r>
            <a:r>
              <a:rPr lang="en-US" sz="1800" dirty="0" smtClean="0"/>
              <a:t>					</a:t>
            </a:r>
          </a:p>
          <a:p>
            <a:pPr marL="0" indent="0">
              <a:buNone/>
            </a:pPr>
            <a:r>
              <a:rPr lang="en-US" sz="1800" dirty="0"/>
              <a:t>	</a:t>
            </a:r>
            <a:r>
              <a:rPr lang="en-US" sz="1800" dirty="0" smtClean="0"/>
              <a:t>								 </a:t>
            </a:r>
            <a:r>
              <a:rPr lang="en-US" sz="1800" dirty="0"/>
              <a:t>help for matrix transpose 	</a:t>
            </a:r>
            <a:r>
              <a:rPr lang="en-US" sz="1800" dirty="0" smtClean="0"/>
              <a:t>				</a:t>
            </a:r>
            <a:r>
              <a:rPr lang="en-US" sz="1800" dirty="0"/>
              <a:t>		</a:t>
            </a:r>
            <a:endParaRPr lang="en-US" sz="1800" dirty="0" smtClean="0"/>
          </a:p>
          <a:p>
            <a:pPr marL="0" indent="0">
              <a:buNone/>
            </a:pPr>
            <a:r>
              <a:rPr lang="en-US" sz="1800" dirty="0" smtClean="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pic>
        <p:nvPicPr>
          <p:cNvPr id="11" name="תמונה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6650" y="118053"/>
            <a:ext cx="3003217" cy="1644453"/>
          </a:xfrm>
          <a:prstGeom prst="rect">
            <a:avLst/>
          </a:prstGeom>
        </p:spPr>
      </p:pic>
      <p:pic>
        <p:nvPicPr>
          <p:cNvPr id="3" name="תמונה 2"/>
          <p:cNvPicPr>
            <a:picLocks noChangeAspect="1"/>
          </p:cNvPicPr>
          <p:nvPr/>
        </p:nvPicPr>
        <p:blipFill>
          <a:blip r:embed="rId4"/>
          <a:stretch>
            <a:fillRect/>
          </a:stretch>
        </p:blipFill>
        <p:spPr>
          <a:xfrm>
            <a:off x="9046650" y="4367793"/>
            <a:ext cx="2753109" cy="1590897"/>
          </a:xfrm>
          <a:prstGeom prst="rect">
            <a:avLst/>
          </a:prstGeom>
        </p:spPr>
      </p:pic>
      <p:pic>
        <p:nvPicPr>
          <p:cNvPr id="5" name="תמונה 4"/>
          <p:cNvPicPr>
            <a:picLocks noChangeAspect="1"/>
          </p:cNvPicPr>
          <p:nvPr/>
        </p:nvPicPr>
        <p:blipFill>
          <a:blip r:embed="rId5"/>
          <a:stretch>
            <a:fillRect/>
          </a:stretch>
        </p:blipFill>
        <p:spPr>
          <a:xfrm>
            <a:off x="8213008" y="3189783"/>
            <a:ext cx="3836859" cy="962976"/>
          </a:xfrm>
          <a:prstGeom prst="rect">
            <a:avLst/>
          </a:prstGeom>
        </p:spPr>
      </p:pic>
    </p:spTree>
    <p:extLst>
      <p:ext uri="{BB962C8B-B14F-4D97-AF65-F5344CB8AC3E}">
        <p14:creationId xmlns:p14="http://schemas.microsoft.com/office/powerpoint/2010/main" val="1842221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79575" y="365126"/>
            <a:ext cx="6702725" cy="575154"/>
          </a:xfrm>
        </p:spPr>
        <p:txBody>
          <a:bodyPr>
            <a:normAutofit fontScale="90000"/>
          </a:bodyPr>
          <a:lstStyle/>
          <a:p>
            <a:r>
              <a:rPr lang="en-US" b="1" dirty="0"/>
              <a:t>Project Goal and Methods</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5</a:t>
            </a:fld>
            <a:endParaRPr lang="en-US"/>
          </a:p>
        </p:txBody>
      </p:sp>
      <p:sp>
        <p:nvSpPr>
          <p:cNvPr id="2" name="מציין מיקום תוכן 1"/>
          <p:cNvSpPr>
            <a:spLocks noGrp="1"/>
          </p:cNvSpPr>
          <p:nvPr>
            <p:ph idx="1"/>
          </p:nvPr>
        </p:nvSpPr>
        <p:spPr>
          <a:xfrm>
            <a:off x="838200" y="940280"/>
            <a:ext cx="10515600" cy="5781195"/>
          </a:xfrm>
        </p:spPr>
        <p:txBody>
          <a:bodyPr>
            <a:normAutofit/>
          </a:bodyPr>
          <a:lstStyle/>
          <a:p>
            <a:r>
              <a:rPr lang="en-US" sz="2400" b="1" dirty="0"/>
              <a:t>Project Goal:</a:t>
            </a:r>
          </a:p>
          <a:p>
            <a:r>
              <a:rPr lang="en-US" sz="2400" dirty="0"/>
              <a:t>Improve processing speed for multimedia applications.</a:t>
            </a:r>
          </a:p>
          <a:p>
            <a:r>
              <a:rPr lang="en-US" sz="2400" dirty="0"/>
              <a:t>Reduce dynamic power consumption compared to existing simple DLX processor.</a:t>
            </a:r>
          </a:p>
          <a:p>
            <a:r>
              <a:rPr lang="en-US" sz="2400" b="1" dirty="0"/>
              <a:t>Implementation Methods:</a:t>
            </a:r>
          </a:p>
          <a:p>
            <a:pPr lvl="1"/>
            <a:r>
              <a:rPr lang="en-US" dirty="0"/>
              <a:t>Using Xilinx and RESA simulators for hardware design and verification.</a:t>
            </a:r>
          </a:p>
          <a:p>
            <a:pPr lvl="1"/>
            <a:r>
              <a:rPr lang="en-US" dirty="0"/>
              <a:t>Implementing a SIMD instruction set for parallel processing</a:t>
            </a:r>
          </a:p>
          <a:p>
            <a:pPr lvl="1"/>
            <a:r>
              <a:rPr lang="en-US" dirty="0"/>
              <a:t> creating a new OPCODE for these operations</a:t>
            </a:r>
          </a:p>
          <a:p>
            <a:pPr lvl="1"/>
            <a:r>
              <a:rPr lang="en-US" dirty="0"/>
              <a:t>generating new control signals and modifying the processor's control unit</a:t>
            </a:r>
          </a:p>
          <a:p>
            <a:pPr lvl="1"/>
            <a:r>
              <a:rPr lang="en-US" dirty="0"/>
              <a:t>adjusting the DATAPATH to support parallel processing.</a:t>
            </a:r>
          </a:p>
          <a:p>
            <a:pPr lvl="1"/>
            <a:r>
              <a:rPr lang="en-US" dirty="0"/>
              <a:t>Implementation of assembly code before extensions for operations: </a:t>
            </a:r>
            <a:br>
              <a:rPr lang="en-US" dirty="0"/>
            </a:br>
            <a:r>
              <a:rPr lang="en-US" dirty="0"/>
              <a:t>block matching, matrix transpose, image sharpening</a:t>
            </a:r>
          </a:p>
          <a:p>
            <a:pPr lvl="1"/>
            <a:r>
              <a:rPr lang="en-US" dirty="0"/>
              <a:t>implementation of assembly code after parallel extension</a:t>
            </a:r>
          </a:p>
          <a:p>
            <a:pPr lvl="1"/>
            <a:r>
              <a:rPr lang="en-US" dirty="0"/>
              <a:t> performance comparison</a:t>
            </a:r>
          </a:p>
          <a:p>
            <a:endParaRPr lang="en-US" dirty="0"/>
          </a:p>
          <a:p>
            <a:endParaRPr lang="en-US" dirty="0"/>
          </a:p>
          <a:p>
            <a:endParaRPr lang="en-US" dirty="0"/>
          </a:p>
          <a:p>
            <a:endParaRPr lang="en-US" dirty="0"/>
          </a:p>
          <a:p>
            <a:endParaRPr lang="he-IL" dirty="0"/>
          </a:p>
        </p:txBody>
      </p:sp>
    </p:spTree>
    <p:extLst>
      <p:ext uri="{BB962C8B-B14F-4D97-AF65-F5344CB8AC3E}">
        <p14:creationId xmlns:p14="http://schemas.microsoft.com/office/powerpoint/2010/main" val="13723481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08175" y="606912"/>
            <a:ext cx="6702725" cy="575154"/>
          </a:xfrm>
        </p:spPr>
        <p:txBody>
          <a:bodyPr>
            <a:normAutofit fontScale="90000"/>
          </a:bodyPr>
          <a:lstStyle/>
          <a:p>
            <a:r>
              <a:rPr lang="en-US" b="1" dirty="0"/>
              <a:t>Project Requirements</a:t>
            </a:r>
            <a:r>
              <a:rPr lang="en-US" dirty="0"/>
              <a:t/>
            </a:r>
            <a:br>
              <a:rPr lang="en-US" dirty="0"/>
            </a:br>
            <a:endParaRPr lang="en-US" b="1"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p:txBody>
          <a:bodyPr/>
          <a:lstStyle/>
          <a:p>
            <a:fld id="{397A11E8-8F25-49C3-8F7D-865FECFDFD18}" type="slidenum">
              <a:rPr lang="en-US" smtClean="0"/>
              <a:t>6</a:t>
            </a:fld>
            <a:endParaRPr lang="en-US"/>
          </a:p>
        </p:txBody>
      </p:sp>
      <p:sp>
        <p:nvSpPr>
          <p:cNvPr id="10" name="Rectangle 2"/>
          <p:cNvSpPr>
            <a:spLocks noGrp="1" noChangeArrowheads="1"/>
          </p:cNvSpPr>
          <p:nvPr>
            <p:ph idx="1"/>
          </p:nvPr>
        </p:nvSpPr>
        <p:spPr bwMode="auto">
          <a:xfrm>
            <a:off x="838200" y="940280"/>
            <a:ext cx="10515600" cy="5236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457200" lvl="1" indent="0">
              <a:buNone/>
            </a:pPr>
            <a:endParaRPr lang="en-US" dirty="0"/>
          </a:p>
          <a:p>
            <a:r>
              <a:rPr lang="en-US" sz="2000" b="1" dirty="0"/>
              <a:t>Beyond the basic DLX processor, the system must include:</a:t>
            </a:r>
            <a:r>
              <a:rPr lang="en-US" sz="2000" dirty="0"/>
              <a:t> </a:t>
            </a:r>
          </a:p>
          <a:p>
            <a:pPr lvl="1"/>
            <a:r>
              <a:rPr lang="en-US" sz="2000" dirty="0"/>
              <a:t>Support for </a:t>
            </a:r>
            <a:r>
              <a:rPr lang="en-US" sz="2000" dirty="0" smtClean="0"/>
              <a:t>39 </a:t>
            </a:r>
            <a:r>
              <a:rPr lang="en-US" sz="2000" dirty="0"/>
              <a:t>parallel </a:t>
            </a:r>
            <a:r>
              <a:rPr lang="en-US" sz="2000" dirty="0" err="1"/>
              <a:t>subword</a:t>
            </a:r>
            <a:r>
              <a:rPr lang="en-US" sz="2000" dirty="0"/>
              <a:t> operations (8-bit or 16-bit) per clock cycle using SIMD instructions.</a:t>
            </a:r>
          </a:p>
          <a:p>
            <a:pPr lvl="1"/>
            <a:r>
              <a:rPr lang="en-US" sz="2000" dirty="0"/>
              <a:t>Performance at least 300% faster than the basic DLX processor in multimedia tasks.</a:t>
            </a:r>
          </a:p>
          <a:p>
            <a:pPr lvl="1"/>
            <a:r>
              <a:rPr lang="en-US" sz="2000" dirty="0"/>
              <a:t>Processor area not exceeding 130% of the basic DLX processor.</a:t>
            </a:r>
          </a:p>
          <a:p>
            <a:pPr lvl="1"/>
            <a:r>
              <a:rPr lang="en-US" sz="2000" dirty="0"/>
              <a:t>10-15% reduced power consumption in multimedia applications.</a:t>
            </a:r>
          </a:p>
          <a:p>
            <a:r>
              <a:rPr lang="en-US" sz="1800" b="1" dirty="0"/>
              <a:t>Project outputs:</a:t>
            </a:r>
          </a:p>
          <a:p>
            <a:r>
              <a:rPr lang="en-US" sz="1800" b="1" dirty="0"/>
              <a:t>FPGA Prototype:</a:t>
            </a:r>
            <a:r>
              <a:rPr lang="en-US" sz="1800" dirty="0"/>
              <a:t> </a:t>
            </a:r>
          </a:p>
          <a:p>
            <a:pPr lvl="1"/>
            <a:r>
              <a:rPr lang="en-US" sz="1800" dirty="0"/>
              <a:t>Fully functional DLX-based RISC processor with </a:t>
            </a:r>
            <a:r>
              <a:rPr lang="en-US" sz="1800" dirty="0" err="1"/>
              <a:t>subword</a:t>
            </a:r>
            <a:r>
              <a:rPr lang="en-US" sz="1800" dirty="0"/>
              <a:t> parallel multimedia extension implemented on FPGA.</a:t>
            </a:r>
          </a:p>
          <a:p>
            <a:r>
              <a:rPr lang="en-US" sz="1800" b="1" dirty="0"/>
              <a:t>Extended Instruction Set:</a:t>
            </a:r>
            <a:r>
              <a:rPr lang="en-US" sz="1800" dirty="0"/>
              <a:t> </a:t>
            </a:r>
          </a:p>
          <a:p>
            <a:pPr lvl="1"/>
            <a:r>
              <a:rPr lang="en-US" sz="1800" dirty="0"/>
              <a:t>New SIMD instructions (e.g., PADDUB, PSUBUH) optimized for parallel multimedia processing.</a:t>
            </a:r>
          </a:p>
          <a:p>
            <a:r>
              <a:rPr lang="en-US" sz="1800" b="1" dirty="0"/>
              <a:t>Performance Benchmarking:</a:t>
            </a:r>
            <a:r>
              <a:rPr lang="en-US" sz="1800" dirty="0"/>
              <a:t> </a:t>
            </a:r>
          </a:p>
          <a:p>
            <a:pPr lvl="1"/>
            <a:r>
              <a:rPr lang="en-US" sz="1800" dirty="0"/>
              <a:t>Results comparing basic DLX vs. extended architecture across multimedia tasks </a:t>
            </a:r>
          </a:p>
          <a:p>
            <a:pPr marL="457200" lvl="1" indent="0">
              <a:buNone/>
            </a:pPr>
            <a:r>
              <a:rPr lang="en-US" sz="1800" dirty="0"/>
              <a:t>(e.g., Block Matching, Matrix Transpose, Image Sharpening).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510425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08175" y="365126"/>
            <a:ext cx="6702725" cy="575154"/>
          </a:xfrm>
        </p:spPr>
        <p:txBody>
          <a:bodyPr>
            <a:normAutofit fontScale="90000"/>
          </a:bodyPr>
          <a:lstStyle/>
          <a:p>
            <a:r>
              <a:rPr lang="en-US" b="1" dirty="0"/>
              <a:t>Block Diagram</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a:p>
        </p:txBody>
      </p:sp>
      <p:sp>
        <p:nvSpPr>
          <p:cNvPr id="9" name="Slide Number Placeholder 8"/>
          <p:cNvSpPr>
            <a:spLocks noGrp="1"/>
          </p:cNvSpPr>
          <p:nvPr>
            <p:ph type="sldNum" sz="quarter" idx="12"/>
          </p:nvPr>
        </p:nvSpPr>
        <p:spPr>
          <a:xfrm>
            <a:off x="5708374" y="6054102"/>
            <a:ext cx="2743200" cy="365125"/>
          </a:xfrm>
        </p:spPr>
        <p:txBody>
          <a:bodyPr/>
          <a:lstStyle/>
          <a:p>
            <a:fld id="{397A11E8-8F25-49C3-8F7D-865FECFDFD18}" type="slidenum">
              <a:rPr lang="en-US" smtClean="0"/>
              <a:t>7</a:t>
            </a:fld>
            <a:endParaRPr lang="en-US"/>
          </a:p>
        </p:txBody>
      </p:sp>
      <p:sp>
        <p:nvSpPr>
          <p:cNvPr id="2" name="מלבן 1"/>
          <p:cNvSpPr>
            <a:spLocks noChangeArrowheads="1"/>
          </p:cNvSpPr>
          <p:nvPr/>
        </p:nvSpPr>
        <p:spPr bwMode="auto">
          <a:xfrm>
            <a:off x="8422496" y="4132150"/>
            <a:ext cx="664995" cy="1178584"/>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PC master</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3" name="מלבן 4"/>
          <p:cNvSpPr>
            <a:spLocks noChangeArrowheads="1"/>
          </p:cNvSpPr>
          <p:nvPr/>
        </p:nvSpPr>
        <p:spPr bwMode="auto">
          <a:xfrm>
            <a:off x="7203375" y="4053974"/>
            <a:ext cx="812928" cy="1235587"/>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I/O Control</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5" name="מלבן 6"/>
          <p:cNvSpPr>
            <a:spLocks noChangeArrowheads="1"/>
          </p:cNvSpPr>
          <p:nvPr/>
        </p:nvSpPr>
        <p:spPr bwMode="auto">
          <a:xfrm>
            <a:off x="5816976" y="5772188"/>
            <a:ext cx="1294291" cy="533400"/>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Monitor</a:t>
            </a:r>
            <a:r>
              <a:rPr kumimoji="0" lang="he-IL" altLang="he-IL"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he-IL" altLang="he-IL"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slave</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7" name="מלבן 8"/>
          <p:cNvSpPr>
            <a:spLocks noChangeArrowheads="1"/>
          </p:cNvSpPr>
          <p:nvPr/>
        </p:nvSpPr>
        <p:spPr bwMode="auto">
          <a:xfrm>
            <a:off x="4374877" y="5894063"/>
            <a:ext cx="1057275" cy="42862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memory</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sp>
        <p:nvSpPr>
          <p:cNvPr id="12" name="מלבן 11"/>
          <p:cNvSpPr/>
          <p:nvPr/>
        </p:nvSpPr>
        <p:spPr>
          <a:xfrm>
            <a:off x="5165809" y="3912830"/>
            <a:ext cx="1792390" cy="1617225"/>
          </a:xfrm>
          <a:prstGeom prst="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1" fromWordArt="0" anchor="ctr" anchorCtr="0" forceAA="0" compatLnSpc="1">
            <a:prstTxWarp prst="textNoShape">
              <a:avLst/>
            </a:prstTxWarp>
            <a:noAutofit/>
          </a:bodyPr>
          <a:lstStyle/>
          <a:p>
            <a:pPr algn="ctr">
              <a:lnSpc>
                <a:spcPct val="150000"/>
              </a:lnSpc>
              <a:spcAft>
                <a:spcPts val="0"/>
              </a:spcAft>
            </a:pPr>
            <a:r>
              <a:rPr lang="en-US" sz="1200">
                <a:effectLst/>
                <a:latin typeface="Times New Roman" panose="02020603050405020304" pitchFamily="18" charset="0"/>
                <a:ea typeface="Times New Roman" panose="02020603050405020304" pitchFamily="18" charset="0"/>
              </a:rPr>
              <a:t> </a:t>
            </a:r>
          </a:p>
        </p:txBody>
      </p:sp>
      <p:sp>
        <p:nvSpPr>
          <p:cNvPr id="13" name="מלבן 12"/>
          <p:cNvSpPr>
            <a:spLocks noChangeArrowheads="1"/>
          </p:cNvSpPr>
          <p:nvPr/>
        </p:nvSpPr>
        <p:spPr bwMode="auto">
          <a:xfrm>
            <a:off x="3846239" y="4073608"/>
            <a:ext cx="1057275" cy="428625"/>
          </a:xfrm>
          <a:prstGeom prst="rect">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memory</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cxnSp>
        <p:nvCxnSpPr>
          <p:cNvPr id="14" name="מחבר חץ ישר 13"/>
          <p:cNvCxnSpPr/>
          <p:nvPr/>
        </p:nvCxnSpPr>
        <p:spPr>
          <a:xfrm flipH="1">
            <a:off x="7894100" y="4594825"/>
            <a:ext cx="54144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5" name="מחבר מרפקי 14"/>
          <p:cNvCxnSpPr/>
          <p:nvPr/>
        </p:nvCxnSpPr>
        <p:spPr>
          <a:xfrm rot="5400000">
            <a:off x="6711739" y="5464651"/>
            <a:ext cx="790174" cy="226088"/>
          </a:xfrm>
          <a:prstGeom prst="bentConnector3">
            <a:avLst>
              <a:gd name="adj1" fmla="val 50000"/>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6" name="מחבר חץ ישר 15"/>
          <p:cNvCxnSpPr/>
          <p:nvPr/>
        </p:nvCxnSpPr>
        <p:spPr>
          <a:xfrm flipH="1">
            <a:off x="5371900" y="6108375"/>
            <a:ext cx="522659" cy="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 name="מלבן מעוגל 10"/>
          <p:cNvSpPr>
            <a:spLocks noChangeArrowheads="1"/>
          </p:cNvSpPr>
          <p:nvPr/>
        </p:nvSpPr>
        <p:spPr bwMode="auto">
          <a:xfrm>
            <a:off x="5514416" y="4029871"/>
            <a:ext cx="1323975" cy="523875"/>
          </a:xfrm>
          <a:prstGeom prst="roundRect">
            <a:avLst>
              <a:gd name="adj" fmla="val 16667"/>
            </a:avLst>
          </a:prstGeom>
          <a:solidFill>
            <a:srgbClr val="FFFFFF"/>
          </a:solidFill>
          <a:ln w="12700">
            <a:solidFill>
              <a:srgbClr val="70AD47"/>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Main ALU</a:t>
            </a:r>
            <a:endParaRPr kumimoji="0" lang="he-IL" altLang="he-IL" sz="1800" b="0" i="0" u="none" strike="noStrike" cap="none" normalizeH="0" baseline="0">
              <a:ln>
                <a:noFill/>
              </a:ln>
              <a:solidFill>
                <a:schemeClr val="tx1"/>
              </a:solidFill>
              <a:effectLst/>
              <a:latin typeface="Arial" panose="020B0604020202020204" pitchFamily="34" charset="0"/>
            </a:endParaRPr>
          </a:p>
        </p:txBody>
      </p:sp>
      <p:sp>
        <p:nvSpPr>
          <p:cNvPr id="18" name="מלבן עם פינות חתוכות באותו צד 11"/>
          <p:cNvSpPr>
            <a:spLocks/>
          </p:cNvSpPr>
          <p:nvPr/>
        </p:nvSpPr>
        <p:spPr bwMode="auto">
          <a:xfrm>
            <a:off x="5293983" y="4651292"/>
            <a:ext cx="1571625" cy="561975"/>
          </a:xfrm>
          <a:custGeom>
            <a:avLst/>
            <a:gdLst>
              <a:gd name="T0" fmla="*/ 93664 w 1571625"/>
              <a:gd name="T1" fmla="*/ 0 h 561975"/>
              <a:gd name="T2" fmla="*/ 1477961 w 1571625"/>
              <a:gd name="T3" fmla="*/ 0 h 561975"/>
              <a:gd name="T4" fmla="*/ 1571625 w 1571625"/>
              <a:gd name="T5" fmla="*/ 93664 h 561975"/>
              <a:gd name="T6" fmla="*/ 1571625 w 1571625"/>
              <a:gd name="T7" fmla="*/ 561975 h 561975"/>
              <a:gd name="T8" fmla="*/ 1571625 w 1571625"/>
              <a:gd name="T9" fmla="*/ 561975 h 561975"/>
              <a:gd name="T10" fmla="*/ 0 w 1571625"/>
              <a:gd name="T11" fmla="*/ 561975 h 561975"/>
              <a:gd name="T12" fmla="*/ 0 w 1571625"/>
              <a:gd name="T13" fmla="*/ 561975 h 561975"/>
              <a:gd name="T14" fmla="*/ 0 w 1571625"/>
              <a:gd name="T15" fmla="*/ 93664 h 561975"/>
              <a:gd name="T16" fmla="*/ 93664 w 1571625"/>
              <a:gd name="T17" fmla="*/ 0 h 56197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71625"/>
              <a:gd name="T28" fmla="*/ 0 h 561975"/>
              <a:gd name="T29" fmla="*/ 1571625 w 1571625"/>
              <a:gd name="T30" fmla="*/ 561975 h 56197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71625" h="561975">
                <a:moveTo>
                  <a:pt x="93664" y="0"/>
                </a:moveTo>
                <a:lnTo>
                  <a:pt x="1477961" y="0"/>
                </a:lnTo>
                <a:lnTo>
                  <a:pt x="1571625" y="93664"/>
                </a:lnTo>
                <a:lnTo>
                  <a:pt x="1571625" y="561975"/>
                </a:lnTo>
                <a:lnTo>
                  <a:pt x="0" y="561975"/>
                </a:lnTo>
                <a:lnTo>
                  <a:pt x="0" y="93664"/>
                </a:lnTo>
                <a:lnTo>
                  <a:pt x="93664" y="0"/>
                </a:lnTo>
                <a:close/>
              </a:path>
            </a:pathLst>
          </a:custGeom>
          <a:solidFill>
            <a:srgbClr val="5B9BD5"/>
          </a:solidFill>
          <a:ln w="12700">
            <a:solidFill>
              <a:srgbClr val="1F4D78"/>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1" eaLnBrk="0" fontAlgn="base" latinLnBrk="0" hangingPunct="0">
              <a:lnSpc>
                <a:spcPct val="100000"/>
              </a:lnSpc>
              <a:spcBef>
                <a:spcPct val="0"/>
              </a:spcBef>
              <a:spcAft>
                <a:spcPct val="0"/>
              </a:spcAft>
              <a:buClrTx/>
              <a:buSzTx/>
              <a:buFontTx/>
              <a:buNone/>
              <a:tabLst/>
            </a:pPr>
            <a:r>
              <a:rPr kumimoji="0" lang="he-IL" altLang="he-IL"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Parallel</a:t>
            </a:r>
            <a:r>
              <a:rPr kumimoji="0" lang="he-IL" altLang="he-IL"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ALU </a:t>
            </a:r>
            <a:r>
              <a:rPr kumimoji="0" lang="he-IL" altLang="he-IL"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Extension</a:t>
            </a:r>
            <a:endParaRPr kumimoji="0" lang="he-IL" altLang="he-IL" sz="1800" b="0" i="0" u="none" strike="noStrike" cap="none" normalizeH="0" baseline="0" dirty="0">
              <a:ln>
                <a:noFill/>
              </a:ln>
              <a:solidFill>
                <a:schemeClr val="tx1"/>
              </a:solidFill>
              <a:effectLst/>
              <a:latin typeface="Arial" panose="020B0604020202020204" pitchFamily="34" charset="0"/>
            </a:endParaRPr>
          </a:p>
        </p:txBody>
      </p:sp>
      <p:cxnSp>
        <p:nvCxnSpPr>
          <p:cNvPr id="19" name="מחבר חץ ישר 18"/>
          <p:cNvCxnSpPr/>
          <p:nvPr/>
        </p:nvCxnSpPr>
        <p:spPr>
          <a:xfrm flipH="1" flipV="1">
            <a:off x="6911728" y="4285316"/>
            <a:ext cx="395078" cy="260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מחבר חץ ישר 19"/>
          <p:cNvCxnSpPr/>
          <p:nvPr/>
        </p:nvCxnSpPr>
        <p:spPr>
          <a:xfrm flipH="1">
            <a:off x="4867709" y="4127245"/>
            <a:ext cx="765520" cy="4905"/>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1" name="מחבר חץ ישר 20"/>
          <p:cNvCxnSpPr/>
          <p:nvPr/>
        </p:nvCxnSpPr>
        <p:spPr>
          <a:xfrm>
            <a:off x="6911727" y="4971325"/>
            <a:ext cx="98237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מחבר מרפקי 21"/>
          <p:cNvCxnSpPr/>
          <p:nvPr/>
        </p:nvCxnSpPr>
        <p:spPr>
          <a:xfrm rot="16200000" flipV="1">
            <a:off x="4726253" y="4437377"/>
            <a:ext cx="720285" cy="445113"/>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17"/>
          <p:cNvSpPr>
            <a:spLocks noChangeArrowheads="1"/>
          </p:cNvSpPr>
          <p:nvPr/>
        </p:nvSpPr>
        <p:spPr bwMode="auto">
          <a:xfrm>
            <a:off x="5010941" y="384259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819275" algn="l"/>
              </a:tabLst>
              <a:defRPr>
                <a:solidFill>
                  <a:schemeClr val="tx1"/>
                </a:solidFill>
                <a:latin typeface="Arial" panose="020B0604020202020204" pitchFamily="34" charset="0"/>
              </a:defRPr>
            </a:lvl1pPr>
            <a:lvl2pPr eaLnBrk="0" fontAlgn="base" hangingPunct="0">
              <a:spcBef>
                <a:spcPct val="0"/>
              </a:spcBef>
              <a:spcAft>
                <a:spcPct val="0"/>
              </a:spcAft>
              <a:tabLst>
                <a:tab pos="1819275" algn="l"/>
              </a:tabLst>
              <a:defRPr>
                <a:solidFill>
                  <a:schemeClr val="tx1"/>
                </a:solidFill>
                <a:latin typeface="Arial" panose="020B0604020202020204" pitchFamily="34" charset="0"/>
              </a:defRPr>
            </a:lvl2pPr>
            <a:lvl3pPr eaLnBrk="0" fontAlgn="base" hangingPunct="0">
              <a:spcBef>
                <a:spcPct val="0"/>
              </a:spcBef>
              <a:spcAft>
                <a:spcPct val="0"/>
              </a:spcAft>
              <a:tabLst>
                <a:tab pos="1819275" algn="l"/>
              </a:tabLst>
              <a:defRPr>
                <a:solidFill>
                  <a:schemeClr val="tx1"/>
                </a:solidFill>
                <a:latin typeface="Arial" panose="020B0604020202020204" pitchFamily="34" charset="0"/>
              </a:defRPr>
            </a:lvl3pPr>
            <a:lvl4pPr eaLnBrk="0" fontAlgn="base" hangingPunct="0">
              <a:spcBef>
                <a:spcPct val="0"/>
              </a:spcBef>
              <a:spcAft>
                <a:spcPct val="0"/>
              </a:spcAft>
              <a:tabLst>
                <a:tab pos="1819275" algn="l"/>
              </a:tabLst>
              <a:defRPr>
                <a:solidFill>
                  <a:schemeClr val="tx1"/>
                </a:solidFill>
                <a:latin typeface="Arial" panose="020B0604020202020204" pitchFamily="34" charset="0"/>
              </a:defRPr>
            </a:lvl4pPr>
            <a:lvl5pPr eaLnBrk="0" fontAlgn="base" hangingPunct="0">
              <a:spcBef>
                <a:spcPct val="0"/>
              </a:spcBef>
              <a:spcAft>
                <a:spcPct val="0"/>
              </a:spcAft>
              <a:tabLst>
                <a:tab pos="1819275" algn="l"/>
              </a:tabLst>
              <a:defRPr>
                <a:solidFill>
                  <a:schemeClr val="tx1"/>
                </a:solidFill>
                <a:latin typeface="Arial" panose="020B0604020202020204" pitchFamily="34" charset="0"/>
              </a:defRPr>
            </a:lvl5pPr>
            <a:lvl6pPr eaLnBrk="0" fontAlgn="base" hangingPunct="0">
              <a:spcBef>
                <a:spcPct val="0"/>
              </a:spcBef>
              <a:spcAft>
                <a:spcPct val="0"/>
              </a:spcAft>
              <a:tabLst>
                <a:tab pos="1819275" algn="l"/>
              </a:tabLst>
              <a:defRPr>
                <a:solidFill>
                  <a:schemeClr val="tx1"/>
                </a:solidFill>
                <a:latin typeface="Arial" panose="020B0604020202020204" pitchFamily="34" charset="0"/>
              </a:defRPr>
            </a:lvl6pPr>
            <a:lvl7pPr eaLnBrk="0" fontAlgn="base" hangingPunct="0">
              <a:spcBef>
                <a:spcPct val="0"/>
              </a:spcBef>
              <a:spcAft>
                <a:spcPct val="0"/>
              </a:spcAft>
              <a:tabLst>
                <a:tab pos="1819275" algn="l"/>
              </a:tabLst>
              <a:defRPr>
                <a:solidFill>
                  <a:schemeClr val="tx1"/>
                </a:solidFill>
                <a:latin typeface="Arial" panose="020B0604020202020204" pitchFamily="34" charset="0"/>
              </a:defRPr>
            </a:lvl7pPr>
            <a:lvl8pPr eaLnBrk="0" fontAlgn="base" hangingPunct="0">
              <a:spcBef>
                <a:spcPct val="0"/>
              </a:spcBef>
              <a:spcAft>
                <a:spcPct val="0"/>
              </a:spcAft>
              <a:tabLst>
                <a:tab pos="1819275" algn="l"/>
              </a:tabLst>
              <a:defRPr>
                <a:solidFill>
                  <a:schemeClr val="tx1"/>
                </a:solidFill>
                <a:latin typeface="Arial" panose="020B0604020202020204" pitchFamily="34" charset="0"/>
              </a:defRPr>
            </a:lvl8pPr>
            <a:lvl9pPr eaLnBrk="0" fontAlgn="base" hangingPunct="0">
              <a:spcBef>
                <a:spcPct val="0"/>
              </a:spcBef>
              <a:spcAft>
                <a:spcPct val="0"/>
              </a:spcAft>
              <a:tabLst>
                <a:tab pos="18192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819275" algn="l"/>
              </a:tabLst>
            </a:pPr>
            <a:r>
              <a:rPr kumimoji="0" lang="en-US" altLang="he-IL"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DLX PROCESSOR ON FPGA</a:t>
            </a:r>
            <a:endParaRPr kumimoji="0" lang="en-US" altLang="he-IL"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19275" algn="l"/>
              </a:tabLst>
            </a:pPr>
            <a:r>
              <a:rPr kumimoji="0" lang="en-US" altLang="he-IL"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he-IL"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1819275" algn="l"/>
              </a:tabLst>
            </a:pPr>
            <a:endParaRPr kumimoji="0" lang="en-US" altLang="he-IL" sz="1800" b="0" i="0" u="none" strike="noStrike" cap="none" normalizeH="0" baseline="0" dirty="0">
              <a:ln>
                <a:noFill/>
              </a:ln>
              <a:solidFill>
                <a:schemeClr val="tx1"/>
              </a:solidFill>
              <a:effectLst/>
              <a:latin typeface="Arial" panose="020B0604020202020204" pitchFamily="34" charset="0"/>
            </a:endParaRPr>
          </a:p>
        </p:txBody>
      </p:sp>
      <p:sp>
        <p:nvSpPr>
          <p:cNvPr id="24" name="Rectangle 21"/>
          <p:cNvSpPr>
            <a:spLocks noChangeArrowheads="1"/>
          </p:cNvSpPr>
          <p:nvPr/>
        </p:nvSpPr>
        <p:spPr bwMode="auto">
          <a:xfrm>
            <a:off x="2719137" y="1397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25" name="Rectangle 27"/>
          <p:cNvSpPr>
            <a:spLocks noChangeArrowheads="1"/>
          </p:cNvSpPr>
          <p:nvPr/>
        </p:nvSpPr>
        <p:spPr bwMode="auto">
          <a:xfrm>
            <a:off x="174775" y="954555"/>
            <a:ext cx="1106719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b="1" dirty="0"/>
              <a:t>Existing Components (Pre-Built at ACSL Lab):</a:t>
            </a:r>
          </a:p>
          <a:p>
            <a:r>
              <a:rPr lang="en-US" b="1" dirty="0"/>
              <a:t>Basic DLX Processor:</a:t>
            </a:r>
            <a:r>
              <a:rPr lang="en-US" dirty="0"/>
              <a:t> The initial processor is already available and serves as the starting point for developing</a:t>
            </a:r>
            <a:br>
              <a:rPr lang="en-US" dirty="0"/>
            </a:br>
            <a:r>
              <a:rPr lang="en-US" dirty="0"/>
              <a:t> the enhanced system.</a:t>
            </a:r>
          </a:p>
          <a:p>
            <a:r>
              <a:rPr lang="en-US" b="1" dirty="0"/>
              <a:t>FPGA-DLX Interface (RESA):</a:t>
            </a:r>
            <a:r>
              <a:rPr lang="en-US" dirty="0"/>
              <a:t> This unit is provided and ensures seamless communication via a bus between the FPGA </a:t>
            </a:r>
            <a:br>
              <a:rPr lang="en-US" dirty="0"/>
            </a:br>
            <a:r>
              <a:rPr lang="en-US" dirty="0"/>
              <a:t>and the personal computer.</a:t>
            </a:r>
          </a:p>
          <a:p>
            <a:endParaRPr lang="en-US" dirty="0"/>
          </a:p>
          <a:p>
            <a:r>
              <a:rPr lang="en-US" b="1" dirty="0"/>
              <a:t>Newly Designed Components (Created from the Ground Up in Verilog):</a:t>
            </a:r>
          </a:p>
          <a:p>
            <a:r>
              <a:rPr lang="en-US" b="1" dirty="0"/>
              <a:t>Parallel Image Processing Unit:</a:t>
            </a:r>
            <a:r>
              <a:rPr lang="en-US" dirty="0"/>
              <a:t> Designed from the ground up to support high-speed image processing operations, </a:t>
            </a:r>
          </a:p>
          <a:p>
            <a:r>
              <a:rPr lang="en-US" dirty="0"/>
              <a:t>such as image sharpening and matrix transpose, through parallel pixel computations.</a:t>
            </a:r>
          </a:p>
          <a:p>
            <a:endParaRPr lang="en-US" dirty="0"/>
          </a:p>
        </p:txBody>
      </p:sp>
      <p:sp>
        <p:nvSpPr>
          <p:cNvPr id="36" name="מלבן 35"/>
          <p:cNvSpPr/>
          <p:nvPr/>
        </p:nvSpPr>
        <p:spPr>
          <a:xfrm>
            <a:off x="3581400" y="3684104"/>
            <a:ext cx="4583421" cy="2854808"/>
          </a:xfrm>
          <a:prstGeom prst="rect">
            <a:avLst/>
          </a:prstGeom>
          <a:noFill/>
        </p:spPr>
        <p:style>
          <a:lnRef idx="2">
            <a:schemeClr val="accent6"/>
          </a:lnRef>
          <a:fillRef idx="1">
            <a:schemeClr val="lt1"/>
          </a:fillRef>
          <a:effectRef idx="0">
            <a:schemeClr val="accent6"/>
          </a:effectRef>
          <a:fontRef idx="minor">
            <a:schemeClr val="dk1"/>
          </a:fontRef>
        </p:style>
        <p:txBody>
          <a:bodyPr rtlCol="1" anchor="ctr"/>
          <a:lstStyle/>
          <a:p>
            <a:pPr algn="ctr"/>
            <a:endParaRPr lang="he-IL"/>
          </a:p>
        </p:txBody>
      </p:sp>
      <p:pic>
        <p:nvPicPr>
          <p:cNvPr id="26" name="תמונה 25"/>
          <p:cNvPicPr/>
          <p:nvPr/>
        </p:nvPicPr>
        <p:blipFill>
          <a:blip r:embed="rId3" cstate="print">
            <a:extLst>
              <a:ext uri="{28A0092B-C50C-407E-A947-70E740481C1C}">
                <a14:useLocalDpi xmlns:a14="http://schemas.microsoft.com/office/drawing/2010/main" val="0"/>
              </a:ext>
            </a:extLst>
          </a:blip>
          <a:stretch>
            <a:fillRect/>
          </a:stretch>
        </p:blipFill>
        <p:spPr>
          <a:xfrm>
            <a:off x="288919" y="3904363"/>
            <a:ext cx="2949290" cy="1493857"/>
          </a:xfrm>
          <a:prstGeom prst="rect">
            <a:avLst/>
          </a:prstGeom>
        </p:spPr>
      </p:pic>
    </p:spTree>
    <p:extLst>
      <p:ext uri="{BB962C8B-B14F-4D97-AF65-F5344CB8AC3E}">
        <p14:creationId xmlns:p14="http://schemas.microsoft.com/office/powerpoint/2010/main" val="132859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41653" y="383977"/>
            <a:ext cx="6702725" cy="575154"/>
          </a:xfrm>
        </p:spPr>
        <p:txBody>
          <a:bodyPr>
            <a:normAutofit fontScale="90000"/>
          </a:bodyPr>
          <a:lstStyle/>
          <a:p>
            <a:r>
              <a:rPr lang="en-US" dirty="0"/>
              <a:t>Implementation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dirty="0"/>
          </a:p>
        </p:txBody>
      </p:sp>
      <p:sp>
        <p:nvSpPr>
          <p:cNvPr id="9" name="Slide Number Placeholder 8"/>
          <p:cNvSpPr>
            <a:spLocks noGrp="1"/>
          </p:cNvSpPr>
          <p:nvPr>
            <p:ph type="sldNum" sz="quarter" idx="12"/>
          </p:nvPr>
        </p:nvSpPr>
        <p:spPr/>
        <p:txBody>
          <a:bodyPr/>
          <a:lstStyle/>
          <a:p>
            <a:fld id="{397A11E8-8F25-49C3-8F7D-865FECFDFD18}" type="slidenum">
              <a:rPr lang="en-US" smtClean="0"/>
              <a:t>8</a:t>
            </a:fld>
            <a:endParaRPr lang="en-US"/>
          </a:p>
        </p:txBody>
      </p:sp>
      <p:sp>
        <p:nvSpPr>
          <p:cNvPr id="24" name="Rectangle 21"/>
          <p:cNvSpPr>
            <a:spLocks noChangeArrowheads="1"/>
          </p:cNvSpPr>
          <p:nvPr/>
        </p:nvSpPr>
        <p:spPr bwMode="auto">
          <a:xfrm>
            <a:off x="2719137" y="1397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25" name="Rectangle 27"/>
          <p:cNvSpPr>
            <a:spLocks noChangeArrowheads="1"/>
          </p:cNvSpPr>
          <p:nvPr/>
        </p:nvSpPr>
        <p:spPr bwMode="auto">
          <a:xfrm>
            <a:off x="2719137" y="18546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pic>
        <p:nvPicPr>
          <p:cNvPr id="10" name="תמונה 9"/>
          <p:cNvPicPr>
            <a:picLocks noChangeAspect="1"/>
          </p:cNvPicPr>
          <p:nvPr/>
        </p:nvPicPr>
        <p:blipFill>
          <a:blip r:embed="rId3"/>
          <a:stretch>
            <a:fillRect/>
          </a:stretch>
        </p:blipFill>
        <p:spPr>
          <a:xfrm>
            <a:off x="267419" y="3643045"/>
            <a:ext cx="7576930" cy="3078430"/>
          </a:xfrm>
          <a:prstGeom prst="rect">
            <a:avLst/>
          </a:prstGeom>
        </p:spPr>
      </p:pic>
      <p:sp>
        <p:nvSpPr>
          <p:cNvPr id="11" name="מלבן 10"/>
          <p:cNvSpPr/>
          <p:nvPr/>
        </p:nvSpPr>
        <p:spPr>
          <a:xfrm>
            <a:off x="-1" y="1210286"/>
            <a:ext cx="8683309" cy="2308324"/>
          </a:xfrm>
          <a:prstGeom prst="rect">
            <a:avLst/>
          </a:prstGeom>
        </p:spPr>
        <p:txBody>
          <a:bodyPr wrap="square">
            <a:spAutoFit/>
          </a:bodyPr>
          <a:lstStyle/>
          <a:p>
            <a:r>
              <a:rPr lang="en-US" b="1" dirty="0"/>
              <a:t>Modifications to the Control Unit </a:t>
            </a:r>
            <a:r>
              <a:rPr lang="en-US" b="1" dirty="0" smtClean="0"/>
              <a:t>:</a:t>
            </a:r>
            <a:endParaRPr lang="en-US" b="1" dirty="0"/>
          </a:p>
          <a:p>
            <a:pPr>
              <a:buFont typeface="Arial" panose="020B0604020202020204" pitchFamily="34" charset="0"/>
              <a:buChar char="•"/>
            </a:pPr>
            <a:r>
              <a:rPr lang="en-US" b="1" dirty="0"/>
              <a:t>Control Unit Upgrade:</a:t>
            </a:r>
            <a:r>
              <a:rPr lang="en-US" dirty="0"/>
              <a:t> The control unit </a:t>
            </a:r>
            <a:r>
              <a:rPr lang="en-US" dirty="0" smtClean="0"/>
              <a:t>redesigned </a:t>
            </a:r>
            <a:r>
              <a:rPr lang="en-US" dirty="0"/>
              <a:t>to incorporate new states supporting SIMD </a:t>
            </a:r>
            <a:r>
              <a:rPr lang="en-US" dirty="0" smtClean="0"/>
              <a:t>instructions </a:t>
            </a:r>
            <a:r>
              <a:rPr lang="en-US" dirty="0"/>
              <a:t>for parallel data processing</a:t>
            </a:r>
            <a:r>
              <a:rPr lang="en-US" dirty="0" smtClean="0"/>
              <a:t>.</a:t>
            </a:r>
            <a:endParaRPr lang="en-US" dirty="0"/>
          </a:p>
          <a:p>
            <a:pPr>
              <a:buFont typeface="Arial" panose="020B0604020202020204" pitchFamily="34" charset="0"/>
              <a:buChar char="•"/>
            </a:pPr>
            <a:r>
              <a:rPr lang="en-US" dirty="0"/>
              <a:t>Created efficient opcode coding for new instructions</a:t>
            </a:r>
            <a:r>
              <a:rPr lang="en-US" dirty="0" smtClean="0"/>
              <a:t>.</a:t>
            </a:r>
          </a:p>
          <a:p>
            <a:pPr>
              <a:buFont typeface="Arial" panose="020B0604020202020204" pitchFamily="34" charset="0"/>
              <a:buChar char="•"/>
            </a:pPr>
            <a:r>
              <a:rPr lang="en-US" dirty="0" smtClean="0"/>
              <a:t>Modified </a:t>
            </a:r>
            <a:r>
              <a:rPr lang="en-US" dirty="0"/>
              <a:t>Instruction Register (IR) for reading and decoding parallel </a:t>
            </a:r>
            <a:r>
              <a:rPr lang="en-US" dirty="0" smtClean="0"/>
              <a:t>instructions(ALUFP).</a:t>
            </a:r>
          </a:p>
          <a:p>
            <a:pPr>
              <a:buFont typeface="Arial" panose="020B0604020202020204" pitchFamily="34" charset="0"/>
              <a:buChar char="•"/>
            </a:pPr>
            <a:r>
              <a:rPr lang="en-US" dirty="0" smtClean="0"/>
              <a:t>Added </a:t>
            </a:r>
            <a:r>
              <a:rPr lang="en-US" dirty="0"/>
              <a:t>two new states (ALUP and ALUPI) to the state machine for parallel processing</a:t>
            </a:r>
            <a:r>
              <a:rPr lang="en-US" dirty="0" smtClean="0"/>
              <a:t>.</a:t>
            </a:r>
          </a:p>
          <a:p>
            <a:pPr>
              <a:buFont typeface="Arial" panose="020B0604020202020204" pitchFamily="34" charset="0"/>
              <a:buChar char="•"/>
            </a:pPr>
            <a:r>
              <a:rPr lang="en-US" dirty="0" smtClean="0"/>
              <a:t>Introduced </a:t>
            </a:r>
            <a:r>
              <a:rPr lang="en-US" dirty="0"/>
              <a:t>a new control signal (MUXALU_SEL) to switch between basic and parallel ALU</a:t>
            </a:r>
            <a:r>
              <a:rPr lang="en-US" dirty="0" smtClean="0"/>
              <a:t>.</a:t>
            </a:r>
          </a:p>
          <a:p>
            <a:pPr>
              <a:buFont typeface="Arial" panose="020B0604020202020204" pitchFamily="34" charset="0"/>
              <a:buChar char="•"/>
            </a:pPr>
            <a:r>
              <a:rPr lang="en-US" dirty="0" smtClean="0"/>
              <a:t>Coordinated the other </a:t>
            </a:r>
            <a:r>
              <a:rPr lang="en-US" dirty="0"/>
              <a:t>control signals to support new states</a:t>
            </a:r>
            <a:r>
              <a:rPr lang="en-US" dirty="0" smtClean="0"/>
              <a:t>.</a:t>
            </a:r>
          </a:p>
        </p:txBody>
      </p:sp>
      <p:pic>
        <p:nvPicPr>
          <p:cNvPr id="26" name="תמונה 25"/>
          <p:cNvPicPr>
            <a:picLocks noChangeAspect="1"/>
          </p:cNvPicPr>
          <p:nvPr/>
        </p:nvPicPr>
        <p:blipFill>
          <a:blip r:embed="rId4"/>
          <a:stretch>
            <a:fillRect/>
          </a:stretch>
        </p:blipFill>
        <p:spPr>
          <a:xfrm>
            <a:off x="8610600" y="4354175"/>
            <a:ext cx="3508692" cy="477837"/>
          </a:xfrm>
          <a:prstGeom prst="rect">
            <a:avLst/>
          </a:prstGeom>
        </p:spPr>
      </p:pic>
      <p:sp>
        <p:nvSpPr>
          <p:cNvPr id="3" name="מלבן 2"/>
          <p:cNvSpPr/>
          <p:nvPr/>
        </p:nvSpPr>
        <p:spPr>
          <a:xfrm>
            <a:off x="7479624" y="3705804"/>
            <a:ext cx="3816109" cy="369332"/>
          </a:xfrm>
          <a:prstGeom prst="rect">
            <a:avLst/>
          </a:prstGeom>
        </p:spPr>
        <p:txBody>
          <a:bodyPr wrap="none">
            <a:spAutoFit/>
          </a:bodyPr>
          <a:lstStyle/>
          <a:p>
            <a:pPr lvl="4"/>
            <a:r>
              <a:rPr lang="en-US" dirty="0"/>
              <a:t>R- type instruction </a:t>
            </a:r>
          </a:p>
        </p:txBody>
      </p:sp>
    </p:spTree>
    <p:extLst>
      <p:ext uri="{BB962C8B-B14F-4D97-AF65-F5344CB8AC3E}">
        <p14:creationId xmlns:p14="http://schemas.microsoft.com/office/powerpoint/2010/main" val="2681538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308175" y="365126"/>
            <a:ext cx="6702725" cy="575154"/>
          </a:xfrm>
        </p:spPr>
        <p:txBody>
          <a:bodyPr>
            <a:normAutofit fontScale="90000"/>
          </a:bodyPr>
          <a:lstStyle/>
          <a:p>
            <a:r>
              <a:rPr lang="en-US" dirty="0"/>
              <a:t>Implementation</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419" y="273545"/>
            <a:ext cx="2925420" cy="666735"/>
          </a:xfrm>
          <a:prstGeom prst="rect">
            <a:avLst/>
          </a:prstGeom>
        </p:spPr>
      </p:pic>
      <p:sp>
        <p:nvSpPr>
          <p:cNvPr id="8" name="Date Placeholder 7"/>
          <p:cNvSpPr>
            <a:spLocks noGrp="1"/>
          </p:cNvSpPr>
          <p:nvPr>
            <p:ph type="dt" sz="half" idx="10"/>
          </p:nvPr>
        </p:nvSpPr>
        <p:spPr/>
        <p:txBody>
          <a:bodyPr/>
          <a:lstStyle/>
          <a:p>
            <a:fld id="{EF352739-273F-4728-8B1A-480EEBF683AC}" type="datetime1">
              <a:rPr lang="en-US" smtClean="0"/>
              <a:t>6/6/2025</a:t>
            </a:fld>
            <a:endParaRPr lang="en-US" dirty="0"/>
          </a:p>
        </p:txBody>
      </p:sp>
      <p:sp>
        <p:nvSpPr>
          <p:cNvPr id="9" name="Slide Number Placeholder 8"/>
          <p:cNvSpPr>
            <a:spLocks noGrp="1"/>
          </p:cNvSpPr>
          <p:nvPr>
            <p:ph type="sldNum" sz="quarter" idx="12"/>
          </p:nvPr>
        </p:nvSpPr>
        <p:spPr/>
        <p:txBody>
          <a:bodyPr/>
          <a:lstStyle/>
          <a:p>
            <a:fld id="{397A11E8-8F25-49C3-8F7D-865FECFDFD18}" type="slidenum">
              <a:rPr lang="en-US" smtClean="0"/>
              <a:t>9</a:t>
            </a:fld>
            <a:endParaRPr lang="en-US"/>
          </a:p>
        </p:txBody>
      </p:sp>
      <p:sp>
        <p:nvSpPr>
          <p:cNvPr id="24" name="Rectangle 21"/>
          <p:cNvSpPr>
            <a:spLocks noChangeArrowheads="1"/>
          </p:cNvSpPr>
          <p:nvPr/>
        </p:nvSpPr>
        <p:spPr bwMode="auto">
          <a:xfrm>
            <a:off x="2719137" y="13974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25" name="Rectangle 27"/>
          <p:cNvSpPr>
            <a:spLocks noChangeArrowheads="1"/>
          </p:cNvSpPr>
          <p:nvPr/>
        </p:nvSpPr>
        <p:spPr bwMode="auto">
          <a:xfrm>
            <a:off x="2719137" y="185468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he-IL"/>
          </a:p>
        </p:txBody>
      </p:sp>
      <p:sp>
        <p:nvSpPr>
          <p:cNvPr id="11" name="מלבן 10"/>
          <p:cNvSpPr/>
          <p:nvPr/>
        </p:nvSpPr>
        <p:spPr>
          <a:xfrm>
            <a:off x="-1" y="1210286"/>
            <a:ext cx="7460975" cy="2031325"/>
          </a:xfrm>
          <a:prstGeom prst="rect">
            <a:avLst/>
          </a:prstGeom>
        </p:spPr>
        <p:txBody>
          <a:bodyPr wrap="square">
            <a:spAutoFit/>
          </a:bodyPr>
          <a:lstStyle/>
          <a:p>
            <a:r>
              <a:rPr lang="en-US" b="1" dirty="0"/>
              <a:t>Modifications to the </a:t>
            </a:r>
            <a:r>
              <a:rPr lang="en-US" b="1" dirty="0" err="1" smtClean="0"/>
              <a:t>Datapath</a:t>
            </a:r>
            <a:r>
              <a:rPr lang="en-US" b="1" dirty="0"/>
              <a:t>:</a:t>
            </a:r>
          </a:p>
          <a:p>
            <a:pPr>
              <a:buFont typeface="Arial" panose="020B0604020202020204" pitchFamily="34" charset="0"/>
              <a:buChar char="•"/>
            </a:pPr>
            <a:r>
              <a:rPr lang="en-US" b="1" dirty="0" err="1" smtClean="0"/>
              <a:t>Datapath</a:t>
            </a:r>
            <a:r>
              <a:rPr lang="en-US" b="1" dirty="0" smtClean="0"/>
              <a:t> Modification:</a:t>
            </a:r>
          </a:p>
          <a:p>
            <a:pPr>
              <a:buFont typeface="Arial" panose="020B0604020202020204" pitchFamily="34" charset="0"/>
              <a:buChar char="•"/>
            </a:pPr>
            <a:r>
              <a:rPr lang="en-US" dirty="0"/>
              <a:t>A parallel ALU supporting 39 new </a:t>
            </a:r>
            <a:r>
              <a:rPr lang="en-US" dirty="0" smtClean="0"/>
              <a:t>instructions</a:t>
            </a:r>
          </a:p>
          <a:p>
            <a:pPr>
              <a:buFont typeface="Arial" panose="020B0604020202020204" pitchFamily="34" charset="0"/>
              <a:buChar char="•"/>
            </a:pPr>
            <a:r>
              <a:rPr lang="en-US" dirty="0"/>
              <a:t>Added a new MUX to select between basic and parallel processor operations.</a:t>
            </a:r>
          </a:p>
          <a:p>
            <a:endParaRPr lang="en-US" dirty="0"/>
          </a:p>
          <a:p>
            <a:endParaRPr lang="en-US" dirty="0"/>
          </a:p>
          <a:p>
            <a:pPr>
              <a:buFont typeface="Arial" panose="020B0604020202020204" pitchFamily="34" charset="0"/>
              <a:buChar char="•"/>
            </a:pPr>
            <a:endParaRPr lang="en-US" dirty="0"/>
          </a:p>
        </p:txBody>
      </p:sp>
      <p:pic>
        <p:nvPicPr>
          <p:cNvPr id="12" name="תמונה 11"/>
          <p:cNvPicPr/>
          <p:nvPr/>
        </p:nvPicPr>
        <p:blipFill>
          <a:blip r:embed="rId3"/>
          <a:stretch>
            <a:fillRect/>
          </a:stretch>
        </p:blipFill>
        <p:spPr>
          <a:xfrm>
            <a:off x="7746393" y="399001"/>
            <a:ext cx="4379843" cy="6139911"/>
          </a:xfrm>
          <a:prstGeom prst="rect">
            <a:avLst/>
          </a:prstGeom>
        </p:spPr>
      </p:pic>
      <p:pic>
        <p:nvPicPr>
          <p:cNvPr id="13" name="תמונה 12"/>
          <p:cNvPicPr/>
          <p:nvPr/>
        </p:nvPicPr>
        <p:blipFill>
          <a:blip r:embed="rId4">
            <a:extLst>
              <a:ext uri="{28A0092B-C50C-407E-A947-70E740481C1C}">
                <a14:useLocalDpi xmlns:a14="http://schemas.microsoft.com/office/drawing/2010/main" val="0"/>
              </a:ext>
            </a:extLst>
          </a:blip>
          <a:stretch>
            <a:fillRect/>
          </a:stretch>
        </p:blipFill>
        <p:spPr>
          <a:xfrm>
            <a:off x="762773" y="2485630"/>
            <a:ext cx="6211184" cy="4235845"/>
          </a:xfrm>
          <a:prstGeom prst="rect">
            <a:avLst/>
          </a:prstGeom>
        </p:spPr>
      </p:pic>
    </p:spTree>
    <p:extLst>
      <p:ext uri="{BB962C8B-B14F-4D97-AF65-F5344CB8AC3E}">
        <p14:creationId xmlns:p14="http://schemas.microsoft.com/office/powerpoint/2010/main" val="38530950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1312</TotalTime>
  <Words>1870</Words>
  <Application>Microsoft Office PowerPoint</Application>
  <PresentationFormat>מסך רחב</PresentationFormat>
  <Paragraphs>252</Paragraphs>
  <Slides>22</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22</vt:i4>
      </vt:variant>
    </vt:vector>
  </HeadingPairs>
  <TitlesOfParts>
    <vt:vector size="28" baseType="lpstr">
      <vt:lpstr>Arial</vt:lpstr>
      <vt:lpstr>Calibri</vt:lpstr>
      <vt:lpstr>Calibri Light</vt:lpstr>
      <vt:lpstr>Cambria Math</vt:lpstr>
      <vt:lpstr>Times New Roman</vt:lpstr>
      <vt:lpstr>Office Theme</vt:lpstr>
      <vt:lpstr>Project Details</vt:lpstr>
      <vt:lpstr>Motivation</vt:lpstr>
      <vt:lpstr>Introduction to Image Processing &amp; Parallel Computation</vt:lpstr>
      <vt:lpstr>Motivation</vt:lpstr>
      <vt:lpstr>Project Goal and Methods</vt:lpstr>
      <vt:lpstr>Project Requirements </vt:lpstr>
      <vt:lpstr>Block Diagram</vt:lpstr>
      <vt:lpstr>Implementation</vt:lpstr>
      <vt:lpstr>Implementation</vt:lpstr>
      <vt:lpstr>Implementation</vt:lpstr>
      <vt:lpstr>SIMD Instructions</vt:lpstr>
      <vt:lpstr>Demonstration – matrix transpose</vt:lpstr>
      <vt:lpstr>Demonstration – matrix transpose</vt:lpstr>
      <vt:lpstr>Demonstration – block matching</vt:lpstr>
      <vt:lpstr>Demonstration – Image Sharpening</vt:lpstr>
      <vt:lpstr>PROJECT PRODUCTS</vt:lpstr>
      <vt:lpstr>power consumption</vt:lpstr>
      <vt:lpstr>power consumption</vt:lpstr>
      <vt:lpstr>area</vt:lpstr>
      <vt:lpstr>Conclusions</vt:lpstr>
      <vt:lpstr>Suggestions to Improve Performance</vt:lpstr>
      <vt:lpstr>Documentation</vt:lpstr>
    </vt:vector>
  </TitlesOfParts>
  <Company>TAU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Fainguelernt</dc:creator>
  <cp:lastModifiedBy>חשבון Microsoft</cp:lastModifiedBy>
  <cp:revision>132</cp:revision>
  <dcterms:created xsi:type="dcterms:W3CDTF">2021-12-15T06:30:50Z</dcterms:created>
  <dcterms:modified xsi:type="dcterms:W3CDTF">2025-06-06T11:47:52Z</dcterms:modified>
</cp:coreProperties>
</file>