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13F17B49-0688-D5D2-37F0-6A53B217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>
            <a:extLst>
              <a:ext uri="{FF2B5EF4-FFF2-40B4-BE49-F238E27FC236}">
                <a16:creationId xmlns:a16="http://schemas.microsoft.com/office/drawing/2014/main" id="{735AD0D8-3A96-7E8B-BCF3-23AC0C9BD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>
            <a:extLst>
              <a:ext uri="{FF2B5EF4-FFF2-40B4-BE49-F238E27FC236}">
                <a16:creationId xmlns:a16="http://schemas.microsoft.com/office/drawing/2014/main" id="{5225DE57-243D-2FC6-1264-760CAB393B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84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EC936890-6108-8904-B715-0921082E5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>
            <a:extLst>
              <a:ext uri="{FF2B5EF4-FFF2-40B4-BE49-F238E27FC236}">
                <a16:creationId xmlns:a16="http://schemas.microsoft.com/office/drawing/2014/main" id="{D7F570E8-6A0C-798E-60C1-7163EBFBF5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>
            <a:extLst>
              <a:ext uri="{FF2B5EF4-FFF2-40B4-BE49-F238E27FC236}">
                <a16:creationId xmlns:a16="http://schemas.microsoft.com/office/drawing/2014/main" id="{E282601A-9A43-206F-C894-CF6FD9CA2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3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7C961896-6605-1803-C04D-9A799A593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>
            <a:extLst>
              <a:ext uri="{FF2B5EF4-FFF2-40B4-BE49-F238E27FC236}">
                <a16:creationId xmlns:a16="http://schemas.microsoft.com/office/drawing/2014/main" id="{FBF5D3F5-2EB2-9064-BF5D-374F624E9B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>
            <a:extLst>
              <a:ext uri="{FF2B5EF4-FFF2-40B4-BE49-F238E27FC236}">
                <a16:creationId xmlns:a16="http://schemas.microsoft.com/office/drawing/2014/main" id="{C5C8F6EE-792E-02DE-582B-A9726960F1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40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c4f7e2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c4f7e2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5c4f7e2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5c4f7e29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5c4f7e2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5c4f7e29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0055F12D-A8DD-4339-CEB7-87517272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>
            <a:extLst>
              <a:ext uri="{FF2B5EF4-FFF2-40B4-BE49-F238E27FC236}">
                <a16:creationId xmlns:a16="http://schemas.microsoft.com/office/drawing/2014/main" id="{2FA95924-4243-03BB-1035-A8E2C6C15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>
            <a:extLst>
              <a:ext uri="{FF2B5EF4-FFF2-40B4-BE49-F238E27FC236}">
                <a16:creationId xmlns:a16="http://schemas.microsoft.com/office/drawing/2014/main" id="{78C246CC-FAA6-FE68-387D-818D9DB1A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54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5411DBFD-AD17-1497-8E58-C3730BC4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>
            <a:extLst>
              <a:ext uri="{FF2B5EF4-FFF2-40B4-BE49-F238E27FC236}">
                <a16:creationId xmlns:a16="http://schemas.microsoft.com/office/drawing/2014/main" id="{877F38EE-CF8A-33D1-6548-41F5237894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>
            <a:extLst>
              <a:ext uri="{FF2B5EF4-FFF2-40B4-BE49-F238E27FC236}">
                <a16:creationId xmlns:a16="http://schemas.microsoft.com/office/drawing/2014/main" id="{D46FFAC5-4646-752A-AA0A-BCB24967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37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EE38B39E-72D8-4BD1-E98B-1E69BF63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>
            <a:extLst>
              <a:ext uri="{FF2B5EF4-FFF2-40B4-BE49-F238E27FC236}">
                <a16:creationId xmlns:a16="http://schemas.microsoft.com/office/drawing/2014/main" id="{F16CF5B1-3682-3460-A52B-26982C381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>
            <a:extLst>
              <a:ext uri="{FF2B5EF4-FFF2-40B4-BE49-F238E27FC236}">
                <a16:creationId xmlns:a16="http://schemas.microsoft.com/office/drawing/2014/main" id="{C926D885-C643-479B-72FB-EA2F11EAB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86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74FABF15-897A-32E6-2C64-2E87E8DF5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c4f7e29b_0_24:notes">
            <a:extLst>
              <a:ext uri="{FF2B5EF4-FFF2-40B4-BE49-F238E27FC236}">
                <a16:creationId xmlns:a16="http://schemas.microsoft.com/office/drawing/2014/main" id="{322B7AB6-A0F4-B4B7-21D6-76F53173F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c4f7e29b_0_24:notes">
            <a:extLst>
              <a:ext uri="{FF2B5EF4-FFF2-40B4-BE49-F238E27FC236}">
                <a16:creationId xmlns:a16="http://schemas.microsoft.com/office/drawing/2014/main" id="{7AFC2F3E-8D68-0B22-8003-4ABAE75E5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1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Neural</a:t>
            </a:r>
            <a:r>
              <a:rPr lang="en-IN" dirty="0"/>
              <a:t>_</a:t>
            </a:r>
            <a:r>
              <a:rPr lang="ru" dirty="0"/>
              <a:t>FCA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By: Amit Raj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228F38D1-C94C-1F89-3F91-63FD0655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C063C67E-E94B-547E-CB64-43B29CEE08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Logistic Regression Model</a:t>
            </a:r>
            <a:endParaRPr b="1" u="sng" dirty="0"/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E4D13410-DC1C-BE32-1A8A-E6331B42F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783" y="1282075"/>
            <a:ext cx="76580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GB" b="1" dirty="0"/>
              <a:t>Accuracy: 85.7%</a:t>
            </a:r>
          </a:p>
          <a:p>
            <a:pPr marL="114300" indent="0">
              <a:buNone/>
            </a:pPr>
            <a:r>
              <a:rPr lang="en-GB" b="1" dirty="0"/>
              <a:t>Precision: 1.0 </a:t>
            </a:r>
          </a:p>
          <a:p>
            <a:pPr marL="114300" indent="0">
              <a:buNone/>
            </a:pPr>
            <a:r>
              <a:rPr lang="en-GB" b="1" dirty="0"/>
              <a:t>Recall: 0.85</a:t>
            </a:r>
          </a:p>
          <a:p>
            <a:pPr marL="114300" indent="0">
              <a:buNone/>
            </a:pPr>
            <a:r>
              <a:rPr lang="en-GB" b="1" dirty="0"/>
              <a:t>F1-Score: 0.92</a:t>
            </a:r>
          </a:p>
          <a:p>
            <a:pPr marL="114300" indent="0">
              <a:buNone/>
            </a:pPr>
            <a:r>
              <a:rPr lang="en-GB" b="1" dirty="0"/>
              <a:t>Interpretation: </a:t>
            </a:r>
            <a:r>
              <a:rPr lang="en-GB" dirty="0"/>
              <a:t>Logistic Regression was the top-performing model, with a very high F1-score and precision.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1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93297E68-8D02-AC2F-046D-FD6495C7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275812F9-BB0F-5FFA-5592-F20031A5F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KNN Model</a:t>
            </a:r>
            <a:endParaRPr b="1" u="sng" dirty="0"/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8268BCB5-3A22-5D5A-2351-73B78FB9A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783" y="1282075"/>
            <a:ext cx="76580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GB" b="1" dirty="0"/>
              <a:t>Accuracy: 78.6%</a:t>
            </a:r>
          </a:p>
          <a:p>
            <a:pPr marL="114300" indent="0">
              <a:buNone/>
            </a:pPr>
            <a:r>
              <a:rPr lang="en-GB" b="1" dirty="0"/>
              <a:t>Precision: 0.92</a:t>
            </a:r>
          </a:p>
          <a:p>
            <a:pPr marL="114300" indent="0">
              <a:buNone/>
            </a:pPr>
            <a:r>
              <a:rPr lang="en-GB" b="1" dirty="0"/>
              <a:t>Recall: 0.85</a:t>
            </a:r>
          </a:p>
          <a:p>
            <a:pPr marL="114300" indent="0">
              <a:buNone/>
            </a:pPr>
            <a:r>
              <a:rPr lang="en-GB" b="1" dirty="0"/>
              <a:t>F1-Score: 0.88</a:t>
            </a:r>
          </a:p>
          <a:p>
            <a:pPr marL="114300" indent="0">
              <a:buNone/>
            </a:pPr>
            <a:r>
              <a:rPr lang="en-GB" b="1" dirty="0"/>
              <a:t>Interpretation: </a:t>
            </a:r>
            <a:r>
              <a:rPr lang="en-GB" dirty="0"/>
              <a:t>KNN performed well with high precision and recall but slightly lower accuracy than other models.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98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C470E7D8-F680-4A48-503C-D8781ECF6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BA164371-E875-7842-639A-12DF400E43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Conclusion:</a:t>
            </a:r>
            <a:endParaRPr b="1" u="sng" dirty="0"/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060349D1-CBA1-01B8-4345-BECC39CBC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927" y="1453525"/>
            <a:ext cx="7658098" cy="2368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The Logistic Regression model outperformed others in terms of accuracy and F1-score.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Random Forest and KNN also performed well, with high precision.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Naive Bayes had the worst performance with low recall.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25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Dataset Overview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0710B-B3E6-0F91-1391-44D6CAB34938}"/>
              </a:ext>
            </a:extLst>
          </p:cNvPr>
          <p:cNvSpPr txBox="1"/>
          <p:nvPr/>
        </p:nvSpPr>
        <p:spPr>
          <a:xfrm>
            <a:off x="857480" y="1247368"/>
            <a:ext cx="6855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Contains Information about Individuals in India, including their Location, Gender, Experience, Education, and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Salary information used as the target variable to classify whether they earn a "good salary" or not.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093F9-5B0A-4FA2-73F5-BD1BE91F6BEF}"/>
              </a:ext>
            </a:extLst>
          </p:cNvPr>
          <p:cNvSpPr txBox="1"/>
          <p:nvPr/>
        </p:nvSpPr>
        <p:spPr>
          <a:xfrm>
            <a:off x="1084007" y="2372124"/>
            <a:ext cx="4925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Location</a:t>
            </a:r>
            <a:r>
              <a:rPr lang="en-GB" dirty="0"/>
              <a:t>: 20+ cities across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Gender</a:t>
            </a:r>
            <a:r>
              <a:rPr lang="en-GB" dirty="0"/>
              <a:t>: Male/Female.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Education</a:t>
            </a:r>
            <a:r>
              <a:rPr lang="en-GB" dirty="0"/>
              <a:t>: Various educational qualifications.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Experience</a:t>
            </a:r>
            <a:r>
              <a:rPr lang="en-GB" dirty="0"/>
              <a:t>: Number of years in the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Salary</a:t>
            </a:r>
            <a:r>
              <a:rPr lang="en-GB" dirty="0"/>
              <a:t>: Target variable, classified as a good or bad salary.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Binarization Strategy:</a:t>
            </a:r>
            <a:endParaRPr b="1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9C0C7-443A-D453-AB12-31333C53F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568014"/>
            <a:ext cx="77027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Label (Salary)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salary threshold of ₹1,000,000 used to classify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"Good Salary" or "Bad Salary.“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Binarized into categories (e.g., 5+ years, 10+ years,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Male/Female as binary.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Various educational qualifications converted to binary.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Cities converted into binary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Data Preprocessing and Setup</a:t>
            </a:r>
            <a:endParaRPr b="1" u="sng"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571781" y="1017725"/>
            <a:ext cx="7001516" cy="36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Model Selection</a:t>
            </a:r>
            <a:endParaRPr b="1" u="sng"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779164" y="1218843"/>
            <a:ext cx="44299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GB" b="1" dirty="0"/>
              <a:t>Machine Learning Models Used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Neural FCA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Decision Tree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Random Forest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Naive Bayes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Logistic Regression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K-Nearest Neighbours (KNN)</a:t>
            </a: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249C31B7-B126-A19B-C234-4424D100A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9D7D3B14-2628-E80C-8E39-57371D81B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Neural FCA Model</a:t>
            </a:r>
            <a:endParaRPr b="1" u="sng" dirty="0"/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AC939306-D9CC-6DC5-D4FE-99E3F5BC3C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783" y="1282075"/>
            <a:ext cx="71223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GB" b="1" dirty="0"/>
              <a:t>F1-Score: 0.6</a:t>
            </a:r>
          </a:p>
          <a:p>
            <a:pPr marL="114300" indent="0">
              <a:buNone/>
            </a:pPr>
            <a:r>
              <a:rPr lang="en-GB" b="1" dirty="0"/>
              <a:t>Precision: 0.86, </a:t>
            </a:r>
          </a:p>
          <a:p>
            <a:pPr marL="114300" indent="0">
              <a:buNone/>
            </a:pPr>
            <a:r>
              <a:rPr lang="en-GB" b="1" dirty="0"/>
              <a:t>Recall: 0.46</a:t>
            </a:r>
          </a:p>
          <a:p>
            <a:pPr marL="114300" indent="0">
              <a:buNone/>
            </a:pPr>
            <a:r>
              <a:rPr lang="en-GB" b="1" dirty="0"/>
              <a:t>Interpretation</a:t>
            </a:r>
            <a:r>
              <a:rPr lang="en-GB" dirty="0"/>
              <a:t>: Neural FCA provided moderate results, with a good precision but low recall.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23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EED36F39-E07B-FF8D-C177-181EBDC95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F53419B1-C7B5-D75F-06B0-648031DF4F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Decision Tree Model</a:t>
            </a:r>
            <a:endParaRPr b="1" u="sng" dirty="0"/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B0C4E43C-2747-DB33-1634-6B613055E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783" y="1282075"/>
            <a:ext cx="76580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GB" b="1" dirty="0"/>
              <a:t>Accuracy: 64.3%</a:t>
            </a:r>
          </a:p>
          <a:p>
            <a:pPr marL="114300" indent="0">
              <a:buNone/>
            </a:pPr>
            <a:r>
              <a:rPr lang="en-GB" b="1" dirty="0"/>
              <a:t>Precision: 1.0</a:t>
            </a:r>
          </a:p>
          <a:p>
            <a:pPr marL="114300" indent="0">
              <a:buNone/>
            </a:pPr>
            <a:r>
              <a:rPr lang="en-GB" b="1" dirty="0"/>
              <a:t>Recall: 0.62</a:t>
            </a:r>
          </a:p>
          <a:p>
            <a:pPr marL="114300" indent="0">
              <a:buNone/>
            </a:pPr>
            <a:r>
              <a:rPr lang="en-GB" b="1" dirty="0"/>
              <a:t>F1-Score: 0.76</a:t>
            </a:r>
          </a:p>
          <a:p>
            <a:pPr marL="114300" indent="0">
              <a:buNone/>
            </a:pPr>
            <a:r>
              <a:rPr lang="en-GB" b="1" dirty="0"/>
              <a:t>Interpretation: </a:t>
            </a:r>
            <a:r>
              <a:rPr lang="en-GB" dirty="0"/>
              <a:t>The decision tree showed solid results with high precision but could be improved for recall.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95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277A0A23-B029-A941-B5A7-7918DF4D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DD423FD0-DAEC-38AD-7D8C-1B638A6F0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Random Forest Model</a:t>
            </a:r>
            <a:endParaRPr b="1" u="sng" dirty="0"/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48090158-5D65-CEBF-BC44-0DF4F8630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783" y="1282075"/>
            <a:ext cx="76580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GB" b="1" dirty="0"/>
              <a:t>Accuracy: 71.4%</a:t>
            </a:r>
          </a:p>
          <a:p>
            <a:pPr marL="114300" indent="0">
              <a:buNone/>
            </a:pPr>
            <a:r>
              <a:rPr lang="en-GB" b="1" dirty="0"/>
              <a:t>Precision: 1.0</a:t>
            </a:r>
          </a:p>
          <a:p>
            <a:pPr marL="114300" indent="0">
              <a:buNone/>
            </a:pPr>
            <a:r>
              <a:rPr lang="en-GB" b="1" dirty="0"/>
              <a:t>Recall: 0.69</a:t>
            </a:r>
          </a:p>
          <a:p>
            <a:pPr marL="114300" indent="0">
              <a:buNone/>
            </a:pPr>
            <a:r>
              <a:rPr lang="en-GB" b="1" dirty="0"/>
              <a:t>F1-Score: 0.82</a:t>
            </a:r>
          </a:p>
          <a:p>
            <a:pPr marL="114300" indent="0">
              <a:buNone/>
            </a:pPr>
            <a:r>
              <a:rPr lang="en-GB" b="1" dirty="0"/>
              <a:t>Interpretation: </a:t>
            </a:r>
            <a:r>
              <a:rPr lang="en-GB" dirty="0"/>
              <a:t>Random Forest provided the best performance in terms of overall accuracy and F1-score.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97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2A010BF2-0823-8AA7-D1F7-25E780AD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53DDB633-744A-3D41-BE99-DA5E1B0D9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Naive Bayes Model</a:t>
            </a:r>
            <a:endParaRPr b="1" u="sng" dirty="0"/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9B2D057D-5915-4EDE-E44F-997FEDE89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783" y="1282075"/>
            <a:ext cx="76580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GB" b="1" dirty="0"/>
              <a:t>Accuracy: 28.6%</a:t>
            </a:r>
          </a:p>
          <a:p>
            <a:pPr marL="114300" indent="0">
              <a:buNone/>
            </a:pPr>
            <a:r>
              <a:rPr lang="en-GB" b="1" dirty="0"/>
              <a:t>Precision: 1.0 </a:t>
            </a:r>
          </a:p>
          <a:p>
            <a:pPr marL="114300" indent="0">
              <a:buNone/>
            </a:pPr>
            <a:r>
              <a:rPr lang="en-GB" b="1" dirty="0"/>
              <a:t>Recall: 0.23</a:t>
            </a:r>
          </a:p>
          <a:p>
            <a:pPr marL="114300" indent="0">
              <a:buNone/>
            </a:pPr>
            <a:r>
              <a:rPr lang="en-GB" b="1" dirty="0"/>
              <a:t>F1-Score: 0.38</a:t>
            </a:r>
          </a:p>
          <a:p>
            <a:pPr marL="114300" indent="0">
              <a:buNone/>
            </a:pPr>
            <a:r>
              <a:rPr lang="en-GB" b="1" dirty="0"/>
              <a:t>Interpretation: </a:t>
            </a:r>
            <a:r>
              <a:rPr lang="en-GB" dirty="0"/>
              <a:t>Naive Bayes performed poorly, showing very low recall and F1-score, despite perfect precision.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1527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Light</vt:lpstr>
      <vt:lpstr>Neural_FCA</vt:lpstr>
      <vt:lpstr>Dataset Overview</vt:lpstr>
      <vt:lpstr>Binarization Strategy:</vt:lpstr>
      <vt:lpstr>Data Preprocessing and Setup</vt:lpstr>
      <vt:lpstr>Model Selection</vt:lpstr>
      <vt:lpstr>Neural FCA Model</vt:lpstr>
      <vt:lpstr>Decision Tree Model</vt:lpstr>
      <vt:lpstr>Random Forest Model</vt:lpstr>
      <vt:lpstr>Naive Bayes Model</vt:lpstr>
      <vt:lpstr>Logistic Regression Model</vt:lpstr>
      <vt:lpstr>KNN Model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AMARJEET KUMAR</dc:creator>
  <cp:lastModifiedBy>AMARJEET KUMAR</cp:lastModifiedBy>
  <cp:revision>1</cp:revision>
  <dcterms:modified xsi:type="dcterms:W3CDTF">2024-12-10T05:25:20Z</dcterms:modified>
</cp:coreProperties>
</file>