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650" r:id="rId2"/>
    <p:sldId id="679" r:id="rId3"/>
    <p:sldId id="651" r:id="rId4"/>
    <p:sldId id="678" r:id="rId5"/>
    <p:sldId id="680" r:id="rId6"/>
    <p:sldId id="681" r:id="rId7"/>
    <p:sldId id="682" r:id="rId8"/>
    <p:sldId id="683" r:id="rId9"/>
    <p:sldId id="684" r:id="rId10"/>
    <p:sldId id="685"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82"/>
    <p:restoredTop sz="95878"/>
  </p:normalViewPr>
  <p:slideViewPr>
    <p:cSldViewPr snapToGrid="0" snapToObjects="1">
      <p:cViewPr>
        <p:scale>
          <a:sx n="110" d="100"/>
          <a:sy n="110" d="100"/>
        </p:scale>
        <p:origin x="63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5E9C-3216-A24B-AA56-709CC8B8E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95FE8-9DF4-454E-80AA-3BEA4D2CA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7F9D40-4BCF-4D48-B209-9C0E4B71786F}"/>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5" name="Footer Placeholder 4">
            <a:extLst>
              <a:ext uri="{FF2B5EF4-FFF2-40B4-BE49-F238E27FC236}">
                <a16:creationId xmlns:a16="http://schemas.microsoft.com/office/drawing/2014/main" id="{8C450D20-DFFA-4043-B60F-48B164F18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9160B-123B-5E46-84E0-4B7F27314144}"/>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254418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8CF1-E694-2845-A72E-EDBFB506D9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0CA17-0714-914A-8971-2030572CC4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DB63A-B5A6-0B43-87F6-F702925A38E2}"/>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5" name="Footer Placeholder 4">
            <a:extLst>
              <a:ext uri="{FF2B5EF4-FFF2-40B4-BE49-F238E27FC236}">
                <a16:creationId xmlns:a16="http://schemas.microsoft.com/office/drawing/2014/main" id="{E4A6F616-7BED-9547-B819-D830BDB08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8B497-4A23-3D44-8CF5-79F0B7C3A21F}"/>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271608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E13EF-6276-7043-9FD4-5B54A912F2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3D6507-485A-A748-87E9-FE21F29857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225F2-F75C-2546-A09E-5EB7088CB548}"/>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5" name="Footer Placeholder 4">
            <a:extLst>
              <a:ext uri="{FF2B5EF4-FFF2-40B4-BE49-F238E27FC236}">
                <a16:creationId xmlns:a16="http://schemas.microsoft.com/office/drawing/2014/main" id="{E4282637-023E-8F4A-8556-15882CB5E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CB767-BA60-2D41-826F-2A8C5805D9D0}"/>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254992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C5283B-C177-C148-B821-2567005F07C1}"/>
              </a:ext>
            </a:extLst>
          </p:cNvPr>
          <p:cNvSpPr>
            <a:spLocks noGrp="1"/>
          </p:cNvSpPr>
          <p:nvPr>
            <p:ph/>
          </p:nvPr>
        </p:nvSpPr>
        <p:spPr>
          <a:xfrm>
            <a:off x="914400" y="609600"/>
            <a:ext cx="103632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8E4237DC-DB40-754D-8B6F-7675C9828E42}"/>
              </a:ext>
            </a:extLst>
          </p:cNvPr>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CE0BCCC-B0D3-2348-AF97-D602DB17D430}"/>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278E7050-26FD-0F41-BAB6-30433B2294B1}"/>
              </a:ext>
            </a:extLst>
          </p:cNvPr>
          <p:cNvSpPr>
            <a:spLocks noGrp="1"/>
          </p:cNvSpPr>
          <p:nvPr>
            <p:ph type="sldNum" sz="quarter" idx="12"/>
          </p:nvPr>
        </p:nvSpPr>
        <p:spPr>
          <a:xfrm>
            <a:off x="8737600" y="6248400"/>
            <a:ext cx="2540000" cy="457200"/>
          </a:xfrm>
        </p:spPr>
        <p:txBody>
          <a:bodyPr/>
          <a:lstStyle>
            <a:lvl1pPr>
              <a:defRPr/>
            </a:lvl1pPr>
          </a:lstStyle>
          <a:p>
            <a:fld id="{54B77C77-A4A7-2C4B-8668-F285D65CFD8B}" type="slidenum">
              <a:rPr lang="en-US" altLang="en-US"/>
              <a:pPr/>
              <a:t>‹#›</a:t>
            </a:fld>
            <a:endParaRPr lang="en-US" altLang="en-US"/>
          </a:p>
        </p:txBody>
      </p:sp>
    </p:spTree>
    <p:extLst>
      <p:ext uri="{BB962C8B-B14F-4D97-AF65-F5344CB8AC3E}">
        <p14:creationId xmlns:p14="http://schemas.microsoft.com/office/powerpoint/2010/main" val="96685067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F4DA-203A-5C4D-B8E2-32EAA894883D}"/>
              </a:ext>
            </a:extLst>
          </p:cNvPr>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BA6B8-0FF2-C24D-9D91-0AFCEE88D112}"/>
              </a:ext>
            </a:extLst>
          </p:cNvPr>
          <p:cNvSpPr>
            <a:spLocks noGrp="1"/>
          </p:cNvSpPr>
          <p:nvPr>
            <p:ph type="body" sz="half" idx="1"/>
          </p:nvPr>
        </p:nvSpPr>
        <p:spPr>
          <a:xfrm>
            <a:off x="9144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51CF3-54AB-2B44-B4F4-45642788C883}"/>
              </a:ext>
            </a:extLst>
          </p:cNvPr>
          <p:cNvSpPr>
            <a:spLocks noGrp="1"/>
          </p:cNvSpPr>
          <p:nvPr>
            <p:ph sz="half" idx="2"/>
          </p:nvPr>
        </p:nvSpPr>
        <p:spPr>
          <a:xfrm>
            <a:off x="61976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6415B-ECE8-6A45-8275-CA05206363F0}"/>
              </a:ext>
            </a:extLst>
          </p:cNvPr>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A7277B1-8E56-0E45-BDCB-66578BB170E8}"/>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66D7A06-8865-134D-AEEF-F3709F4C4F4B}"/>
              </a:ext>
            </a:extLst>
          </p:cNvPr>
          <p:cNvSpPr>
            <a:spLocks noGrp="1"/>
          </p:cNvSpPr>
          <p:nvPr>
            <p:ph type="sldNum" sz="quarter" idx="12"/>
          </p:nvPr>
        </p:nvSpPr>
        <p:spPr>
          <a:xfrm>
            <a:off x="8737600" y="6248400"/>
            <a:ext cx="2540000" cy="457200"/>
          </a:xfrm>
        </p:spPr>
        <p:txBody>
          <a:bodyPr/>
          <a:lstStyle>
            <a:lvl1pPr>
              <a:defRPr/>
            </a:lvl1pPr>
          </a:lstStyle>
          <a:p>
            <a:fld id="{ADBF1500-5EA1-FE4D-A74D-6E21B143C18B}" type="slidenum">
              <a:rPr lang="en-US" altLang="en-US"/>
              <a:pPr/>
              <a:t>‹#›</a:t>
            </a:fld>
            <a:endParaRPr lang="en-US" altLang="en-US"/>
          </a:p>
        </p:txBody>
      </p:sp>
    </p:spTree>
    <p:extLst>
      <p:ext uri="{BB962C8B-B14F-4D97-AF65-F5344CB8AC3E}">
        <p14:creationId xmlns:p14="http://schemas.microsoft.com/office/powerpoint/2010/main" val="27108315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9778-7F60-9A4D-9E79-A1C78A2F5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F5C8D9-4817-AC4F-A044-23FE9ED1F4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93BEC-E18E-FE40-815A-EEC977182B32}"/>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5" name="Footer Placeholder 4">
            <a:extLst>
              <a:ext uri="{FF2B5EF4-FFF2-40B4-BE49-F238E27FC236}">
                <a16:creationId xmlns:a16="http://schemas.microsoft.com/office/drawing/2014/main" id="{3E3BE25F-E2C4-6041-BF9F-4E6EEB32E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A0327-A0B4-A142-8C7C-B7CA31C5DFA3}"/>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348883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4145-7235-B44D-B8D2-1748828C4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9B6290-7B52-DF45-A763-2DA647944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B83742-3C12-384E-B293-15F2C5A5E729}"/>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5" name="Footer Placeholder 4">
            <a:extLst>
              <a:ext uri="{FF2B5EF4-FFF2-40B4-BE49-F238E27FC236}">
                <a16:creationId xmlns:a16="http://schemas.microsoft.com/office/drawing/2014/main" id="{BB077B59-43E1-CA4A-BC33-1306913BD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E2C04-763B-0445-B23D-89E5876A84A2}"/>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286893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1652-9A48-6C44-9AA0-A1983F053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E26014-EBC8-DA46-BDF3-9245479D54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CA0C0A-0EEA-5947-ABEE-894414A835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E3BD0B-4149-5345-ACF0-4699C3A62B1D}"/>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6" name="Footer Placeholder 5">
            <a:extLst>
              <a:ext uri="{FF2B5EF4-FFF2-40B4-BE49-F238E27FC236}">
                <a16:creationId xmlns:a16="http://schemas.microsoft.com/office/drawing/2014/main" id="{5080E58B-A1CA-6D40-9488-668EA5D00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4B0E3-5A39-6540-ACAD-B94ADAFA9CB6}"/>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218802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9065-852D-B94D-A602-3B4365521E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7CA1B9-6A16-6542-9EA9-8FC92FFD2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6B1749-BDBA-884B-8A95-EFA9E5C2EF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BD5E9B-250F-C543-A104-267A1595F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8C3EFD-D782-D045-B153-C9E921F7CE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C0EB5-C7DB-114F-8A32-0B7A8D723552}"/>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8" name="Footer Placeholder 7">
            <a:extLst>
              <a:ext uri="{FF2B5EF4-FFF2-40B4-BE49-F238E27FC236}">
                <a16:creationId xmlns:a16="http://schemas.microsoft.com/office/drawing/2014/main" id="{B8BD57A1-2D1C-1C4D-A1D5-DFD92FA035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46466-7733-5143-8092-9A5F1EF7953A}"/>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75714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570F-25BE-024B-840A-385AF9C4F2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130A29-A408-8B4F-B2DF-AD2E8CE7F891}"/>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4" name="Footer Placeholder 3">
            <a:extLst>
              <a:ext uri="{FF2B5EF4-FFF2-40B4-BE49-F238E27FC236}">
                <a16:creationId xmlns:a16="http://schemas.microsoft.com/office/drawing/2014/main" id="{18AD4056-C5F0-DA48-93D9-59B93CF71E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55BC5D-9D5F-1E47-89E5-12C40C3B3A3A}"/>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270163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B808C-919F-D941-8623-AC9FE73A459D}"/>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3" name="Footer Placeholder 2">
            <a:extLst>
              <a:ext uri="{FF2B5EF4-FFF2-40B4-BE49-F238E27FC236}">
                <a16:creationId xmlns:a16="http://schemas.microsoft.com/office/drawing/2014/main" id="{46B32B18-5266-3A48-99D6-A2B4DEDFEE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D9E0F-45D9-9B49-AC0B-45695C0FD084}"/>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233168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8252-BF6D-3241-8AE5-5F4EA68F1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4FF156-D65D-7940-9BD0-018640661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4CFEA-BEE5-5646-BC75-B53CBD6DE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31491C-D8B6-BA4B-99B5-78D814700515}"/>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6" name="Footer Placeholder 5">
            <a:extLst>
              <a:ext uri="{FF2B5EF4-FFF2-40B4-BE49-F238E27FC236}">
                <a16:creationId xmlns:a16="http://schemas.microsoft.com/office/drawing/2014/main" id="{D22639AE-81E7-8F44-B210-10DA63742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0D323-22C6-6B4C-953A-4ACC89321185}"/>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16646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5DBB-F840-B744-81E7-88506CAE8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0A2D66-8C23-D84D-87D5-8EE03669B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33FA39-0ED9-DA4A-A6DE-02295FD89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7BD91C-2AE0-D445-AFC0-789FA43267DB}"/>
              </a:ext>
            </a:extLst>
          </p:cNvPr>
          <p:cNvSpPr>
            <a:spLocks noGrp="1"/>
          </p:cNvSpPr>
          <p:nvPr>
            <p:ph type="dt" sz="half" idx="10"/>
          </p:nvPr>
        </p:nvSpPr>
        <p:spPr/>
        <p:txBody>
          <a:bodyPr/>
          <a:lstStyle/>
          <a:p>
            <a:fld id="{8DF25807-2247-144C-8A87-F87364C04CEC}" type="datetimeFigureOut">
              <a:rPr lang="en-US" smtClean="0"/>
              <a:t>9/19/25</a:t>
            </a:fld>
            <a:endParaRPr lang="en-US"/>
          </a:p>
        </p:txBody>
      </p:sp>
      <p:sp>
        <p:nvSpPr>
          <p:cNvPr id="6" name="Footer Placeholder 5">
            <a:extLst>
              <a:ext uri="{FF2B5EF4-FFF2-40B4-BE49-F238E27FC236}">
                <a16:creationId xmlns:a16="http://schemas.microsoft.com/office/drawing/2014/main" id="{C9DF7E29-2570-9443-B382-FCE6127CA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BEE64-AD48-9244-8631-6C1FA316589D}"/>
              </a:ext>
            </a:extLst>
          </p:cNvPr>
          <p:cNvSpPr>
            <a:spLocks noGrp="1"/>
          </p:cNvSpPr>
          <p:nvPr>
            <p:ph type="sldNum" sz="quarter" idx="12"/>
          </p:nvPr>
        </p:nvSpPr>
        <p:spPr/>
        <p:txBody>
          <a:bodyPr/>
          <a:lstStyle/>
          <a:p>
            <a:fld id="{881EFC89-DA82-8645-B58C-E2F88E33044D}" type="slidenum">
              <a:rPr lang="en-US" smtClean="0"/>
              <a:t>‹#›</a:t>
            </a:fld>
            <a:endParaRPr lang="en-US"/>
          </a:p>
        </p:txBody>
      </p:sp>
    </p:spTree>
    <p:extLst>
      <p:ext uri="{BB962C8B-B14F-4D97-AF65-F5344CB8AC3E}">
        <p14:creationId xmlns:p14="http://schemas.microsoft.com/office/powerpoint/2010/main" val="298499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8A3A86-01B3-C24B-A3D4-378924FA6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5BCBCA-E54A-484F-94C1-263CF8DE3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CDCA6-94CE-7345-AFA1-1DCD1EABC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25807-2247-144C-8A87-F87364C04CEC}" type="datetimeFigureOut">
              <a:rPr lang="en-US" smtClean="0"/>
              <a:t>9/19/25</a:t>
            </a:fld>
            <a:endParaRPr lang="en-US"/>
          </a:p>
        </p:txBody>
      </p:sp>
      <p:sp>
        <p:nvSpPr>
          <p:cNvPr id="5" name="Footer Placeholder 4">
            <a:extLst>
              <a:ext uri="{FF2B5EF4-FFF2-40B4-BE49-F238E27FC236}">
                <a16:creationId xmlns:a16="http://schemas.microsoft.com/office/drawing/2014/main" id="{AEE73B6C-DBD3-BB47-9EA5-C52731FC7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381B05-B07C-314E-86DB-6B1F4CCEE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EFC89-DA82-8645-B58C-E2F88E33044D}" type="slidenum">
              <a:rPr lang="en-US" smtClean="0"/>
              <a:t>‹#›</a:t>
            </a:fld>
            <a:endParaRPr lang="en-US"/>
          </a:p>
        </p:txBody>
      </p:sp>
    </p:spTree>
    <p:extLst>
      <p:ext uri="{BB962C8B-B14F-4D97-AF65-F5344CB8AC3E}">
        <p14:creationId xmlns:p14="http://schemas.microsoft.com/office/powerpoint/2010/main" val="400681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computer-networks/types-transmission-media/" TargetMode="External"/><Relationship Id="rId2" Type="http://schemas.openxmlformats.org/officeDocument/2006/relationships/image" Target="../media/image5.tiff"/><Relationship Id="rId1" Type="http://schemas.openxmlformats.org/officeDocument/2006/relationships/slideLayout" Target="../slideLayouts/slideLayout13.xml"/><Relationship Id="rId4" Type="http://schemas.openxmlformats.org/officeDocument/2006/relationships/hyperlink" Target="https://www.geeksforgeeks.org/physics/electromagnetic-wav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The-OSI-Reference-Mode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D168AF7-5742-CE4D-97FB-EC67D0AF9E90}"/>
              </a:ext>
            </a:extLst>
          </p:cNvPr>
          <p:cNvSpPr>
            <a:spLocks noGrp="1"/>
          </p:cNvSpPr>
          <p:nvPr>
            <p:ph type="sldNum" sz="quarter" idx="12"/>
          </p:nvPr>
        </p:nvSpPr>
        <p:spPr/>
        <p:txBody>
          <a:bodyPr/>
          <a:lstStyle/>
          <a:p>
            <a:fld id="{2DD7E06E-21A4-124F-B038-7A6738C109AA}" type="slidenum">
              <a:rPr lang="en-US" altLang="en-US"/>
              <a:pPr/>
              <a:t>1</a:t>
            </a:fld>
            <a:endParaRPr lang="en-US" altLang="en-US"/>
          </a:p>
        </p:txBody>
      </p:sp>
      <p:sp>
        <p:nvSpPr>
          <p:cNvPr id="758786" name="Rectangle 2">
            <a:extLst>
              <a:ext uri="{FF2B5EF4-FFF2-40B4-BE49-F238E27FC236}">
                <a16:creationId xmlns:a16="http://schemas.microsoft.com/office/drawing/2014/main" id="{1D20977F-6EE0-2045-A5F8-CA8888E14FA8}"/>
              </a:ext>
            </a:extLst>
          </p:cNvPr>
          <p:cNvSpPr>
            <a:spLocks noGrp="1" noChangeArrowheads="1"/>
          </p:cNvSpPr>
          <p:nvPr>
            <p:ph type="title"/>
          </p:nvPr>
        </p:nvSpPr>
        <p:spPr>
          <a:xfrm>
            <a:off x="1828800" y="152400"/>
            <a:ext cx="5867400" cy="533400"/>
          </a:xfrm>
        </p:spPr>
        <p:txBody>
          <a:bodyPr/>
          <a:lstStyle/>
          <a:p>
            <a:r>
              <a:rPr lang="en-US" altLang="en-US" sz="2800">
                <a:solidFill>
                  <a:schemeClr val="accent2"/>
                </a:solidFill>
              </a:rPr>
              <a:t>Transmission Media - Guided</a:t>
            </a:r>
          </a:p>
        </p:txBody>
      </p:sp>
      <p:sp>
        <p:nvSpPr>
          <p:cNvPr id="758788" name="Rectangle 4">
            <a:extLst>
              <a:ext uri="{FF2B5EF4-FFF2-40B4-BE49-F238E27FC236}">
                <a16:creationId xmlns:a16="http://schemas.microsoft.com/office/drawing/2014/main" id="{15F3C97C-4A63-A34D-BE57-59DE5D17A656}"/>
              </a:ext>
            </a:extLst>
          </p:cNvPr>
          <p:cNvSpPr>
            <a:spLocks noChangeArrowheads="1"/>
          </p:cNvSpPr>
          <p:nvPr/>
        </p:nvSpPr>
        <p:spPr bwMode="auto">
          <a:xfrm>
            <a:off x="1905000" y="838201"/>
            <a:ext cx="85344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sz="1800">
                <a:latin typeface="Arial" panose="020B0604020202020204" pitchFamily="34" charset="0"/>
              </a:rPr>
              <a:t>TWISTED PAIR:</a:t>
            </a:r>
          </a:p>
          <a:p>
            <a:pPr lvl="2" algn="just">
              <a:buFont typeface="Symbol" pitchFamily="2" charset="2"/>
              <a:buChar char="·"/>
            </a:pPr>
            <a:r>
              <a:rPr lang="en-US" altLang="en-US" sz="1800">
                <a:latin typeface="Arial" panose="020B0604020202020204" pitchFamily="34" charset="0"/>
              </a:rPr>
              <a:t>Simply two wires twisted together - the twisting cuts down on electrical interference.  </a:t>
            </a:r>
          </a:p>
          <a:p>
            <a:pPr lvl="2" algn="just">
              <a:buFont typeface="Symbol" pitchFamily="2" charset="2"/>
              <a:buChar char="·"/>
            </a:pPr>
            <a:r>
              <a:rPr lang="en-US" altLang="en-US" sz="1800">
                <a:latin typeface="Arial" panose="020B0604020202020204" pitchFamily="34" charset="0"/>
              </a:rPr>
              <a:t>Heavily used in the phone system.</a:t>
            </a:r>
          </a:p>
          <a:p>
            <a:pPr lvl="2" algn="just">
              <a:buFont typeface="Symbol" pitchFamily="2" charset="2"/>
              <a:buChar char="·"/>
            </a:pPr>
            <a:r>
              <a:rPr lang="en-US" altLang="en-US" sz="1800">
                <a:latin typeface="Arial" panose="020B0604020202020204" pitchFamily="34" charset="0"/>
              </a:rPr>
              <a:t>Category 3 and 5 - with 5 having more twists and better insulation.</a:t>
            </a:r>
          </a:p>
          <a:p>
            <a:pPr algn="just"/>
            <a:endParaRPr lang="en-US" altLang="en-US" sz="1800">
              <a:latin typeface="Arial" panose="020B0604020202020204" pitchFamily="34" charset="0"/>
            </a:endParaRPr>
          </a:p>
        </p:txBody>
      </p:sp>
      <p:pic>
        <p:nvPicPr>
          <p:cNvPr id="758791" name="Picture 7">
            <a:extLst>
              <a:ext uri="{FF2B5EF4-FFF2-40B4-BE49-F238E27FC236}">
                <a16:creationId xmlns:a16="http://schemas.microsoft.com/office/drawing/2014/main" id="{E160A222-A48F-AA4D-8370-5070B4DF593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971800"/>
            <a:ext cx="6781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94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7DF2-EA90-5049-9FCF-598CDBF96F2F}"/>
              </a:ext>
            </a:extLst>
          </p:cNvPr>
          <p:cNvSpPr>
            <a:spLocks noGrp="1"/>
          </p:cNvSpPr>
          <p:nvPr>
            <p:ph type="title"/>
          </p:nvPr>
        </p:nvSpPr>
        <p:spPr/>
        <p:txBody>
          <a:bodyPr>
            <a:normAutofit/>
          </a:bodyPr>
          <a:lstStyle/>
          <a:p>
            <a:r>
              <a:rPr lang="en-US" dirty="0"/>
              <a:t>Router</a:t>
            </a:r>
          </a:p>
        </p:txBody>
      </p:sp>
      <p:sp>
        <p:nvSpPr>
          <p:cNvPr id="3" name="Text Placeholder 2">
            <a:extLst>
              <a:ext uri="{FF2B5EF4-FFF2-40B4-BE49-F238E27FC236}">
                <a16:creationId xmlns:a16="http://schemas.microsoft.com/office/drawing/2014/main" id="{240ACF39-5D3F-C04E-B053-0E6B6DFAE1FA}"/>
              </a:ext>
            </a:extLst>
          </p:cNvPr>
          <p:cNvSpPr>
            <a:spLocks noGrp="1"/>
          </p:cNvSpPr>
          <p:nvPr>
            <p:ph type="body" sz="half" idx="1"/>
          </p:nvPr>
        </p:nvSpPr>
        <p:spPr/>
        <p:txBody>
          <a:bodyPr/>
          <a:lstStyle/>
          <a:p>
            <a:r>
              <a:rPr lang="en-IN" dirty="0"/>
              <a:t>Routers are network layer components and are particularly categorized as Layer- 3 components of the OSI Model. They work on logical addressing information in the Network header of a packet like IP Addresses.</a:t>
            </a:r>
            <a:endParaRPr lang="en-US" dirty="0"/>
          </a:p>
        </p:txBody>
      </p:sp>
      <p:pic>
        <p:nvPicPr>
          <p:cNvPr id="6" name="Content Placeholder 5">
            <a:extLst>
              <a:ext uri="{FF2B5EF4-FFF2-40B4-BE49-F238E27FC236}">
                <a16:creationId xmlns:a16="http://schemas.microsoft.com/office/drawing/2014/main" id="{47121967-EB78-3D4B-8EE0-06AC72AAA91F}"/>
              </a:ext>
            </a:extLst>
          </p:cNvPr>
          <p:cNvPicPr>
            <a:picLocks noGrp="1" noChangeAspect="1"/>
          </p:cNvPicPr>
          <p:nvPr>
            <p:ph sz="half" idx="2"/>
          </p:nvPr>
        </p:nvPicPr>
        <p:blipFill>
          <a:blip r:embed="rId2"/>
          <a:stretch>
            <a:fillRect/>
          </a:stretch>
        </p:blipFill>
        <p:spPr>
          <a:xfrm>
            <a:off x="7815264" y="1752600"/>
            <a:ext cx="3657600" cy="2897579"/>
          </a:xfrm>
        </p:spPr>
      </p:pic>
    </p:spTree>
    <p:extLst>
      <p:ext uri="{BB962C8B-B14F-4D97-AF65-F5344CB8AC3E}">
        <p14:creationId xmlns:p14="http://schemas.microsoft.com/office/powerpoint/2010/main" val="11975522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02AC-1982-554D-A615-EA50C81346AF}"/>
              </a:ext>
            </a:extLst>
          </p:cNvPr>
          <p:cNvSpPr>
            <a:spLocks noGrp="1"/>
          </p:cNvSpPr>
          <p:nvPr>
            <p:ph type="ctrTitle"/>
          </p:nvPr>
        </p:nvSpPr>
        <p:spPr>
          <a:xfrm>
            <a:off x="1524000" y="1122363"/>
            <a:ext cx="9144000" cy="1192212"/>
          </a:xfrm>
        </p:spPr>
        <p:txBody>
          <a:bodyPr>
            <a:normAutofit fontScale="90000"/>
          </a:bodyPr>
          <a:lstStyle/>
          <a:p>
            <a:r>
              <a:rPr lang="en-IN" b="1" dirty="0"/>
              <a:t>Gateways</a:t>
            </a:r>
            <a:br>
              <a:rPr lang="en-IN" b="1" dirty="0"/>
            </a:br>
            <a:endParaRPr lang="en-US" dirty="0"/>
          </a:p>
        </p:txBody>
      </p:sp>
      <p:sp>
        <p:nvSpPr>
          <p:cNvPr id="3" name="Subtitle 2">
            <a:extLst>
              <a:ext uri="{FF2B5EF4-FFF2-40B4-BE49-F238E27FC236}">
                <a16:creationId xmlns:a16="http://schemas.microsoft.com/office/drawing/2014/main" id="{34628EA3-3B3B-BC4E-A0F8-01BFD86102D7}"/>
              </a:ext>
            </a:extLst>
          </p:cNvPr>
          <p:cNvSpPr>
            <a:spLocks noGrp="1"/>
          </p:cNvSpPr>
          <p:nvPr>
            <p:ph type="subTitle" idx="1"/>
          </p:nvPr>
        </p:nvSpPr>
        <p:spPr>
          <a:xfrm>
            <a:off x="1238250" y="2173287"/>
            <a:ext cx="3919538" cy="2141537"/>
          </a:xfrm>
        </p:spPr>
        <p:txBody>
          <a:bodyPr>
            <a:normAutofit/>
          </a:bodyPr>
          <a:lstStyle/>
          <a:p>
            <a:pPr algn="just"/>
            <a:r>
              <a:rPr lang="en-IN" dirty="0"/>
              <a:t>Gateway is a device that is implemented to combine multiple networks and transmits packets from one network to the other network.</a:t>
            </a:r>
            <a:endParaRPr lang="en-US" dirty="0"/>
          </a:p>
        </p:txBody>
      </p:sp>
      <p:pic>
        <p:nvPicPr>
          <p:cNvPr id="5" name="Picture 4">
            <a:extLst>
              <a:ext uri="{FF2B5EF4-FFF2-40B4-BE49-F238E27FC236}">
                <a16:creationId xmlns:a16="http://schemas.microsoft.com/office/drawing/2014/main" id="{2EA5BEAB-51C9-2046-8E91-9322318DB6B1}"/>
              </a:ext>
            </a:extLst>
          </p:cNvPr>
          <p:cNvPicPr>
            <a:picLocks noChangeAspect="1"/>
          </p:cNvPicPr>
          <p:nvPr/>
        </p:nvPicPr>
        <p:blipFill>
          <a:blip r:embed="rId2"/>
          <a:stretch>
            <a:fillRect/>
          </a:stretch>
        </p:blipFill>
        <p:spPr>
          <a:xfrm>
            <a:off x="6693095" y="2173287"/>
            <a:ext cx="3759350" cy="2998788"/>
          </a:xfrm>
          <a:prstGeom prst="rect">
            <a:avLst/>
          </a:prstGeom>
        </p:spPr>
      </p:pic>
    </p:spTree>
    <p:extLst>
      <p:ext uri="{BB962C8B-B14F-4D97-AF65-F5344CB8AC3E}">
        <p14:creationId xmlns:p14="http://schemas.microsoft.com/office/powerpoint/2010/main" val="37115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58B7989-5AA6-424A-B666-E2005F8B91B4}"/>
              </a:ext>
            </a:extLst>
          </p:cNvPr>
          <p:cNvSpPr>
            <a:spLocks noGrp="1"/>
          </p:cNvSpPr>
          <p:nvPr>
            <p:ph type="sldNum" sz="quarter" idx="12"/>
          </p:nvPr>
        </p:nvSpPr>
        <p:spPr/>
        <p:txBody>
          <a:bodyPr/>
          <a:lstStyle/>
          <a:p>
            <a:fld id="{A7D8D344-32A9-B04A-9342-DDF7D116BBDA}" type="slidenum">
              <a:rPr lang="en-US" altLang="en-US"/>
              <a:pPr/>
              <a:t>2</a:t>
            </a:fld>
            <a:endParaRPr lang="en-US" altLang="en-US"/>
          </a:p>
        </p:txBody>
      </p:sp>
      <p:sp>
        <p:nvSpPr>
          <p:cNvPr id="789506" name="Rectangle 2">
            <a:extLst>
              <a:ext uri="{FF2B5EF4-FFF2-40B4-BE49-F238E27FC236}">
                <a16:creationId xmlns:a16="http://schemas.microsoft.com/office/drawing/2014/main" id="{CA5331FC-9425-CA46-A8AE-D712A49DF99C}"/>
              </a:ext>
            </a:extLst>
          </p:cNvPr>
          <p:cNvSpPr>
            <a:spLocks noGrp="1" noChangeArrowheads="1"/>
          </p:cNvSpPr>
          <p:nvPr>
            <p:ph type="title"/>
          </p:nvPr>
        </p:nvSpPr>
        <p:spPr>
          <a:xfrm>
            <a:off x="1905000" y="304800"/>
            <a:ext cx="7772400" cy="533400"/>
          </a:xfrm>
        </p:spPr>
        <p:txBody>
          <a:bodyPr/>
          <a:lstStyle/>
          <a:p>
            <a:r>
              <a:rPr lang="en-US" altLang="en-US" sz="3200">
                <a:solidFill>
                  <a:schemeClr val="accent2"/>
                </a:solidFill>
              </a:rPr>
              <a:t>BASEBAND COAXIAL CABLE</a:t>
            </a:r>
          </a:p>
        </p:txBody>
      </p:sp>
      <p:sp>
        <p:nvSpPr>
          <p:cNvPr id="789507" name="Rectangle 3">
            <a:extLst>
              <a:ext uri="{FF2B5EF4-FFF2-40B4-BE49-F238E27FC236}">
                <a16:creationId xmlns:a16="http://schemas.microsoft.com/office/drawing/2014/main" id="{882EF923-13D0-814B-8FFE-3D256E527824}"/>
              </a:ext>
            </a:extLst>
          </p:cNvPr>
          <p:cNvSpPr>
            <a:spLocks noGrp="1" noChangeArrowheads="1"/>
          </p:cNvSpPr>
          <p:nvPr>
            <p:ph type="body" idx="1"/>
          </p:nvPr>
        </p:nvSpPr>
        <p:spPr>
          <a:xfrm>
            <a:off x="2057400" y="914400"/>
            <a:ext cx="7696200" cy="1295400"/>
          </a:xfrm>
        </p:spPr>
        <p:txBody>
          <a:bodyPr>
            <a:normAutofit lnSpcReduction="10000"/>
          </a:bodyPr>
          <a:lstStyle/>
          <a:p>
            <a:pPr lvl="2">
              <a:lnSpc>
                <a:spcPct val="90000"/>
              </a:lnSpc>
            </a:pPr>
            <a:r>
              <a:rPr lang="en-US" altLang="en-US" dirty="0"/>
              <a:t>Used for digital transmissions (called </a:t>
            </a:r>
            <a:r>
              <a:rPr lang="en-US" altLang="en-US" b="1" dirty="0"/>
              <a:t>baseband</a:t>
            </a:r>
            <a:r>
              <a:rPr lang="en-US" altLang="en-US" dirty="0"/>
              <a:t>.)  </a:t>
            </a:r>
          </a:p>
          <a:p>
            <a:pPr lvl="2">
              <a:lnSpc>
                <a:spcPct val="90000"/>
              </a:lnSpc>
            </a:pPr>
            <a:r>
              <a:rPr lang="en-US" altLang="en-US" dirty="0"/>
              <a:t>Good noise immunity.  </a:t>
            </a:r>
          </a:p>
          <a:p>
            <a:pPr lvl="2">
              <a:lnSpc>
                <a:spcPct val="90000"/>
              </a:lnSpc>
            </a:pPr>
            <a:r>
              <a:rPr lang="en-US" altLang="en-US" dirty="0"/>
              <a:t>Data rates as high as 1 </a:t>
            </a:r>
            <a:r>
              <a:rPr lang="en-US" altLang="en-US" b="1" dirty="0"/>
              <a:t>Gbps</a:t>
            </a:r>
            <a:r>
              <a:rPr lang="en-US" altLang="en-US" dirty="0"/>
              <a:t> for short distances.  </a:t>
            </a:r>
          </a:p>
          <a:p>
            <a:pPr lvl="2">
              <a:lnSpc>
                <a:spcPct val="90000"/>
              </a:lnSpc>
            </a:pPr>
            <a:r>
              <a:rPr lang="en-US" altLang="en-US" dirty="0"/>
              <a:t>Now being replaced by fiber.</a:t>
            </a:r>
          </a:p>
          <a:p>
            <a:pPr>
              <a:lnSpc>
                <a:spcPct val="90000"/>
              </a:lnSpc>
            </a:pPr>
            <a:endParaRPr lang="en-US" altLang="en-US" dirty="0"/>
          </a:p>
        </p:txBody>
      </p:sp>
      <p:pic>
        <p:nvPicPr>
          <p:cNvPr id="789508" name="Picture 4">
            <a:extLst>
              <a:ext uri="{FF2B5EF4-FFF2-40B4-BE49-F238E27FC236}">
                <a16:creationId xmlns:a16="http://schemas.microsoft.com/office/drawing/2014/main" id="{07A6504D-621C-694F-A9CA-578E3EDFFD4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95600"/>
            <a:ext cx="6629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89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F4B6F9B6-10ED-194E-A5BE-63E1AFFB91A7}"/>
              </a:ext>
            </a:extLst>
          </p:cNvPr>
          <p:cNvSpPr>
            <a:spLocks noGrp="1"/>
          </p:cNvSpPr>
          <p:nvPr>
            <p:ph type="sldNum" sz="quarter" idx="12"/>
          </p:nvPr>
        </p:nvSpPr>
        <p:spPr/>
        <p:txBody>
          <a:bodyPr/>
          <a:lstStyle/>
          <a:p>
            <a:fld id="{2448661D-0052-7D4C-8E69-54B25F2C650E}" type="slidenum">
              <a:rPr lang="en-US" altLang="en-US"/>
              <a:pPr/>
              <a:t>3</a:t>
            </a:fld>
            <a:endParaRPr lang="en-US" altLang="en-US"/>
          </a:p>
        </p:txBody>
      </p:sp>
      <p:sp>
        <p:nvSpPr>
          <p:cNvPr id="759812" name="Rectangle 4">
            <a:extLst>
              <a:ext uri="{FF2B5EF4-FFF2-40B4-BE49-F238E27FC236}">
                <a16:creationId xmlns:a16="http://schemas.microsoft.com/office/drawing/2014/main" id="{8A904C11-3BDC-FC47-B148-86503DB1F86F}"/>
              </a:ext>
            </a:extLst>
          </p:cNvPr>
          <p:cNvSpPr>
            <a:spLocks noChangeArrowheads="1"/>
          </p:cNvSpPr>
          <p:nvPr/>
        </p:nvSpPr>
        <p:spPr bwMode="auto">
          <a:xfrm>
            <a:off x="1752600" y="685801"/>
            <a:ext cx="8534400" cy="337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dirty="0">
                <a:latin typeface="Arial" panose="020B0604020202020204" pitchFamily="34" charset="0"/>
              </a:rPr>
              <a:t>	</a:t>
            </a:r>
            <a:r>
              <a:rPr lang="en-US" altLang="en-US" dirty="0">
                <a:solidFill>
                  <a:schemeClr val="accent2"/>
                </a:solidFill>
                <a:latin typeface="Arial" panose="020B0604020202020204" pitchFamily="34" charset="0"/>
              </a:rPr>
              <a:t>BROADBAND COAXIAL CABLE:</a:t>
            </a:r>
          </a:p>
          <a:p>
            <a:pPr algn="just"/>
            <a:endParaRPr lang="en-US" altLang="en-US" dirty="0">
              <a:solidFill>
                <a:schemeClr val="accent2"/>
              </a:solidFill>
              <a:latin typeface="Arial" panose="020B0604020202020204" pitchFamily="34" charset="0"/>
            </a:endParaRPr>
          </a:p>
          <a:p>
            <a:pPr lvl="2" algn="just">
              <a:buFont typeface="Symbol" pitchFamily="2" charset="2"/>
              <a:buChar char="·"/>
            </a:pPr>
            <a:r>
              <a:rPr lang="en-US" altLang="en-US" dirty="0">
                <a:latin typeface="Arial" panose="020B0604020202020204" pitchFamily="34" charset="0"/>
              </a:rPr>
              <a:t>Used for analog transmissions (called broadband.)  </a:t>
            </a:r>
          </a:p>
          <a:p>
            <a:pPr lvl="2" algn="just">
              <a:buFont typeface="Symbol" pitchFamily="2" charset="2"/>
              <a:buChar char="·"/>
            </a:pPr>
            <a:r>
              <a:rPr lang="en-US" altLang="en-US" dirty="0">
                <a:latin typeface="Arial" panose="020B0604020202020204" pitchFamily="34" charset="0"/>
              </a:rPr>
              <a:t>Can run 300 MHz for long distances.  </a:t>
            </a:r>
          </a:p>
          <a:p>
            <a:pPr lvl="2" algn="just">
              <a:buFont typeface="Symbol" pitchFamily="2" charset="2"/>
              <a:buChar char="·"/>
            </a:pPr>
            <a:r>
              <a:rPr lang="en-US" altLang="en-US" dirty="0">
                <a:latin typeface="Arial" panose="020B0604020202020204" pitchFamily="34" charset="0"/>
              </a:rPr>
              <a:t>Analog signaling has better S/N than digital signaling.  </a:t>
            </a:r>
          </a:p>
          <a:p>
            <a:pPr lvl="2" algn="just">
              <a:buFont typeface="Symbol" pitchFamily="2" charset="2"/>
              <a:buChar char="·"/>
            </a:pPr>
            <a:r>
              <a:rPr lang="en-US" altLang="en-US" dirty="0">
                <a:latin typeface="Arial" panose="020B0604020202020204" pitchFamily="34" charset="0"/>
              </a:rPr>
              <a:t>Interfaces must convert digital signals to analog and vice versa.</a:t>
            </a:r>
          </a:p>
          <a:p>
            <a:pPr lvl="2" algn="just">
              <a:buFont typeface="Symbol" pitchFamily="2" charset="2"/>
              <a:buChar char="·"/>
            </a:pPr>
            <a:r>
              <a:rPr lang="en-US" altLang="en-US" dirty="0">
                <a:latin typeface="Arial" panose="020B0604020202020204" pitchFamily="34" charset="0"/>
              </a:rPr>
              <a:t>Designed for long distances - can use amplifiers.</a:t>
            </a:r>
          </a:p>
          <a:p>
            <a:pPr algn="just"/>
            <a:endParaRPr lang="en-US" altLang="en-US" dirty="0">
              <a:latin typeface="Arial" panose="020B0604020202020204" pitchFamily="34" charset="0"/>
            </a:endParaRPr>
          </a:p>
        </p:txBody>
      </p:sp>
    </p:spTree>
    <p:extLst>
      <p:ext uri="{BB962C8B-B14F-4D97-AF65-F5344CB8AC3E}">
        <p14:creationId xmlns:p14="http://schemas.microsoft.com/office/powerpoint/2010/main" val="400825682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0A883E5F-4ED8-C841-B3D2-0C6CB7028ADA}"/>
              </a:ext>
            </a:extLst>
          </p:cNvPr>
          <p:cNvSpPr>
            <a:spLocks noGrp="1"/>
          </p:cNvSpPr>
          <p:nvPr>
            <p:ph type="sldNum" sz="quarter" idx="12"/>
          </p:nvPr>
        </p:nvSpPr>
        <p:spPr/>
        <p:txBody>
          <a:bodyPr/>
          <a:lstStyle/>
          <a:p>
            <a:fld id="{CF0CF1D7-8833-C74F-9524-D837575DCFCA}" type="slidenum">
              <a:rPr lang="en-US" altLang="en-US"/>
              <a:pPr/>
              <a:t>4</a:t>
            </a:fld>
            <a:endParaRPr lang="en-US" altLang="en-US"/>
          </a:p>
        </p:txBody>
      </p:sp>
      <p:sp>
        <p:nvSpPr>
          <p:cNvPr id="788482" name="Rectangle 2">
            <a:extLst>
              <a:ext uri="{FF2B5EF4-FFF2-40B4-BE49-F238E27FC236}">
                <a16:creationId xmlns:a16="http://schemas.microsoft.com/office/drawing/2014/main" id="{0BCB49F4-499A-6049-A57E-70AC4E36BB25}"/>
              </a:ext>
            </a:extLst>
          </p:cNvPr>
          <p:cNvSpPr>
            <a:spLocks noGrp="1" noChangeArrowheads="1"/>
          </p:cNvSpPr>
          <p:nvPr>
            <p:ph type="title"/>
          </p:nvPr>
        </p:nvSpPr>
        <p:spPr>
          <a:xfrm>
            <a:off x="1752600" y="0"/>
            <a:ext cx="7772400" cy="762000"/>
          </a:xfrm>
        </p:spPr>
        <p:txBody>
          <a:bodyPr/>
          <a:lstStyle/>
          <a:p>
            <a:pPr algn="l"/>
            <a:r>
              <a:rPr lang="en-US" altLang="en-US" sz="2800">
                <a:solidFill>
                  <a:schemeClr val="accent2"/>
                </a:solidFill>
              </a:rPr>
              <a:t>FIBER OPTICS:</a:t>
            </a:r>
          </a:p>
        </p:txBody>
      </p:sp>
      <p:sp>
        <p:nvSpPr>
          <p:cNvPr id="788483" name="Rectangle 3">
            <a:extLst>
              <a:ext uri="{FF2B5EF4-FFF2-40B4-BE49-F238E27FC236}">
                <a16:creationId xmlns:a16="http://schemas.microsoft.com/office/drawing/2014/main" id="{2A83220E-91FF-5E43-BEE4-1650E2891EA7}"/>
              </a:ext>
            </a:extLst>
          </p:cNvPr>
          <p:cNvSpPr>
            <a:spLocks noGrp="1" noChangeArrowheads="1"/>
          </p:cNvSpPr>
          <p:nvPr>
            <p:ph type="body" sz="half" idx="1"/>
          </p:nvPr>
        </p:nvSpPr>
        <p:spPr>
          <a:xfrm>
            <a:off x="1828800" y="838200"/>
            <a:ext cx="7620000" cy="1071564"/>
          </a:xfrm>
        </p:spPr>
        <p:txBody>
          <a:bodyPr>
            <a:normAutofit/>
          </a:bodyPr>
          <a:lstStyle/>
          <a:p>
            <a:pPr>
              <a:lnSpc>
                <a:spcPct val="90000"/>
              </a:lnSpc>
            </a:pPr>
            <a:r>
              <a:rPr lang="en-US" altLang="en-US" sz="2000" dirty="0"/>
              <a:t>Transmission of light through fiber - properties include total internal reflection and attenuation of particular frequencies.  </a:t>
            </a:r>
          </a:p>
          <a:p>
            <a:pPr>
              <a:lnSpc>
                <a:spcPct val="90000"/>
              </a:lnSpc>
            </a:pPr>
            <a:r>
              <a:rPr lang="en-US" altLang="en-US" sz="2000" dirty="0"/>
              <a:t>Fiber Optic Networks - can be used for LANs.  </a:t>
            </a:r>
          </a:p>
          <a:p>
            <a:pPr>
              <a:lnSpc>
                <a:spcPct val="90000"/>
              </a:lnSpc>
            </a:pPr>
            <a:endParaRPr lang="en-US" altLang="en-US" sz="1400" dirty="0"/>
          </a:p>
        </p:txBody>
      </p:sp>
      <p:graphicFrame>
        <p:nvGraphicFramePr>
          <p:cNvPr id="788484" name="Object 4">
            <a:extLst>
              <a:ext uri="{FF2B5EF4-FFF2-40B4-BE49-F238E27FC236}">
                <a16:creationId xmlns:a16="http://schemas.microsoft.com/office/drawing/2014/main" id="{73E1BED3-04D9-2443-B1F3-B36DD23CDF9F}"/>
              </a:ext>
            </a:extLst>
          </p:cNvPr>
          <p:cNvGraphicFramePr>
            <a:graphicFrameLocks noChangeAspect="1"/>
          </p:cNvGraphicFramePr>
          <p:nvPr>
            <p:ph sz="half" idx="2"/>
            <p:extLst>
              <p:ext uri="{D42A27DB-BD31-4B8C-83A1-F6EECF244321}">
                <p14:modId xmlns:p14="http://schemas.microsoft.com/office/powerpoint/2010/main" val="3517497119"/>
              </p:ext>
            </p:extLst>
          </p:nvPr>
        </p:nvGraphicFramePr>
        <p:xfrm>
          <a:off x="2032951" y="1945482"/>
          <a:ext cx="6793549" cy="2133599"/>
        </p:xfrm>
        <a:graphic>
          <a:graphicData uri="http://schemas.openxmlformats.org/presentationml/2006/ole">
            <mc:AlternateContent xmlns:mc="http://schemas.openxmlformats.org/markup-compatibility/2006">
              <mc:Choice xmlns:v="urn:schemas-microsoft-com:vml" Requires="v">
                <p:oleObj spid="_x0000_s4102" name="Document" r:id="rId3" imgW="16903700" imgH="5308600" progId="Word.Document.8">
                  <p:embed/>
                </p:oleObj>
              </mc:Choice>
              <mc:Fallback>
                <p:oleObj name="Document" r:id="rId3" imgW="16903700" imgH="5308600" progId="Word.Document.8">
                  <p:embed/>
                  <p:pic>
                    <p:nvPicPr>
                      <p:cNvPr id="788484" name="Object 4">
                        <a:extLst>
                          <a:ext uri="{FF2B5EF4-FFF2-40B4-BE49-F238E27FC236}">
                            <a16:creationId xmlns:a16="http://schemas.microsoft.com/office/drawing/2014/main" id="{73E1BED3-04D9-2443-B1F3-B36DD23CD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951" y="1945482"/>
                        <a:ext cx="6793549" cy="2133599"/>
                      </a:xfrm>
                      <a:prstGeom prst="rect">
                        <a:avLst/>
                      </a:prstGeom>
                      <a:noFill/>
                      <a:ln>
                        <a:noFill/>
                      </a:ln>
                      <a:effectLst/>
                    </p:spPr>
                  </p:pic>
                </p:oleObj>
              </mc:Fallback>
            </mc:AlternateContent>
          </a:graphicData>
        </a:graphic>
      </p:graphicFrame>
      <p:pic>
        <p:nvPicPr>
          <p:cNvPr id="788486" name="Picture 6">
            <a:extLst>
              <a:ext uri="{FF2B5EF4-FFF2-40B4-BE49-F238E27FC236}">
                <a16:creationId xmlns:a16="http://schemas.microsoft.com/office/drawing/2014/main" id="{CF8582F5-6875-D04A-BE44-5FDC5CC8E22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4314824"/>
            <a:ext cx="569595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2223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602E-3C13-9440-AB60-2CC003880EB7}"/>
              </a:ext>
            </a:extLst>
          </p:cNvPr>
          <p:cNvSpPr>
            <a:spLocks noGrp="1"/>
          </p:cNvSpPr>
          <p:nvPr>
            <p:ph type="title"/>
          </p:nvPr>
        </p:nvSpPr>
        <p:spPr>
          <a:xfrm>
            <a:off x="914400" y="609600"/>
            <a:ext cx="10363200" cy="647700"/>
          </a:xfrm>
        </p:spPr>
        <p:txBody>
          <a:bodyPr>
            <a:normAutofit fontScale="90000"/>
          </a:bodyPr>
          <a:lstStyle/>
          <a:p>
            <a:r>
              <a:rPr lang="en-IN" b="1" dirty="0" err="1"/>
              <a:t>UnGuided</a:t>
            </a:r>
            <a:r>
              <a:rPr lang="en-IN" b="1" dirty="0"/>
              <a:t> Media</a:t>
            </a:r>
            <a:br>
              <a:rPr lang="en-IN" b="1" dirty="0"/>
            </a:br>
            <a:endParaRPr lang="en-US" dirty="0"/>
          </a:p>
        </p:txBody>
      </p:sp>
      <p:pic>
        <p:nvPicPr>
          <p:cNvPr id="5" name="Picture 4">
            <a:extLst>
              <a:ext uri="{FF2B5EF4-FFF2-40B4-BE49-F238E27FC236}">
                <a16:creationId xmlns:a16="http://schemas.microsoft.com/office/drawing/2014/main" id="{2DF14A6A-9F12-5F4B-9355-BF0834B8674B}"/>
              </a:ext>
            </a:extLst>
          </p:cNvPr>
          <p:cNvPicPr>
            <a:picLocks noChangeAspect="1"/>
          </p:cNvPicPr>
          <p:nvPr/>
        </p:nvPicPr>
        <p:blipFill>
          <a:blip r:embed="rId2"/>
          <a:stretch>
            <a:fillRect/>
          </a:stretch>
        </p:blipFill>
        <p:spPr>
          <a:xfrm>
            <a:off x="2591977" y="2596243"/>
            <a:ext cx="6415951" cy="3513447"/>
          </a:xfrm>
          <a:prstGeom prst="rect">
            <a:avLst/>
          </a:prstGeom>
        </p:spPr>
      </p:pic>
      <p:sp>
        <p:nvSpPr>
          <p:cNvPr id="6" name="TextBox 5">
            <a:extLst>
              <a:ext uri="{FF2B5EF4-FFF2-40B4-BE49-F238E27FC236}">
                <a16:creationId xmlns:a16="http://schemas.microsoft.com/office/drawing/2014/main" id="{26C39281-E38D-0E47-BAF4-9D667B8CBABB}"/>
              </a:ext>
            </a:extLst>
          </p:cNvPr>
          <p:cNvSpPr txBox="1"/>
          <p:nvPr/>
        </p:nvSpPr>
        <p:spPr>
          <a:xfrm>
            <a:off x="914400" y="1589314"/>
            <a:ext cx="10291455" cy="1569660"/>
          </a:xfrm>
          <a:prstGeom prst="rect">
            <a:avLst/>
          </a:prstGeom>
          <a:noFill/>
        </p:spPr>
        <p:txBody>
          <a:bodyPr wrap="square" rtlCol="0">
            <a:spAutoFit/>
          </a:bodyPr>
          <a:lstStyle/>
          <a:p>
            <a:pPr algn="just"/>
            <a:r>
              <a:rPr lang="en-IN" sz="2400" dirty="0"/>
              <a:t>Unguided media is a type of </a:t>
            </a:r>
            <a:r>
              <a:rPr lang="en-IN" sz="2400" u="sng" dirty="0">
                <a:hlinkClick r:id="rId3"/>
              </a:rPr>
              <a:t>Transmission Media</a:t>
            </a:r>
            <a:r>
              <a:rPr lang="en-IN" sz="2400" dirty="0"/>
              <a:t>. Unguided media transport </a:t>
            </a:r>
            <a:r>
              <a:rPr lang="en-IN" sz="2400" u="sng" dirty="0">
                <a:hlinkClick r:id="rId4"/>
              </a:rPr>
              <a:t>electromagnetic waves</a:t>
            </a:r>
            <a:r>
              <a:rPr lang="en-IN" sz="2400" u="sng" dirty="0"/>
              <a:t> </a:t>
            </a:r>
            <a:r>
              <a:rPr lang="en-IN" sz="2400" dirty="0"/>
              <a:t>without using a physical conductor. It is also known as unbounded or wireless media, and does not rely on physical pathways to transmit signals.</a:t>
            </a:r>
            <a:endParaRPr lang="en-US" sz="2400" dirty="0"/>
          </a:p>
        </p:txBody>
      </p:sp>
    </p:spTree>
    <p:extLst>
      <p:ext uri="{BB962C8B-B14F-4D97-AF65-F5344CB8AC3E}">
        <p14:creationId xmlns:p14="http://schemas.microsoft.com/office/powerpoint/2010/main" val="26955220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82A7-99CC-E64C-A2A6-B7445C0C290E}"/>
              </a:ext>
            </a:extLst>
          </p:cNvPr>
          <p:cNvSpPr>
            <a:spLocks noGrp="1"/>
          </p:cNvSpPr>
          <p:nvPr>
            <p:ph type="title"/>
          </p:nvPr>
        </p:nvSpPr>
        <p:spPr/>
        <p:txBody>
          <a:bodyPr/>
          <a:lstStyle/>
          <a:p>
            <a:r>
              <a:rPr lang="en-US" dirty="0"/>
              <a:t>Different Networks devices</a:t>
            </a:r>
          </a:p>
        </p:txBody>
      </p:sp>
      <p:sp>
        <p:nvSpPr>
          <p:cNvPr id="3" name="Text Placeholder 2">
            <a:extLst>
              <a:ext uri="{FF2B5EF4-FFF2-40B4-BE49-F238E27FC236}">
                <a16:creationId xmlns:a16="http://schemas.microsoft.com/office/drawing/2014/main" id="{AE139319-EAB1-D64E-9475-D4345095FD3A}"/>
              </a:ext>
            </a:extLst>
          </p:cNvPr>
          <p:cNvSpPr>
            <a:spLocks noGrp="1"/>
          </p:cNvSpPr>
          <p:nvPr>
            <p:ph type="body" sz="half" idx="1"/>
          </p:nvPr>
        </p:nvSpPr>
        <p:spPr/>
        <p:txBody>
          <a:bodyPr/>
          <a:lstStyle/>
          <a:p>
            <a:r>
              <a:rPr lang="en-US" dirty="0"/>
              <a:t>HUB</a:t>
            </a:r>
          </a:p>
          <a:p>
            <a:r>
              <a:rPr lang="en-US" dirty="0"/>
              <a:t>Bridge</a:t>
            </a:r>
          </a:p>
          <a:p>
            <a:r>
              <a:rPr lang="en-US" dirty="0"/>
              <a:t>Switch</a:t>
            </a:r>
          </a:p>
          <a:p>
            <a:r>
              <a:rPr lang="en-US" dirty="0"/>
              <a:t>Router</a:t>
            </a:r>
          </a:p>
          <a:p>
            <a:r>
              <a:rPr lang="en-US" dirty="0"/>
              <a:t>Gateways</a:t>
            </a:r>
            <a:r>
              <a:rPr lang="en-IN" dirty="0">
                <a:effectLst/>
              </a:rPr>
              <a:t> </a:t>
            </a:r>
            <a:endParaRPr lang="en-US" dirty="0"/>
          </a:p>
        </p:txBody>
      </p:sp>
    </p:spTree>
    <p:extLst>
      <p:ext uri="{BB962C8B-B14F-4D97-AF65-F5344CB8AC3E}">
        <p14:creationId xmlns:p14="http://schemas.microsoft.com/office/powerpoint/2010/main" val="22657851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68F5-4ED6-5C45-B5FF-F51CE1D4B1E6}"/>
              </a:ext>
            </a:extLst>
          </p:cNvPr>
          <p:cNvSpPr>
            <a:spLocks noGrp="1"/>
          </p:cNvSpPr>
          <p:nvPr>
            <p:ph type="title"/>
          </p:nvPr>
        </p:nvSpPr>
        <p:spPr/>
        <p:txBody>
          <a:bodyPr>
            <a:normAutofit/>
          </a:bodyPr>
          <a:lstStyle/>
          <a:p>
            <a:r>
              <a:rPr lang="en-US" dirty="0"/>
              <a:t>HUB</a:t>
            </a:r>
          </a:p>
        </p:txBody>
      </p:sp>
      <p:sp>
        <p:nvSpPr>
          <p:cNvPr id="3" name="Text Placeholder 2">
            <a:extLst>
              <a:ext uri="{FF2B5EF4-FFF2-40B4-BE49-F238E27FC236}">
                <a16:creationId xmlns:a16="http://schemas.microsoft.com/office/drawing/2014/main" id="{DCE9B060-C1BD-9243-A7C8-E8954974FE77}"/>
              </a:ext>
            </a:extLst>
          </p:cNvPr>
          <p:cNvSpPr>
            <a:spLocks noGrp="1"/>
          </p:cNvSpPr>
          <p:nvPr>
            <p:ph type="body" sz="half" idx="1"/>
          </p:nvPr>
        </p:nvSpPr>
        <p:spPr>
          <a:xfrm>
            <a:off x="914399" y="1585913"/>
            <a:ext cx="5757863" cy="4557712"/>
          </a:xfrm>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Hubs work in the physical layer of the </a:t>
            </a:r>
            <a:r>
              <a:rPr lang="en-IN" b="1" dirty="0">
                <a:latin typeface="Times New Roman" panose="02020603050405020304" pitchFamily="18" charset="0"/>
                <a:cs typeface="Times New Roman" panose="02020603050405020304" pitchFamily="18" charset="0"/>
                <a:hlinkClick r:id="rId2"/>
              </a:rPr>
              <a:t>OSI model</a:t>
            </a:r>
            <a:r>
              <a:rPr lang="en-IN" dirty="0">
                <a:latin typeface="Times New Roman" panose="02020603050405020304" pitchFamily="18" charset="0"/>
                <a:cs typeface="Times New Roman" panose="02020603050405020304" pitchFamily="18" charset="0"/>
              </a:rPr>
              <a:t>. A hub is a device for connecting multiple Ethernet devices and making them act as a single network segment. It has multiple inputs and output ports in which a signal introduced at the input of any port appears at the output of every port except the original incoming port.</a:t>
            </a:r>
          </a:p>
          <a:p>
            <a:pPr algn="just"/>
            <a:r>
              <a:rPr lang="en-IN" dirty="0">
                <a:latin typeface="Times New Roman" panose="02020603050405020304" pitchFamily="18" charset="0"/>
                <a:cs typeface="Times New Roman" panose="02020603050405020304" pitchFamily="18" charset="0"/>
              </a:rPr>
              <a:t>A hub can be used with both digital and </a:t>
            </a:r>
            <a:r>
              <a:rPr lang="en-IN" dirty="0" err="1">
                <a:latin typeface="Times New Roman" panose="02020603050405020304" pitchFamily="18" charset="0"/>
                <a:cs typeface="Times New Roman" panose="02020603050405020304" pitchFamily="18" charset="0"/>
              </a:rPr>
              <a:t>analog</a:t>
            </a:r>
            <a:r>
              <a:rPr lang="en-IN" dirty="0">
                <a:latin typeface="Times New Roman" panose="02020603050405020304" pitchFamily="18" charset="0"/>
                <a:cs typeface="Times New Roman" panose="02020603050405020304" pitchFamily="18" charset="0"/>
              </a:rPr>
              <a:t> data. Hubs do not perform packet filtering or addressing function, they send the data packets to all the connected devices.</a:t>
            </a:r>
          </a:p>
        </p:txBody>
      </p:sp>
      <p:pic>
        <p:nvPicPr>
          <p:cNvPr id="6" name="Picture 5">
            <a:extLst>
              <a:ext uri="{FF2B5EF4-FFF2-40B4-BE49-F238E27FC236}">
                <a16:creationId xmlns:a16="http://schemas.microsoft.com/office/drawing/2014/main" id="{914171C2-209A-FB4C-89B5-8DD33173E867}"/>
              </a:ext>
            </a:extLst>
          </p:cNvPr>
          <p:cNvPicPr>
            <a:picLocks noChangeAspect="1"/>
          </p:cNvPicPr>
          <p:nvPr/>
        </p:nvPicPr>
        <p:blipFill>
          <a:blip r:embed="rId3"/>
          <a:stretch>
            <a:fillRect/>
          </a:stretch>
        </p:blipFill>
        <p:spPr>
          <a:xfrm>
            <a:off x="7357837" y="2457451"/>
            <a:ext cx="4404630" cy="2371724"/>
          </a:xfrm>
          <a:prstGeom prst="rect">
            <a:avLst/>
          </a:prstGeom>
        </p:spPr>
      </p:pic>
    </p:spTree>
    <p:extLst>
      <p:ext uri="{BB962C8B-B14F-4D97-AF65-F5344CB8AC3E}">
        <p14:creationId xmlns:p14="http://schemas.microsoft.com/office/powerpoint/2010/main" val="19844818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0F7C-9278-3043-900A-2F939249870C}"/>
              </a:ext>
            </a:extLst>
          </p:cNvPr>
          <p:cNvSpPr>
            <a:spLocks noGrp="1"/>
          </p:cNvSpPr>
          <p:nvPr>
            <p:ph type="title"/>
          </p:nvPr>
        </p:nvSpPr>
        <p:spPr/>
        <p:txBody>
          <a:bodyPr>
            <a:normAutofit/>
          </a:bodyPr>
          <a:lstStyle/>
          <a:p>
            <a:r>
              <a:rPr lang="en-US" dirty="0"/>
              <a:t>Bridge</a:t>
            </a:r>
          </a:p>
        </p:txBody>
      </p:sp>
      <p:sp>
        <p:nvSpPr>
          <p:cNvPr id="3" name="Text Placeholder 2">
            <a:extLst>
              <a:ext uri="{FF2B5EF4-FFF2-40B4-BE49-F238E27FC236}">
                <a16:creationId xmlns:a16="http://schemas.microsoft.com/office/drawing/2014/main" id="{E2171A3A-3E8D-854C-8D6D-0FBD64AAD6D4}"/>
              </a:ext>
            </a:extLst>
          </p:cNvPr>
          <p:cNvSpPr>
            <a:spLocks noGrp="1"/>
          </p:cNvSpPr>
          <p:nvPr>
            <p:ph type="body" sz="half" idx="1"/>
          </p:nvPr>
        </p:nvSpPr>
        <p:spPr>
          <a:xfrm>
            <a:off x="914399" y="1981199"/>
            <a:ext cx="10363201" cy="4219575"/>
          </a:xfrm>
        </p:spPr>
        <p:txBody>
          <a:bodyPr>
            <a:normAutofit/>
          </a:bodyPr>
          <a:lstStyle/>
          <a:p>
            <a:r>
              <a:rPr lang="en-IN" dirty="0">
                <a:latin typeface="Times New Roman" panose="02020603050405020304" pitchFamily="18" charset="0"/>
                <a:cs typeface="Times New Roman" panose="02020603050405020304" pitchFamily="18" charset="0"/>
              </a:rPr>
              <a:t>A bridge is a type of computer networking component that builds the connection between two local-area networks.</a:t>
            </a:r>
          </a:p>
          <a:p>
            <a:pPr algn="just"/>
            <a:r>
              <a:rPr lang="en-IN" dirty="0">
                <a:latin typeface="Times New Roman" panose="02020603050405020304" pitchFamily="18" charset="0"/>
                <a:cs typeface="Times New Roman" panose="02020603050405020304" pitchFamily="18" charset="0"/>
              </a:rPr>
              <a:t>A bridge operates at the data link layer of the OSI model. It can read only the outmost hardware address of the packet but cannot read the IP address. It reads the outmost section of the data packet to tell where the message is going. It reduces the traffic on other network segments. It does not send all the packets. So, a bridge can be programmed to reject packets from a particular network.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6666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97EE-FD89-3E49-A0FE-965D6F9A9CC1}"/>
              </a:ext>
            </a:extLst>
          </p:cNvPr>
          <p:cNvSpPr>
            <a:spLocks noGrp="1"/>
          </p:cNvSpPr>
          <p:nvPr>
            <p:ph type="title"/>
          </p:nvPr>
        </p:nvSpPr>
        <p:spPr/>
        <p:txBody>
          <a:bodyPr>
            <a:normAutofit/>
          </a:bodyPr>
          <a:lstStyle/>
          <a:p>
            <a:r>
              <a:rPr lang="en-US" dirty="0"/>
              <a:t>Switch</a:t>
            </a:r>
          </a:p>
        </p:txBody>
      </p:sp>
      <p:sp>
        <p:nvSpPr>
          <p:cNvPr id="3" name="Text Placeholder 2">
            <a:extLst>
              <a:ext uri="{FF2B5EF4-FFF2-40B4-BE49-F238E27FC236}">
                <a16:creationId xmlns:a16="http://schemas.microsoft.com/office/drawing/2014/main" id="{BCE77604-BC3D-3048-9E90-01418AE56320}"/>
              </a:ext>
            </a:extLst>
          </p:cNvPr>
          <p:cNvSpPr>
            <a:spLocks noGrp="1"/>
          </p:cNvSpPr>
          <p:nvPr>
            <p:ph type="body" sz="half" idx="1"/>
          </p:nvPr>
        </p:nvSpPr>
        <p:spPr>
          <a:xfrm>
            <a:off x="914400" y="1981200"/>
            <a:ext cx="10363200" cy="4114799"/>
          </a:xfrm>
        </p:spPr>
        <p:txBody>
          <a:bodyPr>
            <a:noAutofit/>
          </a:bodyPr>
          <a:lstStyle/>
          <a:p>
            <a:pPr algn="just"/>
            <a:r>
              <a:rPr lang="en-IN" sz="2400" dirty="0">
                <a:latin typeface="Times New Roman" panose="02020603050405020304" pitchFamily="18" charset="0"/>
                <a:cs typeface="Times New Roman" panose="02020603050405020304" pitchFamily="18" charset="0"/>
              </a:rPr>
              <a:t>Switches work as the connection points for an Ethernet network. Just like in the hub, devices in switches are linked to them through twisted-pair cabling.</a:t>
            </a:r>
          </a:p>
          <a:p>
            <a:pPr algn="just"/>
            <a:r>
              <a:rPr lang="en-IN" sz="2400" dirty="0">
                <a:latin typeface="Times New Roman" panose="02020603050405020304" pitchFamily="18" charset="0"/>
                <a:cs typeface="Times New Roman" panose="02020603050405020304" pitchFamily="18" charset="0"/>
              </a:rPr>
              <a:t>Switches may operate at one or more layers of the OSI model. They may operate in the data link layer and network layer; a device that operates simultaneously at more than one of these layers is known as a </a:t>
            </a:r>
            <a:r>
              <a:rPr lang="en-IN" sz="2400" i="1" dirty="0">
                <a:latin typeface="Times New Roman" panose="02020603050405020304" pitchFamily="18" charset="0"/>
                <a:cs typeface="Times New Roman" panose="02020603050405020304" pitchFamily="18" charset="0"/>
              </a:rPr>
              <a:t>multilayer switch</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A Switch can check the errors before forwarding the data, which makes it more efficient and improves its performance. </a:t>
            </a:r>
            <a:r>
              <a:rPr lang="en-IN" sz="2400" b="1" dirty="0">
                <a:latin typeface="Times New Roman" panose="02020603050405020304" pitchFamily="18" charset="0"/>
                <a:cs typeface="Times New Roman" panose="02020603050405020304" pitchFamily="18" charset="0"/>
              </a:rPr>
              <a:t>A switch is the better version of a hub</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It is a multi-port bridge device.</a:t>
            </a:r>
          </a:p>
          <a:p>
            <a:pPr marL="0" indent="0">
              <a:buNone/>
            </a:pPr>
            <a:br>
              <a:rPr lang="en-IN"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47962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4290</TotalTime>
  <Words>583</Words>
  <Application>Microsoft Macintosh PowerPoint</Application>
  <PresentationFormat>Widescreen</PresentationFormat>
  <Paragraphs>47</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Symbol</vt:lpstr>
      <vt:lpstr>Times New Roman</vt:lpstr>
      <vt:lpstr>Office Theme</vt:lpstr>
      <vt:lpstr>Microsoft Word Document</vt:lpstr>
      <vt:lpstr>Transmission Media - Guided</vt:lpstr>
      <vt:lpstr>BASEBAND COAXIAL CABLE</vt:lpstr>
      <vt:lpstr>PowerPoint Presentation</vt:lpstr>
      <vt:lpstr>FIBER OPTICS:</vt:lpstr>
      <vt:lpstr>UnGuided Media </vt:lpstr>
      <vt:lpstr>Different Networks devices</vt:lpstr>
      <vt:lpstr>HUB</vt:lpstr>
      <vt:lpstr>Bridge</vt:lpstr>
      <vt:lpstr>Switch</vt:lpstr>
      <vt:lpstr>Router</vt:lpstr>
      <vt:lpstr>Gateways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Media - Guided</dc:title>
  <dc:creator>Microsoft Office User</dc:creator>
  <cp:lastModifiedBy>Microsoft Office User</cp:lastModifiedBy>
  <cp:revision>8</cp:revision>
  <dcterms:created xsi:type="dcterms:W3CDTF">2025-09-19T04:12:41Z</dcterms:created>
  <dcterms:modified xsi:type="dcterms:W3CDTF">2025-09-22T03:43:08Z</dcterms:modified>
</cp:coreProperties>
</file>