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improvement over tf-idf was proposed by kewen Chen in his paper in 2016. A new IGM(Inverse Gravity Moment) measure was introduced, to measure the importance of a term in document.</a:t>
            </a:r>
            <a:endParaRPr b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7" name="Google Shape;97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7" name="Google Shape;10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4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25" name="Google Shape;2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1">
  <p:cSld name="SECTION_TITLE_AND_DESCRIPTION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30" name="Google Shape;30;p5"/>
          <p:cNvPicPr preferRelativeResize="0"/>
          <p:nvPr/>
        </p:nvPicPr>
        <p:blipFill rotWithShape="1">
          <a:blip r:embed="rId2">
            <a:alphaModFix/>
          </a:blip>
          <a:srcRect b="26445" l="9049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3" name="Google Shape;33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2" name="Google Shape;42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bg>
      <p:bgPr>
        <a:solidFill>
          <a:schemeClr val="lt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3" name="Google Shape;53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4" name="Google Shape;54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8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8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58" name="Google Shape;58;p8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8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Component Detail" id="66" name="Google Shape;66;p8"/>
          <p:cNvPicPr preferRelativeResize="0"/>
          <p:nvPr/>
        </p:nvPicPr>
        <p:blipFill rotWithShape="1">
          <a:blip r:embed="rId2">
            <a:alphaModFix/>
          </a:blip>
          <a:srcRect b="25075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8"/>
          <p:cNvGrpSpPr/>
          <p:nvPr/>
        </p:nvGrpSpPr>
        <p:grpSpPr>
          <a:xfrm>
            <a:off x="7666681" y="2077877"/>
            <a:ext cx="1148179" cy="2282763"/>
            <a:chOff x="7666681" y="2077877"/>
            <a:chExt cx="1148179" cy="2282763"/>
          </a:xfrm>
        </p:grpSpPr>
        <p:grpSp>
          <p:nvGrpSpPr>
            <p:cNvPr id="69" name="Google Shape;69;p8"/>
            <p:cNvGrpSpPr/>
            <p:nvPr/>
          </p:nvGrpSpPr>
          <p:grpSpPr>
            <a:xfrm>
              <a:off x="7666681" y="2077877"/>
              <a:ext cx="1148179" cy="2282763"/>
              <a:chOff x="3983627" y="1676395"/>
              <a:chExt cx="1449538" cy="2881913"/>
            </a:xfrm>
          </p:grpSpPr>
          <p:sp>
            <p:nvSpPr>
              <p:cNvPr id="70" name="Google Shape;70;p8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8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8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Mobile View" id="73" name="Google Shape;73;p8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8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8" name="Google Shape;7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7" name="Google Shape;87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llimllib.github.io/bloomfilter-tutorial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ctrTitle"/>
          </p:nvPr>
        </p:nvSpPr>
        <p:spPr>
          <a:xfrm>
            <a:off x="729449" y="1322450"/>
            <a:ext cx="6190895" cy="11999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000"/>
              <a:t>RELATIONAL TERM WEIGHING METRIC FOR EVENT DETECTION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3000"/>
          </a:p>
        </p:txBody>
      </p:sp>
      <p:sp>
        <p:nvSpPr>
          <p:cNvPr id="117" name="Google Shape;117;p15"/>
          <p:cNvSpPr txBox="1"/>
          <p:nvPr>
            <p:ph idx="1" type="subTitle"/>
          </p:nvPr>
        </p:nvSpPr>
        <p:spPr>
          <a:xfrm>
            <a:off x="729451" y="3943524"/>
            <a:ext cx="3717858" cy="1002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1400"/>
              <a:t>Project Guide:</a:t>
            </a:r>
            <a:endParaRPr sz="14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400"/>
              <a:t>Prof. Arka Prokash Mazumdar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400"/>
              <a:t>Dept. of Computer Science and Engineering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4696693" y="3943524"/>
            <a:ext cx="3816925" cy="1002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Presented By:</a:t>
            </a:r>
            <a:endParaRPr b="0" i="0" sz="12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Bhawika Agarwal  2015UCP1559</a:t>
            </a:r>
            <a:endParaRPr b="0" i="0" sz="12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Sakshi Yadav            2015UCP1683</a:t>
            </a:r>
            <a:endParaRPr b="0" i="0" sz="12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Amit K Yadav           2015UCP1549</a:t>
            </a:r>
            <a:endParaRPr b="0" i="0" sz="12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Bloomfilter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729451" y="2147975"/>
            <a:ext cx="73809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US" sz="1400"/>
              <a:t>A probabilistic data structure, returns either "possibly in set" or "definitely not in set".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US" sz="1400"/>
              <a:t>PROS :  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provides fast searching and space-efficient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US" sz="1400"/>
              <a:t>CONS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Possibility of false positives.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Example of Bloomfilter</a:t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725" y="2115125"/>
            <a:ext cx="4019550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425" y="4772025"/>
            <a:ext cx="703897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729450" y="2078875"/>
            <a:ext cx="7688700" cy="25762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US" sz="1400"/>
              <a:t>Using bloom filter , we can re-write ACR(t) as :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US"/>
              <a:t>Final metric can be given as:</a:t>
            </a:r>
            <a:endParaRPr sz="1400"/>
          </a:p>
        </p:txBody>
      </p:sp>
      <p:sp>
        <p:nvSpPr>
          <p:cNvPr id="189" name="Google Shape;18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TF-ACR (contd.)</a:t>
            </a:r>
            <a:endParaRPr/>
          </a:p>
        </p:txBody>
      </p:sp>
      <p:pic>
        <p:nvPicPr>
          <p:cNvPr descr="https://lh6.googleusercontent.com/I_Z4jvwtcI9EuUfqc9rOMyzj6XSRsOYNouztjI8z7WTCIdQXCvRSRFwfrJtjyiCP21_30U-yWhfSN7BjW83ajVYU8UgPHOX-9WDztHKLqgTxRxejCd5KtJybPAg-yEfygC7nE-8UP70" id="190" name="Google Shape;1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6977" y="2571750"/>
            <a:ext cx="3933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p3LqbwZpKUjyjyEYvv6XIKIiFkLX-KRPvDwfQugrVaMs9PWcR_6KLP1i8-rnIskxkRnqrUkPqPHZmtDI2qgNxMAJDWhf2o4sSSCITbhF9piIbCv2GkZA90toZwi9O2ScY92OV_w6Q6s" id="191" name="Google Shape;19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6572" y="3972417"/>
            <a:ext cx="402907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/>
          <p:nvPr/>
        </p:nvSpPr>
        <p:spPr>
          <a:xfrm>
            <a:off x="0" y="0"/>
            <a:ext cx="91440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7"/>
          <p:cNvSpPr txBox="1"/>
          <p:nvPr>
            <p:ph idx="4294967295" type="title"/>
          </p:nvPr>
        </p:nvSpPr>
        <p:spPr>
          <a:xfrm>
            <a:off x="346424" y="0"/>
            <a:ext cx="5259246" cy="3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>
                <a:solidFill>
                  <a:srgbClr val="FFFFFF"/>
                </a:solidFill>
              </a:rPr>
              <a:t>Co-occurrence based Incremental Clustering Algorithm</a:t>
            </a:r>
            <a:endParaRPr/>
          </a:p>
        </p:txBody>
      </p:sp>
      <p:pic>
        <p:nvPicPr>
          <p:cNvPr descr="https://lh6.googleusercontent.com/QAxnzdsCVrTicLWQcnhuashrigte5yYcSWo6dJ_pafBvpre_cXAijiY910-g-RXfD6BIoPDsf_qrsDYG4_fPVqUvZIcCKzvRTp3NzMY3vG5b8H82dCi48pT2M5RXt8IFKsmngrUogYI" id="198" name="Google Shape;198;p27"/>
          <p:cNvPicPr preferRelativeResize="0"/>
          <p:nvPr/>
        </p:nvPicPr>
        <p:blipFill rotWithShape="1">
          <a:blip r:embed="rId3">
            <a:alphaModFix/>
          </a:blip>
          <a:srcRect b="0" l="0" r="0" t="594"/>
          <a:stretch/>
        </p:blipFill>
        <p:spPr>
          <a:xfrm>
            <a:off x="1221300" y="500932"/>
            <a:ext cx="4881802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729450" y="2055022"/>
            <a:ext cx="7688700" cy="2938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US" sz="1400"/>
              <a:t>Dataset and ground truth creation.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US" sz="1400"/>
              <a:t>Evaluation Metrics - Precision, Recall, F-Measure.</a:t>
            </a:r>
            <a:endParaRPr/>
          </a:p>
          <a:p>
            <a:pPr indent="-228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/>
          </a:p>
          <a:p>
            <a:pPr indent="-228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/>
          </a:p>
          <a:p>
            <a:pPr indent="0" lvl="0" marL="146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  <a:p>
            <a:pPr indent="0" lvl="0" marL="146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  <a:p>
            <a:pPr indent="0" lvl="0" marL="146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200"/>
              <a:t>           We have taken </a:t>
            </a:r>
            <a:r>
              <a:rPr b="1" lang="en-US"/>
              <a:t>β </a:t>
            </a:r>
            <a:r>
              <a:rPr lang="en-US"/>
              <a:t>= 1</a:t>
            </a:r>
            <a:endParaRPr sz="1200"/>
          </a:p>
        </p:txBody>
      </p:sp>
      <p:sp>
        <p:nvSpPr>
          <p:cNvPr id="204" name="Google Shape;20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Experimental Set-Up</a:t>
            </a:r>
            <a:endParaRPr/>
          </a:p>
        </p:txBody>
      </p:sp>
      <p:pic>
        <p:nvPicPr>
          <p:cNvPr descr="https://lh5.googleusercontent.com/A7ujxWgWZyCYRXwzc8aeoNHRk_lX6jHoFJ6j4FWV7_gJrEOpe99QzHZ7kgaFF1lskFYEPhAo1qn-tiDWkIyQmURBdQbo5xhgPRF2yltxUB99ang6Lr2Y3XMk-OXbQKbackRn_BEHKZ0" id="205" name="Google Shape;2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316" y="2997063"/>
            <a:ext cx="20669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pjTmyjjzbEYUz7SjxqaGiF8lCzC5CKJ-p5pgvlATVJH0lvkmfEfc2_xUU9tdP-6o-0YQt-MfA5jFQHoItFM0t-GQfR8OZg8WGGo2A3ZOkoRvg2kFbnFQ2OYoB3HwiEJeqU2moQEuEQo" id="206" name="Google Shape;20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54156" y="3082788"/>
            <a:ext cx="16192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HT3Q6HuDql8_Ah9LdtC8binOUA1JPeI4EUjo1sdzKbXRGAK-pywReWyQzlCjapGOA09BSUb5SStMbBBrC1sX-QnIrSfjfdAwj_o7tKGq2xkRuibwDgw8089P8Y-CPLswTNWO-LdiHOI" id="207" name="Google Shape;207;p28"/>
          <p:cNvPicPr preferRelativeResize="0"/>
          <p:nvPr/>
        </p:nvPicPr>
        <p:blipFill rotWithShape="1">
          <a:blip r:embed="rId5">
            <a:alphaModFix/>
          </a:blip>
          <a:srcRect b="41440" l="0" r="0" t="0"/>
          <a:stretch/>
        </p:blipFill>
        <p:spPr>
          <a:xfrm>
            <a:off x="1156046" y="3965673"/>
            <a:ext cx="3571875" cy="574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Results</a:t>
            </a:r>
            <a:endParaRPr/>
          </a:p>
        </p:txBody>
      </p:sp>
      <p:pic>
        <p:nvPicPr>
          <p:cNvPr descr="https://lh3.googleusercontent.com/1A0MjM8b_3_IzRU_OZpmR53Rwgzwmqe66lbL6MEyJ7xKaW-0HcoStqa26CU5yEgNEVf-WcIpYagodj4durdrmSRLmywkVP91fgpB_UZFDmW5KJTm_6TblawoG9sId_TIKKKoOiMZ0i0" id="213" name="Google Shape;21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851" y="2245847"/>
            <a:ext cx="2576808" cy="17218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Hi5KlWEX-kd-9pkFjoF16xZx0DU9zFer7H-EVRoKEn3tSVgUBDbSTTDqkxKrI-IqjE8mLbWPb4wupdMNCYQg1C5u4f0hFRKMUqjp4u28cNYEgkJXfrIHAGuxB5aWcqUE2ngj2eLnx6k" id="214" name="Google Shape;21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7714" y="2245847"/>
            <a:ext cx="2576809" cy="1721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X6EZqvtqHbHiqUsexoFNolTKMt5kUUUAQTL4SOnkUuzNSSyaYAeiN3YeCPdBdMQ6OWNjTJZEH4suC7rJdzY-FWth-5NEI6eFuJK4R3LhTSo8Ywa-rdc4VF0MfCkOBmop17GSmPePqKc" id="215" name="Google Shape;21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9578" y="2245846"/>
            <a:ext cx="2576808" cy="172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Results</a:t>
            </a:r>
            <a:endParaRPr/>
          </a:p>
        </p:txBody>
      </p:sp>
      <p:pic>
        <p:nvPicPr>
          <p:cNvPr descr="https://lh5.googleusercontent.com/z18uIS5yrA6deX2t9nqAqnfPgXEkFl14JSBF2McvfLYTUdTeC8zrzDKzOxCGEHTTU53M6elVs0XHxceRDdSjBMHPE3uMMAjf368LM78FXma8SqrpOn_yPVNME5BVe04KiCrRVuZ5VB8" id="221" name="Google Shape;22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708" y="2058074"/>
            <a:ext cx="4206820" cy="19226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729450" y="3705307"/>
            <a:ext cx="7688700" cy="11370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US" sz="1400"/>
              <a:t>Table showing Most significant words describing event related to hurricane harvey floods and daca  for each of the three metric, respectively.</a:t>
            </a:r>
            <a:endParaRPr/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4906" y="1916550"/>
            <a:ext cx="4538219" cy="22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Future scope</a:t>
            </a:r>
            <a:endParaRPr/>
          </a:p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729451" y="2078875"/>
            <a:ext cx="738088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US" sz="1400"/>
              <a:t>Use an efficient and adaptive threshold function, rather than computing it empirically.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US" sz="1400"/>
              <a:t>This approach is currently efficient for clustering small independent posts, but can be extended for use with retrospective documents.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US" sz="1400"/>
              <a:t>We can add a cluster summarization component to the existing methodology so that the approach can be more useful to end users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729451" y="2078875"/>
            <a:ext cx="7380880" cy="25964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US"/>
              <a:t>Allan, J., Carbonell, J. G., Doddington, G., Yamron, J.; Yang, Y., (2003): Topic Detection and Tracking Pilot Study Final Report.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US"/>
              <a:t>Becker, H., Naaman, M., &amp; Gravano, L. (2011). Beyond Trending Topics Real-World Event Identification on Twitter. Icwsm, 438-441.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US"/>
              <a:t>Chen, K., Zhang, Z., Long, J., &amp; Zhan, H. (2016). Turning from TF-IDF to TF-IGM for term weighting in text classification, 245-260.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US"/>
              <a:t>[online] Bloom filter - Wikipedia. Available at: https://en.wikipedia.org/wiki/Bloom_filter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US"/>
              <a:t>[online] Bloom filter - Github. Available at: </a:t>
            </a:r>
            <a:r>
              <a:rPr lang="en-US">
                <a:uFill>
                  <a:noFill/>
                </a:uFill>
                <a:hlinkClick r:id="rId3"/>
              </a:rPr>
              <a:t>https://llimllib.github.io/bloomfilter-tutorial/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US"/>
              <a:t>[online] Clustering Algorithms and Evaluations. Available at: https://www.ims.uni-stuttgart.de/institut/mitarbeiter/schulte/theses/phd/algorithm.pdf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24" name="Google Shape;124;p16"/>
          <p:cNvSpPr txBox="1"/>
          <p:nvPr>
            <p:ph idx="4294967295" type="subTitle"/>
          </p:nvPr>
        </p:nvSpPr>
        <p:spPr>
          <a:xfrm>
            <a:off x="4572000" y="1322450"/>
            <a:ext cx="40800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 Symbols"/>
              <a:buChar char="❖"/>
            </a:pPr>
            <a:r>
              <a:rPr b="1" i="0" lang="en-US" sz="1600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Terminology</a:t>
            </a:r>
            <a:endParaRPr b="1" i="0" sz="1600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 Symbols"/>
              <a:buChar char="❖"/>
            </a:pPr>
            <a:r>
              <a:rPr b="1" i="0" lang="en-US" sz="1600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 Statement</a:t>
            </a:r>
            <a:endParaRPr b="1" sz="1600">
              <a:solidFill>
                <a:schemeClr val="lt1"/>
              </a:solidFill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 Symbols"/>
              <a:buChar char="❖"/>
            </a:pPr>
            <a:r>
              <a:rPr b="1" i="0" lang="en-US" sz="1600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Existing Metrics</a:t>
            </a:r>
            <a:endParaRPr b="1" sz="1600">
              <a:solidFill>
                <a:srgbClr val="FFFFFF"/>
              </a:solidFill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 Symbols"/>
              <a:buChar char="❖"/>
            </a:pPr>
            <a:r>
              <a:rPr b="1" i="0" lang="en-US" sz="1600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Proposed Metric</a:t>
            </a:r>
            <a:endParaRPr b="1" sz="1600">
              <a:solidFill>
                <a:srgbClr val="FFFFFF"/>
              </a:solidFill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 Symbols"/>
              <a:buChar char="❖"/>
            </a:pPr>
            <a:r>
              <a:rPr b="1" i="0" lang="en-US" sz="1600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Results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 Symbols"/>
              <a:buChar char="❖"/>
            </a:pPr>
            <a:r>
              <a:rPr b="1" i="0" lang="en-US" sz="1600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Future Scope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 Symbols"/>
              <a:buChar char="❖"/>
            </a:pPr>
            <a:r>
              <a:rPr b="1" i="0" lang="en-US" sz="1600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References</a:t>
            </a:r>
            <a:endParaRPr b="1" i="0" sz="1600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729450" y="864300"/>
            <a:ext cx="70212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Terminology</a:t>
            </a:r>
            <a:endParaRPr b="0"/>
          </a:p>
        </p:txBody>
      </p:sp>
      <p:sp>
        <p:nvSpPr>
          <p:cNvPr id="130" name="Google Shape;130;p17"/>
          <p:cNvSpPr txBox="1"/>
          <p:nvPr>
            <p:ph type="title"/>
          </p:nvPr>
        </p:nvSpPr>
        <p:spPr>
          <a:xfrm>
            <a:off x="729450" y="1745716"/>
            <a:ext cx="7021200" cy="22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1600">
                <a:latin typeface="Lato"/>
                <a:ea typeface="Lato"/>
                <a:cs typeface="Lato"/>
                <a:sym typeface="Lato"/>
              </a:rPr>
              <a:t>Event</a:t>
            </a:r>
            <a:r>
              <a:rPr b="0" lang="en-US" sz="1600">
                <a:latin typeface="Lato"/>
                <a:ea typeface="Lato"/>
                <a:cs typeface="Lato"/>
                <a:sym typeface="Lato"/>
              </a:rPr>
              <a:t> : A real-world occurrence that takes place in a certain geographical location over a certain time period.</a:t>
            </a:r>
            <a:br>
              <a:rPr b="0" lang="en-US" sz="1600">
                <a:latin typeface="Lato"/>
                <a:ea typeface="Lato"/>
                <a:cs typeface="Lato"/>
                <a:sym typeface="Lato"/>
              </a:rPr>
            </a:br>
            <a:br>
              <a:rPr b="0" lang="en-US" sz="1600">
                <a:latin typeface="Lato"/>
                <a:ea typeface="Lato"/>
                <a:cs typeface="Lato"/>
                <a:sym typeface="Lato"/>
              </a:rPr>
            </a:br>
            <a:r>
              <a:rPr lang="en-US" sz="1600">
                <a:latin typeface="Lato"/>
                <a:ea typeface="Lato"/>
                <a:cs typeface="Lato"/>
                <a:sym typeface="Lato"/>
              </a:rPr>
              <a:t>Weight Metric</a:t>
            </a:r>
            <a:r>
              <a:rPr b="0" lang="en-US" sz="1600">
                <a:latin typeface="Lato"/>
                <a:ea typeface="Lato"/>
                <a:cs typeface="Lato"/>
                <a:sym typeface="Lato"/>
              </a:rPr>
              <a:t> : A metric that assigns each term in a document a weight according to an underlying scheme.</a:t>
            </a:r>
            <a:br>
              <a:rPr b="0" lang="en-US" sz="1600">
                <a:latin typeface="Lato"/>
                <a:ea typeface="Lato"/>
                <a:cs typeface="Lato"/>
                <a:sym typeface="Lato"/>
              </a:rPr>
            </a:br>
            <a:br>
              <a:rPr b="0" lang="en-US" sz="1600">
                <a:latin typeface="Lato"/>
                <a:ea typeface="Lato"/>
                <a:cs typeface="Lato"/>
                <a:sym typeface="Lato"/>
              </a:rPr>
            </a:br>
            <a:br>
              <a:rPr b="0" lang="en-US" sz="1600">
                <a:latin typeface="Lato"/>
                <a:ea typeface="Lato"/>
                <a:cs typeface="Lato"/>
                <a:sym typeface="Lato"/>
              </a:rPr>
            </a:br>
            <a:r>
              <a:rPr lang="en-US" sz="2000"/>
              <a:t>Need for a new weight metric for event detection ?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36" name="Google Shape;136;p1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chemeClr val="dk1"/>
                </a:solidFill>
              </a:rPr>
              <a:t>To propose an improved relational  weight metric that can be used to compute similarity amongst microblog posts, by considering the relationship between co-occurring words in an online incremental clustering framework.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729450" y="2078875"/>
            <a:ext cx="7688700" cy="25762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b="1" lang="en-US" sz="1400"/>
              <a:t>TF</a:t>
            </a:r>
            <a:r>
              <a:rPr lang="en-US" sz="1400"/>
              <a:t> - measures how frequently a term occurs in a document.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b="1" lang="en-US" sz="1400"/>
              <a:t>IDF</a:t>
            </a:r>
            <a:r>
              <a:rPr lang="en-US" sz="1400"/>
              <a:t>  - measure rarity of a term.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en-US"/>
              <a:t>	tf[term] = 1 + log(count(term,Tweet))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en-US"/>
              <a:t>	idf[term] = log(total_clusters / cluster_freq[term])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b="1" lang="en-US"/>
              <a:t>Cosine Similarity (d1, d2) </a:t>
            </a:r>
            <a:r>
              <a:rPr lang="en-US"/>
              <a:t>=  Dot product(d1, d2) / ||d1|| * ||d2||</a:t>
            </a:r>
            <a:endParaRPr/>
          </a:p>
        </p:txBody>
      </p:sp>
      <p:sp>
        <p:nvSpPr>
          <p:cNvPr id="142" name="Google Shape;14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TF-IDF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5.googleusercontent.com/b4THX3ptHinilpmDDCi-zHhThTmbAIad4GSJfy40FQt4qWNd0KmZ-UR6F0v4MvUylCWruEpzLr_1V1ooJLqC6EN3-j_QyztrQfKUQZDufk5baEJnllhoEMjWU94HN9PZWmODE3LqqL0"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815" y="600841"/>
            <a:ext cx="7692370" cy="44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/>
          <p:nvPr/>
        </p:nvSpPr>
        <p:spPr>
          <a:xfrm>
            <a:off x="0" y="0"/>
            <a:ext cx="91440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 txBox="1"/>
          <p:nvPr>
            <p:ph idx="4294967295" type="title"/>
          </p:nvPr>
        </p:nvSpPr>
        <p:spPr>
          <a:xfrm>
            <a:off x="346424" y="0"/>
            <a:ext cx="4301775" cy="3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>
                <a:solidFill>
                  <a:srgbClr val="FFFFFF"/>
                </a:solidFill>
              </a:rPr>
              <a:t>General Incremental Clustering Algorithm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729450" y="2078875"/>
            <a:ext cx="7688700" cy="25762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b="1" lang="en-US" sz="1400"/>
              <a:t>IGM (Inverse Gravity Moment) </a:t>
            </a:r>
            <a:r>
              <a:rPr lang="en-US" sz="1400"/>
              <a:t>- assigns weight by term’s class distinguishing power.</a:t>
            </a:r>
            <a:endParaRPr/>
          </a:p>
        </p:txBody>
      </p:sp>
      <p:sp>
        <p:nvSpPr>
          <p:cNvPr id="155" name="Google Shape;15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TF-IGM</a:t>
            </a:r>
            <a:endParaRPr/>
          </a:p>
        </p:txBody>
      </p:sp>
      <p:pic>
        <p:nvPicPr>
          <p:cNvPr descr="https://lh3.googleusercontent.com/_xErfd2qEL4GV06gFeO_ObQ5m81vxWGmOHO8peaIQu6I3SC8S3v0WUydv3u86b6gslBcTgUpoUHIgAQNFaSQc4xvSGn0QpP3ab1e54gBQf9mESbhOkOh5nDsp1i_pq5gqfbkmeqs9vw" id="156" name="Google Shape;156;p21"/>
          <p:cNvPicPr preferRelativeResize="0"/>
          <p:nvPr/>
        </p:nvPicPr>
        <p:blipFill rotWithShape="1">
          <a:blip r:embed="rId3">
            <a:alphaModFix/>
          </a:blip>
          <a:srcRect b="0" l="0" r="0" t="16625"/>
          <a:stretch/>
        </p:blipFill>
        <p:spPr>
          <a:xfrm>
            <a:off x="1986400" y="2741150"/>
            <a:ext cx="2739275" cy="941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t6BY85sWRpvDfFUZQDMHYA_FNfdgLxiCw4bedJb8cYHc8249FO1m88gVjgwM8ncbWWj-oyDDQoSmPJ_K9EciY-e-Ahuq3Qtq-oWEyJ6qP2yQHviYU-6KFjOFrweQcBGfEdweVRIsVQE" id="157" name="Google Shape;157;p21"/>
          <p:cNvPicPr preferRelativeResize="0"/>
          <p:nvPr/>
        </p:nvPicPr>
        <p:blipFill rotWithShape="1">
          <a:blip r:embed="rId4">
            <a:alphaModFix/>
          </a:blip>
          <a:srcRect b="27938" l="0" r="0" t="8646"/>
          <a:stretch/>
        </p:blipFill>
        <p:spPr>
          <a:xfrm>
            <a:off x="932577" y="3920200"/>
            <a:ext cx="4965500" cy="7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Limitations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729450" y="2078875"/>
            <a:ext cx="7945423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US" sz="1400"/>
              <a:t>Twitter messages, by design, contain little textual information, and often exhibit low quality, resulting in noisy estimation of term frequency metric.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US" sz="1400"/>
              <a:t>They assume that the counts of different words provide independent evidence of similarity.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US" sz="1400"/>
              <a:t>Makes no use of semantic similarities between words.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729450" y="2078875"/>
            <a:ext cx="7688700" cy="25762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US" sz="1400"/>
              <a:t>Exploits word co-occurrences rather than considering them independently.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US" sz="1400"/>
              <a:t>Word co-occurs with  few distinct words - rare - higher weight.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US" sz="1400"/>
              <a:t>We define for each term, </a:t>
            </a:r>
            <a:endParaRPr/>
          </a:p>
        </p:txBody>
      </p:sp>
      <p:sp>
        <p:nvSpPr>
          <p:cNvPr id="169" name="Google Shape;16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RELATIONAL WEIGHT METRIC: TF-ACR</a:t>
            </a:r>
            <a:endParaRPr/>
          </a:p>
        </p:txBody>
      </p:sp>
      <p:pic>
        <p:nvPicPr>
          <p:cNvPr descr="https://lh6.googleusercontent.com/D6NqTQs4p0d25cv35_yWvDwamARLkufS11DlTLcprz9ceYBF22cJBjk3xpwCHRF3nTTqQWWfZYPUCcbFS9RaW02CF-j62yeSDYRKzhvPhGRO_8fDw9KBUYc8kwVk8jJ3TXTNKshZHh4" id="170" name="Google Shape;17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411" y="3410236"/>
            <a:ext cx="525780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