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6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8131E4-9BEA-4C7D-A304-21A7EA301F88}"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9A086-E36D-4037-97C5-21EFB527F7A8}" type="slidenum">
              <a:rPr lang="en-IN" smtClean="0"/>
              <a:t>‹#›</a:t>
            </a:fld>
            <a:endParaRPr lang="en-IN"/>
          </a:p>
        </p:txBody>
      </p:sp>
    </p:spTree>
    <p:extLst>
      <p:ext uri="{BB962C8B-B14F-4D97-AF65-F5344CB8AC3E}">
        <p14:creationId xmlns:p14="http://schemas.microsoft.com/office/powerpoint/2010/main" val="2804344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8131E4-9BEA-4C7D-A304-21A7EA301F88}"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9A086-E36D-4037-97C5-21EFB527F7A8}" type="slidenum">
              <a:rPr lang="en-IN" smtClean="0"/>
              <a:t>‹#›</a:t>
            </a:fld>
            <a:endParaRPr lang="en-IN"/>
          </a:p>
        </p:txBody>
      </p:sp>
    </p:spTree>
    <p:extLst>
      <p:ext uri="{BB962C8B-B14F-4D97-AF65-F5344CB8AC3E}">
        <p14:creationId xmlns:p14="http://schemas.microsoft.com/office/powerpoint/2010/main" val="133025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8131E4-9BEA-4C7D-A304-21A7EA301F88}"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9A086-E36D-4037-97C5-21EFB527F7A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8609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8131E4-9BEA-4C7D-A304-21A7EA301F88}"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9A086-E36D-4037-97C5-21EFB527F7A8}" type="slidenum">
              <a:rPr lang="en-IN" smtClean="0"/>
              <a:t>‹#›</a:t>
            </a:fld>
            <a:endParaRPr lang="en-IN"/>
          </a:p>
        </p:txBody>
      </p:sp>
    </p:spTree>
    <p:extLst>
      <p:ext uri="{BB962C8B-B14F-4D97-AF65-F5344CB8AC3E}">
        <p14:creationId xmlns:p14="http://schemas.microsoft.com/office/powerpoint/2010/main" val="3439573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8131E4-9BEA-4C7D-A304-21A7EA301F88}"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9A086-E36D-4037-97C5-21EFB527F7A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5505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8131E4-9BEA-4C7D-A304-21A7EA301F88}"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9A086-E36D-4037-97C5-21EFB527F7A8}" type="slidenum">
              <a:rPr lang="en-IN" smtClean="0"/>
              <a:t>‹#›</a:t>
            </a:fld>
            <a:endParaRPr lang="en-IN"/>
          </a:p>
        </p:txBody>
      </p:sp>
    </p:spTree>
    <p:extLst>
      <p:ext uri="{BB962C8B-B14F-4D97-AF65-F5344CB8AC3E}">
        <p14:creationId xmlns:p14="http://schemas.microsoft.com/office/powerpoint/2010/main" val="2201149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8131E4-9BEA-4C7D-A304-21A7EA301F88}"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9A086-E36D-4037-97C5-21EFB527F7A8}" type="slidenum">
              <a:rPr lang="en-IN" smtClean="0"/>
              <a:t>‹#›</a:t>
            </a:fld>
            <a:endParaRPr lang="en-IN"/>
          </a:p>
        </p:txBody>
      </p:sp>
    </p:spTree>
    <p:extLst>
      <p:ext uri="{BB962C8B-B14F-4D97-AF65-F5344CB8AC3E}">
        <p14:creationId xmlns:p14="http://schemas.microsoft.com/office/powerpoint/2010/main" val="398930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8131E4-9BEA-4C7D-A304-21A7EA301F88}"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9A086-E36D-4037-97C5-21EFB527F7A8}" type="slidenum">
              <a:rPr lang="en-IN" smtClean="0"/>
              <a:t>‹#›</a:t>
            </a:fld>
            <a:endParaRPr lang="en-IN"/>
          </a:p>
        </p:txBody>
      </p:sp>
    </p:spTree>
    <p:extLst>
      <p:ext uri="{BB962C8B-B14F-4D97-AF65-F5344CB8AC3E}">
        <p14:creationId xmlns:p14="http://schemas.microsoft.com/office/powerpoint/2010/main" val="249359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8131E4-9BEA-4C7D-A304-21A7EA301F88}"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9A086-E36D-4037-97C5-21EFB527F7A8}" type="slidenum">
              <a:rPr lang="en-IN" smtClean="0"/>
              <a:t>‹#›</a:t>
            </a:fld>
            <a:endParaRPr lang="en-IN"/>
          </a:p>
        </p:txBody>
      </p:sp>
    </p:spTree>
    <p:extLst>
      <p:ext uri="{BB962C8B-B14F-4D97-AF65-F5344CB8AC3E}">
        <p14:creationId xmlns:p14="http://schemas.microsoft.com/office/powerpoint/2010/main" val="5065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8131E4-9BEA-4C7D-A304-21A7EA301F88}"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9A086-E36D-4037-97C5-21EFB527F7A8}" type="slidenum">
              <a:rPr lang="en-IN" smtClean="0"/>
              <a:t>‹#›</a:t>
            </a:fld>
            <a:endParaRPr lang="en-IN"/>
          </a:p>
        </p:txBody>
      </p:sp>
    </p:spTree>
    <p:extLst>
      <p:ext uri="{BB962C8B-B14F-4D97-AF65-F5344CB8AC3E}">
        <p14:creationId xmlns:p14="http://schemas.microsoft.com/office/powerpoint/2010/main" val="1617095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8131E4-9BEA-4C7D-A304-21A7EA301F88}"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39A086-E36D-4037-97C5-21EFB527F7A8}" type="slidenum">
              <a:rPr lang="en-IN" smtClean="0"/>
              <a:t>‹#›</a:t>
            </a:fld>
            <a:endParaRPr lang="en-IN"/>
          </a:p>
        </p:txBody>
      </p:sp>
    </p:spTree>
    <p:extLst>
      <p:ext uri="{BB962C8B-B14F-4D97-AF65-F5344CB8AC3E}">
        <p14:creationId xmlns:p14="http://schemas.microsoft.com/office/powerpoint/2010/main" val="3527763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8131E4-9BEA-4C7D-A304-21A7EA301F88}" type="datetimeFigureOut">
              <a:rPr lang="en-IN" smtClean="0"/>
              <a:t>03-05-2023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39A086-E36D-4037-97C5-21EFB527F7A8}" type="slidenum">
              <a:rPr lang="en-IN" smtClean="0"/>
              <a:t>‹#›</a:t>
            </a:fld>
            <a:endParaRPr lang="en-IN"/>
          </a:p>
        </p:txBody>
      </p:sp>
    </p:spTree>
    <p:extLst>
      <p:ext uri="{BB962C8B-B14F-4D97-AF65-F5344CB8AC3E}">
        <p14:creationId xmlns:p14="http://schemas.microsoft.com/office/powerpoint/2010/main" val="1899128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8131E4-9BEA-4C7D-A304-21A7EA301F88}" type="datetimeFigureOut">
              <a:rPr lang="en-IN" smtClean="0"/>
              <a:t>03-05-2023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39A086-E36D-4037-97C5-21EFB527F7A8}" type="slidenum">
              <a:rPr lang="en-IN" smtClean="0"/>
              <a:t>‹#›</a:t>
            </a:fld>
            <a:endParaRPr lang="en-IN"/>
          </a:p>
        </p:txBody>
      </p:sp>
    </p:spTree>
    <p:extLst>
      <p:ext uri="{BB962C8B-B14F-4D97-AF65-F5344CB8AC3E}">
        <p14:creationId xmlns:p14="http://schemas.microsoft.com/office/powerpoint/2010/main" val="245244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131E4-9BEA-4C7D-A304-21A7EA301F88}" type="datetimeFigureOut">
              <a:rPr lang="en-IN" smtClean="0"/>
              <a:t>03-05-2023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39A086-E36D-4037-97C5-21EFB527F7A8}" type="slidenum">
              <a:rPr lang="en-IN" smtClean="0"/>
              <a:t>‹#›</a:t>
            </a:fld>
            <a:endParaRPr lang="en-IN"/>
          </a:p>
        </p:txBody>
      </p:sp>
    </p:spTree>
    <p:extLst>
      <p:ext uri="{BB962C8B-B14F-4D97-AF65-F5344CB8AC3E}">
        <p14:creationId xmlns:p14="http://schemas.microsoft.com/office/powerpoint/2010/main" val="865021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8131E4-9BEA-4C7D-A304-21A7EA301F88}"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39A086-E36D-4037-97C5-21EFB527F7A8}" type="slidenum">
              <a:rPr lang="en-IN" smtClean="0"/>
              <a:t>‹#›</a:t>
            </a:fld>
            <a:endParaRPr lang="en-IN"/>
          </a:p>
        </p:txBody>
      </p:sp>
    </p:spTree>
    <p:extLst>
      <p:ext uri="{BB962C8B-B14F-4D97-AF65-F5344CB8AC3E}">
        <p14:creationId xmlns:p14="http://schemas.microsoft.com/office/powerpoint/2010/main" val="3012871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8131E4-9BEA-4C7D-A304-21A7EA301F88}"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39A086-E36D-4037-97C5-21EFB527F7A8}" type="slidenum">
              <a:rPr lang="en-IN" smtClean="0"/>
              <a:t>‹#›</a:t>
            </a:fld>
            <a:endParaRPr lang="en-IN"/>
          </a:p>
        </p:txBody>
      </p:sp>
    </p:spTree>
    <p:extLst>
      <p:ext uri="{BB962C8B-B14F-4D97-AF65-F5344CB8AC3E}">
        <p14:creationId xmlns:p14="http://schemas.microsoft.com/office/powerpoint/2010/main" val="751828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8131E4-9BEA-4C7D-A304-21A7EA301F88}" type="datetimeFigureOut">
              <a:rPr lang="en-IN" smtClean="0"/>
              <a:t>03-05-2023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039A086-E36D-4037-97C5-21EFB527F7A8}" type="slidenum">
              <a:rPr lang="en-IN" smtClean="0"/>
              <a:t>‹#›</a:t>
            </a:fld>
            <a:endParaRPr lang="en-IN"/>
          </a:p>
        </p:txBody>
      </p:sp>
    </p:spTree>
    <p:extLst>
      <p:ext uri="{BB962C8B-B14F-4D97-AF65-F5344CB8AC3E}">
        <p14:creationId xmlns:p14="http://schemas.microsoft.com/office/powerpoint/2010/main" val="1930346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2841-E3B7-F894-4F38-605DC50102FA}"/>
              </a:ext>
            </a:extLst>
          </p:cNvPr>
          <p:cNvSpPr>
            <a:spLocks noGrp="1"/>
          </p:cNvSpPr>
          <p:nvPr>
            <p:ph type="ctrTitle"/>
          </p:nvPr>
        </p:nvSpPr>
        <p:spPr>
          <a:xfrm>
            <a:off x="1507067" y="1160865"/>
            <a:ext cx="7766936" cy="1646302"/>
          </a:xfrm>
        </p:spPr>
        <p:txBody>
          <a:bodyPr/>
          <a:lstStyle/>
          <a:p>
            <a:r>
              <a:rPr lang="en-IN" dirty="0"/>
              <a:t>Smart Parking System</a:t>
            </a:r>
          </a:p>
        </p:txBody>
      </p:sp>
      <p:sp>
        <p:nvSpPr>
          <p:cNvPr id="3" name="Subtitle 2">
            <a:extLst>
              <a:ext uri="{FF2B5EF4-FFF2-40B4-BE49-F238E27FC236}">
                <a16:creationId xmlns:a16="http://schemas.microsoft.com/office/drawing/2014/main" id="{E375AE04-C415-DBA0-2D4B-DAF53295D1B6}"/>
              </a:ext>
            </a:extLst>
          </p:cNvPr>
          <p:cNvSpPr>
            <a:spLocks noGrp="1"/>
          </p:cNvSpPr>
          <p:nvPr>
            <p:ph type="subTitle" idx="1"/>
          </p:nvPr>
        </p:nvSpPr>
        <p:spPr/>
        <p:txBody>
          <a:bodyPr>
            <a:noAutofit/>
          </a:bodyPr>
          <a:lstStyle/>
          <a:p>
            <a:pPr algn="l"/>
            <a:r>
              <a:rPr lang="en-IN" sz="1600" dirty="0">
                <a:latin typeface="Times New Roman" panose="02020603050405020304" pitchFamily="18" charset="0"/>
                <a:cs typeface="Times New Roman" panose="02020603050405020304" pitchFamily="18" charset="0"/>
              </a:rPr>
              <a:t>Submitted By-						                                    Submitted To-</a:t>
            </a:r>
          </a:p>
          <a:p>
            <a:pPr algn="l"/>
            <a:r>
              <a:rPr lang="en-IN" sz="1600" dirty="0">
                <a:latin typeface="Times New Roman" panose="02020603050405020304" pitchFamily="18" charset="0"/>
                <a:cs typeface="Times New Roman" panose="02020603050405020304" pitchFamily="18" charset="0"/>
              </a:rPr>
              <a:t>Amit Mohan Rajput(2100290140024)			                           Ms. Shweta Singh</a:t>
            </a:r>
          </a:p>
          <a:p>
            <a:pPr algn="l"/>
            <a:r>
              <a:rPr lang="en-IN" sz="1600" dirty="0">
                <a:latin typeface="Times New Roman" panose="02020603050405020304" pitchFamily="18" charset="0"/>
                <a:cs typeface="Times New Roman" panose="02020603050405020304" pitchFamily="18" charset="0"/>
              </a:rPr>
              <a:t>Dhaval Krishna(2100290140059)                                                      Assistant Professor</a:t>
            </a:r>
          </a:p>
          <a:p>
            <a:pPr algn="l"/>
            <a:r>
              <a:rPr lang="en-IN" sz="1600" dirty="0">
                <a:latin typeface="Times New Roman" panose="02020603050405020304" pitchFamily="18" charset="0"/>
                <a:cs typeface="Times New Roman" panose="02020603050405020304" pitchFamily="18" charset="0"/>
              </a:rPr>
              <a:t>Nikhil Agarwal(2100290140095)</a:t>
            </a:r>
          </a:p>
        </p:txBody>
      </p:sp>
    </p:spTree>
    <p:extLst>
      <p:ext uri="{BB962C8B-B14F-4D97-AF65-F5344CB8AC3E}">
        <p14:creationId xmlns:p14="http://schemas.microsoft.com/office/powerpoint/2010/main" val="952953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802AA-69E3-0561-45B9-89C16CA3C1AC}"/>
              </a:ext>
            </a:extLst>
          </p:cNvPr>
          <p:cNvSpPr>
            <a:spLocks noGrp="1"/>
          </p:cNvSpPr>
          <p:nvPr>
            <p:ph type="title"/>
          </p:nvPr>
        </p:nvSpPr>
        <p:spPr/>
        <p:txBody>
          <a:bodyPr/>
          <a:lstStyle/>
          <a:p>
            <a:r>
              <a:rPr lang="en-IN" dirty="0"/>
              <a:t>Flowchart/Scenario </a:t>
            </a:r>
          </a:p>
        </p:txBody>
      </p:sp>
      <p:pic>
        <p:nvPicPr>
          <p:cNvPr id="5" name="Content Placeholder 4">
            <a:extLst>
              <a:ext uri="{FF2B5EF4-FFF2-40B4-BE49-F238E27FC236}">
                <a16:creationId xmlns:a16="http://schemas.microsoft.com/office/drawing/2014/main" id="{A1B4F8DC-9867-E7C8-CA99-0483589AE4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7736" y="2160588"/>
            <a:ext cx="7713510" cy="4160249"/>
          </a:xfrm>
        </p:spPr>
      </p:pic>
    </p:spTree>
    <p:extLst>
      <p:ext uri="{BB962C8B-B14F-4D97-AF65-F5344CB8AC3E}">
        <p14:creationId xmlns:p14="http://schemas.microsoft.com/office/powerpoint/2010/main" val="2507000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4A11A-992C-2544-DB10-152E7CCFBB96}"/>
              </a:ext>
            </a:extLst>
          </p:cNvPr>
          <p:cNvSpPr>
            <a:spLocks noGrp="1"/>
          </p:cNvSpPr>
          <p:nvPr>
            <p:ph type="title"/>
          </p:nvPr>
        </p:nvSpPr>
        <p:spPr/>
        <p:txBody>
          <a:bodyPr/>
          <a:lstStyle/>
          <a:p>
            <a:r>
              <a:rPr lang="en-IN" dirty="0"/>
              <a:t>Technical Implications</a:t>
            </a:r>
          </a:p>
        </p:txBody>
      </p:sp>
      <p:sp>
        <p:nvSpPr>
          <p:cNvPr id="3" name="Content Placeholder 2">
            <a:extLst>
              <a:ext uri="{FF2B5EF4-FFF2-40B4-BE49-F238E27FC236}">
                <a16:creationId xmlns:a16="http://schemas.microsoft.com/office/drawing/2014/main" id="{E2CCF98D-DD2F-E7FC-A0B2-41ABE417B320}"/>
              </a:ext>
            </a:extLst>
          </p:cNvPr>
          <p:cNvSpPr>
            <a:spLocks noGrp="1"/>
          </p:cNvSpPr>
          <p:nvPr>
            <p:ph idx="1"/>
          </p:nvPr>
        </p:nvSpPr>
        <p:spPr/>
        <p:txBody>
          <a:bodyPr/>
          <a:lstStyle/>
          <a:p>
            <a:pPr marL="0" indent="0">
              <a:buNone/>
            </a:pPr>
            <a:r>
              <a:rPr lang="en-IN" b="1" dirty="0"/>
              <a:t>Hardware								Software</a:t>
            </a:r>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r>
              <a:rPr lang="en-IN" dirty="0"/>
              <a:t>Coded with embedded C Language</a:t>
            </a:r>
          </a:p>
        </p:txBody>
      </p:sp>
      <p:graphicFrame>
        <p:nvGraphicFramePr>
          <p:cNvPr id="4" name="Table 3">
            <a:extLst>
              <a:ext uri="{FF2B5EF4-FFF2-40B4-BE49-F238E27FC236}">
                <a16:creationId xmlns:a16="http://schemas.microsoft.com/office/drawing/2014/main" id="{3853BF24-B657-892B-2128-3B7F66CE894F}"/>
              </a:ext>
            </a:extLst>
          </p:cNvPr>
          <p:cNvGraphicFramePr>
            <a:graphicFrameLocks noGrp="1"/>
          </p:cNvGraphicFramePr>
          <p:nvPr>
            <p:extLst>
              <p:ext uri="{D42A27DB-BD31-4B8C-83A1-F6EECF244321}">
                <p14:modId xmlns:p14="http://schemas.microsoft.com/office/powerpoint/2010/main" val="570005206"/>
              </p:ext>
            </p:extLst>
          </p:nvPr>
        </p:nvGraphicFramePr>
        <p:xfrm>
          <a:off x="677334" y="2718356"/>
          <a:ext cx="3456940" cy="2414016"/>
        </p:xfrm>
        <a:graphic>
          <a:graphicData uri="http://schemas.openxmlformats.org/drawingml/2006/table">
            <a:tbl>
              <a:tblPr firstRow="1" firstCol="1" bandRow="1">
                <a:tableStyleId>{5C22544A-7EE6-4342-B048-85BDC9FD1C3A}</a:tableStyleId>
              </a:tblPr>
              <a:tblGrid>
                <a:gridCol w="765175">
                  <a:extLst>
                    <a:ext uri="{9D8B030D-6E8A-4147-A177-3AD203B41FA5}">
                      <a16:colId xmlns:a16="http://schemas.microsoft.com/office/drawing/2014/main" val="2281823939"/>
                    </a:ext>
                  </a:extLst>
                </a:gridCol>
                <a:gridCol w="2691765">
                  <a:extLst>
                    <a:ext uri="{9D8B030D-6E8A-4147-A177-3AD203B41FA5}">
                      <a16:colId xmlns:a16="http://schemas.microsoft.com/office/drawing/2014/main" val="750136280"/>
                    </a:ext>
                  </a:extLst>
                </a:gridCol>
              </a:tblGrid>
              <a:tr h="371475">
                <a:tc>
                  <a:txBody>
                    <a:bodyPr/>
                    <a:lstStyle/>
                    <a:p>
                      <a:pPr marL="69850">
                        <a:lnSpc>
                          <a:spcPct val="150000"/>
                        </a:lnSpc>
                        <a:spcBef>
                          <a:spcPts val="5"/>
                        </a:spcBef>
                        <a:spcAft>
                          <a:spcPts val="0"/>
                        </a:spcAft>
                      </a:pPr>
                      <a:r>
                        <a:rPr lang="en-US" sz="1200">
                          <a:effectLst/>
                        </a:rPr>
                        <a:t>Number</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marL="69850">
                        <a:lnSpc>
                          <a:spcPct val="150000"/>
                        </a:lnSpc>
                        <a:spcBef>
                          <a:spcPts val="5"/>
                        </a:spcBef>
                        <a:spcAft>
                          <a:spcPts val="0"/>
                        </a:spcAft>
                      </a:pPr>
                      <a:r>
                        <a:rPr lang="en-US" sz="1200" dirty="0">
                          <a:effectLst/>
                        </a:rPr>
                        <a:t>Description</a:t>
                      </a:r>
                      <a:endParaRPr lang="en-IN" sz="1100" dirty="0">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4225705109"/>
                  </a:ext>
                </a:extLst>
              </a:tr>
              <a:tr h="380365">
                <a:tc>
                  <a:txBody>
                    <a:bodyPr/>
                    <a:lstStyle/>
                    <a:p>
                      <a:pPr marL="69850">
                        <a:lnSpc>
                          <a:spcPct val="150000"/>
                        </a:lnSpc>
                      </a:pPr>
                      <a:r>
                        <a:rPr lang="en-US" sz="1200">
                          <a:effectLst/>
                        </a:rPr>
                        <a:t>1</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marL="69850">
                        <a:lnSpc>
                          <a:spcPct val="150000"/>
                        </a:lnSpc>
                      </a:pPr>
                      <a:r>
                        <a:rPr lang="en-IN" sz="1200">
                          <a:effectLst/>
                        </a:rPr>
                        <a:t>Node MCU</a:t>
                      </a:r>
                      <a:endParaRPr lang="en-IN" sz="1100">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1203990009"/>
                  </a:ext>
                </a:extLst>
              </a:tr>
              <a:tr h="381000">
                <a:tc>
                  <a:txBody>
                    <a:bodyPr/>
                    <a:lstStyle/>
                    <a:p>
                      <a:pPr marL="69850">
                        <a:lnSpc>
                          <a:spcPct val="150000"/>
                        </a:lnSpc>
                      </a:pPr>
                      <a:r>
                        <a:rPr lang="en-US" sz="1200">
                          <a:effectLst/>
                        </a:rPr>
                        <a:t>2</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a:lnSpc>
                          <a:spcPct val="150000"/>
                        </a:lnSpc>
                      </a:pPr>
                      <a:r>
                        <a:rPr lang="en-IN" sz="1200">
                          <a:effectLst/>
                        </a:rPr>
                        <a:t> IR Sensors</a:t>
                      </a:r>
                      <a:endParaRPr lang="en-IN" sz="1100">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1239759375"/>
                  </a:ext>
                </a:extLst>
              </a:tr>
              <a:tr h="381000">
                <a:tc>
                  <a:txBody>
                    <a:bodyPr/>
                    <a:lstStyle/>
                    <a:p>
                      <a:pPr marL="69850">
                        <a:lnSpc>
                          <a:spcPct val="150000"/>
                        </a:lnSpc>
                      </a:pPr>
                      <a:r>
                        <a:rPr lang="en-IN" sz="1200">
                          <a:effectLst/>
                        </a:rPr>
                        <a:t>3</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marL="69850">
                        <a:lnSpc>
                          <a:spcPct val="150000"/>
                        </a:lnSpc>
                      </a:pPr>
                      <a:r>
                        <a:rPr lang="en-IN" sz="1200">
                          <a:effectLst/>
                        </a:rPr>
                        <a:t>Servo Motors</a:t>
                      </a:r>
                      <a:endParaRPr lang="en-IN" sz="1100">
                        <a:effectLst/>
                      </a:endParaRPr>
                    </a:p>
                    <a:p>
                      <a:pPr marL="69850">
                        <a:lnSpc>
                          <a:spcPct val="150000"/>
                        </a:lnSpc>
                      </a:pPr>
                      <a:r>
                        <a:rPr lang="en-IN" sz="1200">
                          <a:effectLst/>
                        </a:rPr>
                        <a:t> </a:t>
                      </a:r>
                      <a:endParaRPr lang="en-IN" sz="1100">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3342657668"/>
                  </a:ext>
                </a:extLst>
              </a:tr>
              <a:tr h="381000">
                <a:tc>
                  <a:txBody>
                    <a:bodyPr/>
                    <a:lstStyle/>
                    <a:p>
                      <a:pPr marL="69850">
                        <a:lnSpc>
                          <a:spcPct val="150000"/>
                        </a:lnSpc>
                      </a:pPr>
                      <a:r>
                        <a:rPr lang="en-IN" sz="1200">
                          <a:effectLst/>
                        </a:rPr>
                        <a:t>4</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marL="69850">
                        <a:lnSpc>
                          <a:spcPct val="150000"/>
                        </a:lnSpc>
                      </a:pPr>
                      <a:r>
                        <a:rPr lang="en-IN" sz="1200">
                          <a:effectLst/>
                        </a:rPr>
                        <a:t>LED Lights</a:t>
                      </a:r>
                      <a:endParaRPr lang="en-IN" sz="1100">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507500058"/>
                  </a:ext>
                </a:extLst>
              </a:tr>
              <a:tr h="381000">
                <a:tc>
                  <a:txBody>
                    <a:bodyPr/>
                    <a:lstStyle/>
                    <a:p>
                      <a:pPr indent="76200">
                        <a:lnSpc>
                          <a:spcPct val="150000"/>
                        </a:lnSpc>
                      </a:pPr>
                      <a:r>
                        <a:rPr lang="en-IN" sz="1200">
                          <a:effectLst/>
                        </a:rPr>
                        <a:t>5</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marL="69850">
                        <a:lnSpc>
                          <a:spcPct val="150000"/>
                        </a:lnSpc>
                      </a:pPr>
                      <a:r>
                        <a:rPr lang="en-IN" sz="1200" dirty="0">
                          <a:effectLst/>
                        </a:rPr>
                        <a:t>LED Display</a:t>
                      </a:r>
                      <a:endParaRPr lang="en-IN" sz="1100" dirty="0">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2641704348"/>
                  </a:ext>
                </a:extLst>
              </a:tr>
            </a:tbl>
          </a:graphicData>
        </a:graphic>
      </p:graphicFrame>
      <p:graphicFrame>
        <p:nvGraphicFramePr>
          <p:cNvPr id="6" name="Table 5">
            <a:extLst>
              <a:ext uri="{FF2B5EF4-FFF2-40B4-BE49-F238E27FC236}">
                <a16:creationId xmlns:a16="http://schemas.microsoft.com/office/drawing/2014/main" id="{4E5F6C1C-C623-D3BC-C75C-BF4B7576611D}"/>
              </a:ext>
            </a:extLst>
          </p:cNvPr>
          <p:cNvGraphicFramePr>
            <a:graphicFrameLocks noGrp="1"/>
          </p:cNvGraphicFramePr>
          <p:nvPr>
            <p:extLst>
              <p:ext uri="{D42A27DB-BD31-4B8C-83A1-F6EECF244321}">
                <p14:modId xmlns:p14="http://schemas.microsoft.com/office/powerpoint/2010/main" val="623030511"/>
              </p:ext>
            </p:extLst>
          </p:nvPr>
        </p:nvGraphicFramePr>
        <p:xfrm>
          <a:off x="4765430" y="2728041"/>
          <a:ext cx="3200400" cy="1337792"/>
        </p:xfrm>
        <a:graphic>
          <a:graphicData uri="http://schemas.openxmlformats.org/drawingml/2006/table">
            <a:tbl>
              <a:tblPr firstRow="1" firstCol="1" bandRow="1">
                <a:tableStyleId>{5C22544A-7EE6-4342-B048-85BDC9FD1C3A}</a:tableStyleId>
              </a:tblPr>
              <a:tblGrid>
                <a:gridCol w="756139">
                  <a:extLst>
                    <a:ext uri="{9D8B030D-6E8A-4147-A177-3AD203B41FA5}">
                      <a16:colId xmlns:a16="http://schemas.microsoft.com/office/drawing/2014/main" val="4034980412"/>
                    </a:ext>
                  </a:extLst>
                </a:gridCol>
                <a:gridCol w="957221">
                  <a:extLst>
                    <a:ext uri="{9D8B030D-6E8A-4147-A177-3AD203B41FA5}">
                      <a16:colId xmlns:a16="http://schemas.microsoft.com/office/drawing/2014/main" val="1848636419"/>
                    </a:ext>
                  </a:extLst>
                </a:gridCol>
                <a:gridCol w="1487040">
                  <a:extLst>
                    <a:ext uri="{9D8B030D-6E8A-4147-A177-3AD203B41FA5}">
                      <a16:colId xmlns:a16="http://schemas.microsoft.com/office/drawing/2014/main" val="1210007604"/>
                    </a:ext>
                  </a:extLst>
                </a:gridCol>
              </a:tblGrid>
              <a:tr h="456343">
                <a:tc>
                  <a:txBody>
                    <a:bodyPr/>
                    <a:lstStyle/>
                    <a:p>
                      <a:pPr marL="69850">
                        <a:lnSpc>
                          <a:spcPct val="150000"/>
                        </a:lnSpc>
                        <a:spcBef>
                          <a:spcPts val="5"/>
                        </a:spcBef>
                        <a:spcAft>
                          <a:spcPts val="0"/>
                        </a:spcAft>
                      </a:pPr>
                      <a:r>
                        <a:rPr lang="en-US" sz="1100">
                          <a:effectLst/>
                        </a:rPr>
                        <a:t>Number</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marL="69850">
                        <a:lnSpc>
                          <a:spcPct val="150000"/>
                        </a:lnSpc>
                        <a:spcBef>
                          <a:spcPts val="5"/>
                        </a:spcBef>
                        <a:spcAft>
                          <a:spcPts val="0"/>
                        </a:spcAft>
                      </a:pPr>
                      <a:r>
                        <a:rPr lang="en-US" sz="1100">
                          <a:effectLst/>
                        </a:rPr>
                        <a:t>Description</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marL="70485">
                        <a:lnSpc>
                          <a:spcPct val="150000"/>
                        </a:lnSpc>
                      </a:pPr>
                      <a:r>
                        <a:rPr lang="en-US" sz="1200">
                          <a:effectLst/>
                        </a:rPr>
                        <a:t>Type</a:t>
                      </a:r>
                      <a:endParaRPr lang="en-IN" sz="1100">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3015839472"/>
                  </a:ext>
                </a:extLst>
              </a:tr>
              <a:tr h="362273">
                <a:tc>
                  <a:txBody>
                    <a:bodyPr/>
                    <a:lstStyle/>
                    <a:p>
                      <a:pPr marL="69850">
                        <a:lnSpc>
                          <a:spcPct val="150000"/>
                        </a:lnSpc>
                      </a:pPr>
                      <a:r>
                        <a:rPr lang="en-US" sz="1200">
                          <a:effectLst/>
                        </a:rPr>
                        <a:t>1</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a:lnSpc>
                          <a:spcPct val="150000"/>
                        </a:lnSpc>
                      </a:pPr>
                      <a:r>
                        <a:rPr lang="en-IN" sz="1200">
                          <a:effectLst/>
                        </a:rPr>
                        <a:t> Arduino IDE</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marL="70485">
                        <a:lnSpc>
                          <a:spcPct val="150000"/>
                        </a:lnSpc>
                      </a:pPr>
                      <a:r>
                        <a:rPr lang="en-US" sz="1200">
                          <a:effectLst/>
                        </a:rPr>
                        <a:t>Windows</a:t>
                      </a:r>
                      <a:endParaRPr lang="en-IN" sz="1100">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2125190678"/>
                  </a:ext>
                </a:extLst>
              </a:tr>
              <a:tr h="497806">
                <a:tc>
                  <a:txBody>
                    <a:bodyPr/>
                    <a:lstStyle/>
                    <a:p>
                      <a:pPr marL="69850">
                        <a:lnSpc>
                          <a:spcPct val="150000"/>
                        </a:lnSpc>
                      </a:pPr>
                      <a:r>
                        <a:rPr lang="en-US" sz="1200">
                          <a:effectLst/>
                        </a:rPr>
                        <a:t>2</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marL="69850">
                        <a:lnSpc>
                          <a:spcPct val="150000"/>
                        </a:lnSpc>
                      </a:pPr>
                      <a:r>
                        <a:rPr lang="en-IN" sz="1200" dirty="0">
                          <a:effectLst/>
                        </a:rPr>
                        <a:t>Cayenne</a:t>
                      </a:r>
                      <a:endParaRPr lang="en-IN" sz="1100" dirty="0">
                        <a:effectLst/>
                        <a:latin typeface="Calibri" panose="020F0502020204030204" pitchFamily="34" charset="0"/>
                        <a:ea typeface="Calibri" panose="020F0502020204030204" pitchFamily="34" charset="0"/>
                      </a:endParaRPr>
                    </a:p>
                  </a:txBody>
                  <a:tcPr marL="0" marR="0" marT="0" marB="0"/>
                </a:tc>
                <a:tc>
                  <a:txBody>
                    <a:bodyPr/>
                    <a:lstStyle/>
                    <a:p>
                      <a:pPr marL="70485">
                        <a:lnSpc>
                          <a:spcPct val="150000"/>
                        </a:lnSpc>
                      </a:pPr>
                      <a:r>
                        <a:rPr lang="en-US" sz="1200" dirty="0">
                          <a:effectLst/>
                        </a:rPr>
                        <a:t>JavaScript</a:t>
                      </a:r>
                      <a:endParaRPr lang="en-IN" sz="1100" dirty="0">
                        <a:effectLst/>
                      </a:endParaRPr>
                    </a:p>
                    <a:p>
                      <a:pPr>
                        <a:lnSpc>
                          <a:spcPct val="150000"/>
                        </a:lnSpc>
                      </a:pPr>
                      <a:r>
                        <a:rPr lang="en-US" sz="1200" dirty="0">
                          <a:effectLst/>
                        </a:rPr>
                        <a:t> </a:t>
                      </a:r>
                      <a:endParaRPr lang="en-IN" sz="1100" dirty="0">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1864321432"/>
                  </a:ext>
                </a:extLst>
              </a:tr>
            </a:tbl>
          </a:graphicData>
        </a:graphic>
      </p:graphicFrame>
    </p:spTree>
    <p:extLst>
      <p:ext uri="{BB962C8B-B14F-4D97-AF65-F5344CB8AC3E}">
        <p14:creationId xmlns:p14="http://schemas.microsoft.com/office/powerpoint/2010/main" val="2512543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8EBEA-60FB-4E1E-35F6-6FB117452ECF}"/>
              </a:ext>
            </a:extLst>
          </p:cNvPr>
          <p:cNvSpPr>
            <a:spLocks noGrp="1"/>
          </p:cNvSpPr>
          <p:nvPr>
            <p:ph type="title"/>
          </p:nvPr>
        </p:nvSpPr>
        <p:spPr>
          <a:xfrm>
            <a:off x="1213665" y="2913185"/>
            <a:ext cx="8596668" cy="1320800"/>
          </a:xfrm>
        </p:spPr>
        <p:txBody>
          <a:bodyPr/>
          <a:lstStyle/>
          <a:p>
            <a:pPr algn="ctr"/>
            <a:r>
              <a:rPr lang="en-IN" dirty="0"/>
              <a:t>Thank You</a:t>
            </a:r>
          </a:p>
        </p:txBody>
      </p:sp>
    </p:spTree>
    <p:extLst>
      <p:ext uri="{BB962C8B-B14F-4D97-AF65-F5344CB8AC3E}">
        <p14:creationId xmlns:p14="http://schemas.microsoft.com/office/powerpoint/2010/main" val="2839380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7AD4-8ECB-097C-72E4-EDD5AB4DC5F3}"/>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4AF42C1F-E7CC-4E4F-1A40-AB4104833475}"/>
              </a:ext>
            </a:extLst>
          </p:cNvPr>
          <p:cNvSpPr>
            <a:spLocks noGrp="1"/>
          </p:cNvSpPr>
          <p:nvPr>
            <p:ph idx="1"/>
          </p:nvPr>
        </p:nvSpPr>
        <p:spPr>
          <a:xfrm>
            <a:off x="677334" y="2160589"/>
            <a:ext cx="7965504" cy="3906103"/>
          </a:xfrm>
        </p:spPr>
        <p:txBody>
          <a:bodyPr>
            <a:normAutofit/>
          </a:bodyPr>
          <a:lstStyle/>
          <a:p>
            <a:pPr indent="457200" algn="just">
              <a:lnSpc>
                <a:spcPct val="110000"/>
              </a:lnSpc>
              <a:spcAft>
                <a:spcPts val="800"/>
              </a:spcAft>
            </a:pPr>
            <a:r>
              <a:rPr lang="en-US" sz="1400" kern="100" dirty="0">
                <a:effectLst/>
                <a:latin typeface="Times New Roman" panose="02020603050405020304" pitchFamily="18" charset="0"/>
                <a:ea typeface="Calibri" panose="020F0502020204030204" pitchFamily="34" charset="0"/>
                <a:cs typeface="Mangal" panose="02040503050203030202" pitchFamily="18" charset="0"/>
              </a:rPr>
              <a:t>Smart parking system using IoT has sensors added into an interconnected system to determine parking space or level and provide real-time feedback. It is accomplished by using cameras, counters on the doors or gates of parking lots, sensors embedded in the paved area of individual parking lots, among other locations, depending on the deployment.</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indent="457200" algn="just">
              <a:lnSpc>
                <a:spcPct val="110000"/>
              </a:lnSpc>
              <a:spcAft>
                <a:spcPts val="800"/>
              </a:spcAft>
            </a:pPr>
            <a:r>
              <a:rPr lang="en-US" sz="1400" kern="100" dirty="0">
                <a:effectLst/>
                <a:latin typeface="Times New Roman" panose="02020603050405020304" pitchFamily="18" charset="0"/>
                <a:ea typeface="Calibri" panose="020F0502020204030204" pitchFamily="34" charset="0"/>
                <a:cs typeface="Mangal" panose="02040503050203030202" pitchFamily="18" charset="0"/>
              </a:rPr>
              <a:t>Each parking space has an IoT gadget, which includes sensors and microcontrollers. The user gets real-time updates on the availability of all parking spaces and, therefore, an option to choose the best one. This solution alone initiates a chain-reaction of benefits, from lesser traffic congestion to reduced fuel efficiency, in urban areas where parking is often painstaking.</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10000"/>
              </a:lnSpc>
            </a:pPr>
            <a:r>
              <a:rPr lang="en-US" sz="1400" kern="100" dirty="0">
                <a:effectLst/>
                <a:latin typeface="Times New Roman" panose="02020603050405020304" pitchFamily="18" charset="0"/>
                <a:ea typeface="Calibri" panose="020F0502020204030204" pitchFamily="34" charset="0"/>
              </a:rPr>
              <a:t>A simple and easy task such as parking is thought as a tedious and time-consuming process due to mismanagement of parking system. Current parking systems involve huge manpower for management and requires user to search for parking space floor by floor. Such conventional systems utilize more power, along with user’s valuable time. This paper presents a Smart Parking Energy Management solution for a structured environment such as a multi-storied office parking area</a:t>
            </a:r>
            <a:r>
              <a:rPr lang="en-US" sz="1800" kern="100" dirty="0">
                <a:effectLst/>
                <a:latin typeface="Times New Roman" panose="02020603050405020304" pitchFamily="18" charset="0"/>
                <a:ea typeface="Calibri" panose="020F0502020204030204" pitchFamily="34" charset="0"/>
              </a:rPr>
              <a:t>. </a:t>
            </a:r>
            <a:endParaRPr lang="en-IN" dirty="0"/>
          </a:p>
        </p:txBody>
      </p:sp>
    </p:spTree>
    <p:extLst>
      <p:ext uri="{BB962C8B-B14F-4D97-AF65-F5344CB8AC3E}">
        <p14:creationId xmlns:p14="http://schemas.microsoft.com/office/powerpoint/2010/main" val="3328351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7D3E-8786-CCE8-A314-B5BDAF083CA4}"/>
              </a:ext>
            </a:extLst>
          </p:cNvPr>
          <p:cNvSpPr>
            <a:spLocks noGrp="1"/>
          </p:cNvSpPr>
          <p:nvPr>
            <p:ph type="title"/>
          </p:nvPr>
        </p:nvSpPr>
        <p:spPr/>
        <p:txBody>
          <a:bodyPr/>
          <a:lstStyle/>
          <a:p>
            <a:r>
              <a:rPr lang="en-IN" dirty="0"/>
              <a:t>Area of Focus</a:t>
            </a:r>
          </a:p>
        </p:txBody>
      </p:sp>
      <p:sp>
        <p:nvSpPr>
          <p:cNvPr id="3" name="Content Placeholder 2">
            <a:extLst>
              <a:ext uri="{FF2B5EF4-FFF2-40B4-BE49-F238E27FC236}">
                <a16:creationId xmlns:a16="http://schemas.microsoft.com/office/drawing/2014/main" id="{36C1F9DB-0E87-DF0C-04A2-493D02C01F24}"/>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Security and safety</a:t>
            </a:r>
            <a:r>
              <a:rPr lang="en-US" b="0" i="0" dirty="0">
                <a:solidFill>
                  <a:srgbClr val="374151"/>
                </a:solidFill>
                <a:effectLst/>
                <a:latin typeface="Times New Roman" panose="02020603050405020304" pitchFamily="18" charset="0"/>
                <a:cs typeface="Times New Roman" panose="02020603050405020304" pitchFamily="18" charset="0"/>
              </a:rPr>
              <a:t>: Smart parking systems can incorporate security features such as cameras and emergency call boxes to enhance safety and deter criminal activity.</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Sustainability:</a:t>
            </a:r>
            <a:r>
              <a:rPr lang="en-US" b="0" i="0" dirty="0">
                <a:solidFill>
                  <a:srgbClr val="374151"/>
                </a:solidFill>
                <a:effectLst/>
                <a:latin typeface="Times New Roman" panose="02020603050405020304" pitchFamily="18" charset="0"/>
                <a:cs typeface="Times New Roman" panose="02020603050405020304" pitchFamily="18" charset="0"/>
              </a:rPr>
              <a:t> Smart parking systems can incorporate features such as electric vehicle charging stations, bike racks, and car-sharing services to promote sustainable transportation options.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8455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672F-1363-8447-561C-00EBF92993DA}"/>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id="{CE8B23E7-8110-4D12-8667-130A0BB41F81}"/>
              </a:ext>
            </a:extLst>
          </p:cNvPr>
          <p:cNvSpPr>
            <a:spLocks noGrp="1"/>
          </p:cNvSpPr>
          <p:nvPr>
            <p:ph idx="1"/>
          </p:nvPr>
        </p:nvSpPr>
        <p:spPr>
          <a:xfrm>
            <a:off x="677334" y="1659425"/>
            <a:ext cx="8862320" cy="4275380"/>
          </a:xfrm>
        </p:spPr>
        <p:txBody>
          <a:bodyPr>
            <a:noAutofit/>
          </a:bodyPr>
          <a:lstStyle/>
          <a:p>
            <a:pPr marL="0" lvl="0" indent="0" algn="just">
              <a:lnSpc>
                <a:spcPct val="150000"/>
              </a:lnSpc>
              <a:spcAft>
                <a:spcPts val="800"/>
              </a:spcAft>
              <a:buNone/>
            </a:pPr>
            <a:r>
              <a:rPr lang="en-IN" sz="1600" b="1" kern="1800" dirty="0">
                <a:solidFill>
                  <a:srgbClr val="4472C4"/>
                </a:solidFill>
                <a:effectLst/>
                <a:latin typeface="Times New Roman" panose="02020603050405020304" pitchFamily="18" charset="0"/>
                <a:ea typeface="Times New Roman" panose="02020603050405020304" pitchFamily="18" charset="0"/>
                <a:cs typeface="Mangal" panose="02040503050203030202" pitchFamily="18" charset="0"/>
              </a:rPr>
              <a:t>1. A Social IoT-based platform for the deployment of a smart parking solution</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spcAft>
                <a:spcPts val="800"/>
              </a:spcAft>
              <a:buNone/>
            </a:pPr>
            <a:r>
              <a:rPr lang="en-IN" sz="1600" b="1" kern="100" dirty="0">
                <a:solidFill>
                  <a:srgbClr val="4472C4"/>
                </a:solidFill>
                <a:effectLst/>
                <a:latin typeface="Times New Roman" panose="02020603050405020304" pitchFamily="18" charset="0"/>
                <a:ea typeface="Calibri" panose="020F0502020204030204" pitchFamily="34" charset="0"/>
                <a:cs typeface="Mangal" panose="02040503050203030202" pitchFamily="18" charset="0"/>
              </a:rPr>
              <a:t> Simone </a:t>
            </a:r>
            <a:r>
              <a:rPr lang="en-IN" sz="1600" b="1" kern="100" dirty="0" err="1">
                <a:solidFill>
                  <a:srgbClr val="4472C4"/>
                </a:solidFill>
                <a:effectLst/>
                <a:latin typeface="Times New Roman" panose="02020603050405020304" pitchFamily="18" charset="0"/>
                <a:ea typeface="Calibri" panose="020F0502020204030204" pitchFamily="34" charset="0"/>
                <a:cs typeface="Mangal" panose="02040503050203030202" pitchFamily="18" charset="0"/>
              </a:rPr>
              <a:t>Porcu</a:t>
            </a:r>
            <a:r>
              <a:rPr lang="en-IN" sz="1600" b="1" kern="100" dirty="0">
                <a:solidFill>
                  <a:srgbClr val="4472C4"/>
                </a:solidFill>
                <a:effectLst/>
                <a:latin typeface="Times New Roman" panose="02020603050405020304" pitchFamily="18" charset="0"/>
                <a:ea typeface="Calibri" panose="020F0502020204030204" pitchFamily="34" charset="0"/>
                <a:cs typeface="Mangal" panose="02040503050203030202" pitchFamily="18" charset="0"/>
              </a:rPr>
              <a:t> , Luigi Atzori , Roberto </a:t>
            </a:r>
            <a:r>
              <a:rPr lang="en-IN" sz="1600" b="1" kern="100" dirty="0" err="1">
                <a:solidFill>
                  <a:srgbClr val="4472C4"/>
                </a:solidFill>
                <a:effectLst/>
                <a:latin typeface="Times New Roman" panose="02020603050405020304" pitchFamily="18" charset="0"/>
                <a:ea typeface="Calibri" panose="020F0502020204030204" pitchFamily="34" charset="0"/>
                <a:cs typeface="Mangal" panose="02040503050203030202" pitchFamily="18" charset="0"/>
              </a:rPr>
              <a:t>Girau</a:t>
            </a:r>
            <a:r>
              <a:rPr lang="en-IN" sz="1600" b="1" kern="100" dirty="0">
                <a:solidFill>
                  <a:srgbClr val="4472C4"/>
                </a:solidFill>
                <a:effectLst/>
                <a:latin typeface="Times New Roman" panose="02020603050405020304" pitchFamily="18" charset="0"/>
                <a:ea typeface="Calibri" panose="020F0502020204030204" pitchFamily="34" charset="0"/>
                <a:cs typeface="Mangal" panose="02040503050203030202" pitchFamily="18" charset="0"/>
              </a:rPr>
              <a:t> </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pPr>
            <a:r>
              <a:rPr lang="en-IN" sz="1600" kern="100" dirty="0">
                <a:solidFill>
                  <a:srgbClr val="374151"/>
                </a:solidFill>
                <a:effectLst/>
                <a:latin typeface="Times New Roman" panose="02020603050405020304" pitchFamily="18" charset="0"/>
                <a:ea typeface="Calibri" panose="020F0502020204030204" pitchFamily="34" charset="0"/>
                <a:cs typeface="Mangal" panose="02040503050203030202" pitchFamily="18" charset="0"/>
              </a:rPr>
              <a:t>Magnetometer sensors and Bluetooth beacons. The proposed system addresses the issues of scalability, interoperability, low energy consumption, and timely prediction of parking spot availability. The system uses magnetometer sensors and concentrators to collect data on parking spot occupancy, and a control dashboard provides data analytics and management of the monitored parking areas. The system also includes a smart payment service that allows users to pay for parking services automatically through Bluetooth beacons. Experiments conducted on a test-bed demonstrate the system's ability to detect the presence of a vehicle and trigger the payment procedure. The use of virtual entities in the </a:t>
            </a:r>
            <a:r>
              <a:rPr lang="en-IN" sz="1600" kern="100" dirty="0" err="1">
                <a:solidFill>
                  <a:srgbClr val="374151"/>
                </a:solidFill>
                <a:effectLst/>
                <a:latin typeface="Times New Roman" panose="02020603050405020304" pitchFamily="18" charset="0"/>
                <a:ea typeface="Calibri" panose="020F0502020204030204" pitchFamily="34" charset="0"/>
                <a:cs typeface="Mangal" panose="02040503050203030202" pitchFamily="18" charset="0"/>
              </a:rPr>
              <a:t>SIoT</a:t>
            </a:r>
            <a:r>
              <a:rPr lang="en-IN" sz="1600" kern="100" dirty="0">
                <a:solidFill>
                  <a:srgbClr val="374151"/>
                </a:solidFill>
                <a:effectLst/>
                <a:latin typeface="Times New Roman" panose="02020603050405020304" pitchFamily="18" charset="0"/>
                <a:ea typeface="Calibri" panose="020F0502020204030204" pitchFamily="34" charset="0"/>
                <a:cs typeface="Mangal" panose="02040503050203030202" pitchFamily="18" charset="0"/>
              </a:rPr>
              <a:t> environment enables interoperability among different types of IoT devices used by separate solutions deployed in adjacent areas, thereby addressing the heterogeneity of IoT devices. Overall, the proposed solution provides an efficient and effective smart parking system for on-street parking areas.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spcAft>
                <a:spcPts val="800"/>
              </a:spcAft>
              <a:buNone/>
            </a:pP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672829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8EAF7-9FBE-AFEA-78D4-1C7C348DEA21}"/>
              </a:ext>
            </a:extLst>
          </p:cNvPr>
          <p:cNvSpPr>
            <a:spLocks noGrp="1"/>
          </p:cNvSpPr>
          <p:nvPr>
            <p:ph type="title"/>
          </p:nvPr>
        </p:nvSpPr>
        <p:spPr/>
        <p:txBody>
          <a:bodyPr/>
          <a:lstStyle/>
          <a:p>
            <a:r>
              <a:rPr lang="en-IN" dirty="0"/>
              <a:t>Background (cont..)</a:t>
            </a:r>
          </a:p>
        </p:txBody>
      </p:sp>
      <p:sp>
        <p:nvSpPr>
          <p:cNvPr id="3" name="Content Placeholder 2">
            <a:extLst>
              <a:ext uri="{FF2B5EF4-FFF2-40B4-BE49-F238E27FC236}">
                <a16:creationId xmlns:a16="http://schemas.microsoft.com/office/drawing/2014/main" id="{A17AA781-184D-CCFD-965B-98479A3ADA23}"/>
              </a:ext>
            </a:extLst>
          </p:cNvPr>
          <p:cNvSpPr>
            <a:spLocks noGrp="1"/>
          </p:cNvSpPr>
          <p:nvPr>
            <p:ph idx="1"/>
          </p:nvPr>
        </p:nvSpPr>
        <p:spPr>
          <a:xfrm>
            <a:off x="677333" y="2160589"/>
            <a:ext cx="10726290" cy="4249003"/>
          </a:xfrm>
        </p:spPr>
        <p:txBody>
          <a:bodyPr>
            <a:normAutofit lnSpcReduction="10000"/>
          </a:bodyPr>
          <a:lstStyle/>
          <a:p>
            <a:pPr marL="0" lvl="0" indent="0" algn="just">
              <a:lnSpc>
                <a:spcPct val="150000"/>
              </a:lnSpc>
              <a:spcAft>
                <a:spcPts val="800"/>
              </a:spcAft>
              <a:buNone/>
            </a:pPr>
            <a:r>
              <a:rPr lang="en-IN" sz="1800" b="1" kern="100" dirty="0">
                <a:solidFill>
                  <a:srgbClr val="4472C4"/>
                </a:solidFill>
                <a:effectLst/>
                <a:latin typeface="Times New Roman" panose="02020603050405020304" pitchFamily="18" charset="0"/>
                <a:ea typeface="Calibri" panose="020F0502020204030204" pitchFamily="34" charset="0"/>
                <a:cs typeface="Mangal" panose="02040503050203030202" pitchFamily="18" charset="0"/>
              </a:rPr>
              <a:t>2. Smart parking in IoT-enabled cities: A survey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spcAft>
                <a:spcPts val="800"/>
              </a:spcAft>
              <a:buNone/>
            </a:pPr>
            <a:r>
              <a:rPr lang="en-IN" sz="1800" b="1" kern="100" dirty="0" err="1">
                <a:solidFill>
                  <a:srgbClr val="4472C4"/>
                </a:solidFill>
                <a:effectLst/>
                <a:latin typeface="Times New Roman" panose="02020603050405020304" pitchFamily="18" charset="0"/>
                <a:ea typeface="Calibri" panose="020F0502020204030204" pitchFamily="34" charset="0"/>
                <a:cs typeface="Mangal" panose="02040503050203030202" pitchFamily="18" charset="0"/>
              </a:rPr>
              <a:t>Fadi</a:t>
            </a:r>
            <a:r>
              <a:rPr lang="en-IN" sz="1800" b="1" kern="100" dirty="0">
                <a:solidFill>
                  <a:srgbClr val="4472C4"/>
                </a:solidFill>
                <a:effectLst/>
                <a:latin typeface="Times New Roman" panose="02020603050405020304" pitchFamily="18" charset="0"/>
                <a:ea typeface="Calibri" panose="020F0502020204030204" pitchFamily="34" charset="0"/>
                <a:cs typeface="Mangal" panose="02040503050203030202" pitchFamily="18" charset="0"/>
              </a:rPr>
              <a:t> Al-</a:t>
            </a:r>
            <a:r>
              <a:rPr lang="en-IN" sz="1800" b="1" kern="100" dirty="0" err="1">
                <a:solidFill>
                  <a:srgbClr val="4472C4"/>
                </a:solidFill>
                <a:effectLst/>
                <a:latin typeface="Times New Roman" panose="02020603050405020304" pitchFamily="18" charset="0"/>
                <a:ea typeface="Calibri" panose="020F0502020204030204" pitchFamily="34" charset="0"/>
                <a:cs typeface="Mangal" panose="02040503050203030202" pitchFamily="18" charset="0"/>
              </a:rPr>
              <a:t>Turjmana</a:t>
            </a:r>
            <a:r>
              <a:rPr lang="en-IN" sz="1800" b="1" kern="100" dirty="0">
                <a:solidFill>
                  <a:srgbClr val="4472C4"/>
                </a:solidFill>
                <a:effectLst/>
                <a:latin typeface="Times New Roman" panose="02020603050405020304" pitchFamily="18" charset="0"/>
                <a:ea typeface="Calibri" panose="020F0502020204030204" pitchFamily="34" charset="0"/>
                <a:cs typeface="Mangal" panose="02040503050203030202" pitchFamily="18" charset="0"/>
              </a:rPr>
              <a:t>, Arman </a:t>
            </a:r>
            <a:r>
              <a:rPr lang="en-IN" sz="1800" b="1" kern="100" dirty="0" err="1">
                <a:solidFill>
                  <a:srgbClr val="4472C4"/>
                </a:solidFill>
                <a:effectLst/>
                <a:latin typeface="Times New Roman" panose="02020603050405020304" pitchFamily="18" charset="0"/>
                <a:ea typeface="Calibri" panose="020F0502020204030204" pitchFamily="34" charset="0"/>
                <a:cs typeface="Mangal" panose="02040503050203030202" pitchFamily="18" charset="0"/>
              </a:rPr>
              <a:t>Malekloob</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IN" sz="1800" dirty="0">
                <a:solidFill>
                  <a:srgbClr val="374151"/>
                </a:solidFill>
                <a:effectLst/>
                <a:latin typeface="Times New Roman" panose="02020603050405020304" pitchFamily="18" charset="0"/>
                <a:ea typeface="Calibri" panose="020F0502020204030204" pitchFamily="34" charset="0"/>
              </a:rPr>
              <a:t>This paper discusses the importance of smart parking systems in addressing the issue of parking scarcity in overcrowded cities. The authors classify smart parking systems based on soft and hard design factors and provide an overview of enabling technologies and sensors commonly used in the literature. They emphasize the importance of data reliability, security, privacy, and other critical design factors in such systems. The paper also discusses emerging parking trends in the ecosystem, focusing on data interoperability and exchange. The authors outline open research issues in the current state of smart parking systems and recommend a conceptual hybrid-parking model. The paper presents software aspects of smart parking, including parking prediction, path optimization, and parking assignment. Tables are generated to compare several key factors of the main elements in a smart parking system, including sensors and communication modules. The paper concludes by suggesting cloud-based hybrid models to solve key issues in smart parking applications and proposing future research on interoperability and drones.</a:t>
            </a:r>
            <a:endParaRPr lang="en-IN" sz="1800" dirty="0"/>
          </a:p>
          <a:p>
            <a:pPr marL="0" indent="0">
              <a:buNone/>
            </a:pPr>
            <a:endParaRPr lang="en-IN" dirty="0"/>
          </a:p>
        </p:txBody>
      </p:sp>
    </p:spTree>
    <p:extLst>
      <p:ext uri="{BB962C8B-B14F-4D97-AF65-F5344CB8AC3E}">
        <p14:creationId xmlns:p14="http://schemas.microsoft.com/office/powerpoint/2010/main" val="4182788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ECF8-4939-2408-777E-33B12062D002}"/>
              </a:ext>
            </a:extLst>
          </p:cNvPr>
          <p:cNvSpPr>
            <a:spLocks noGrp="1"/>
          </p:cNvSpPr>
          <p:nvPr>
            <p:ph type="title"/>
          </p:nvPr>
        </p:nvSpPr>
        <p:spPr/>
        <p:txBody>
          <a:bodyPr/>
          <a:lstStyle/>
          <a:p>
            <a:r>
              <a:rPr lang="en-IN" dirty="0"/>
              <a:t>Background (</a:t>
            </a:r>
            <a:r>
              <a:rPr lang="en-IN" dirty="0" err="1"/>
              <a:t>cont</a:t>
            </a:r>
            <a:r>
              <a:rPr lang="en-IN" dirty="0"/>
              <a:t>…)</a:t>
            </a:r>
          </a:p>
        </p:txBody>
      </p:sp>
      <p:sp>
        <p:nvSpPr>
          <p:cNvPr id="3" name="Content Placeholder 2">
            <a:extLst>
              <a:ext uri="{FF2B5EF4-FFF2-40B4-BE49-F238E27FC236}">
                <a16:creationId xmlns:a16="http://schemas.microsoft.com/office/drawing/2014/main" id="{BE973630-5B58-4976-F6AD-331B46F379F7}"/>
              </a:ext>
            </a:extLst>
          </p:cNvPr>
          <p:cNvSpPr>
            <a:spLocks noGrp="1"/>
          </p:cNvSpPr>
          <p:nvPr>
            <p:ph idx="1"/>
          </p:nvPr>
        </p:nvSpPr>
        <p:spPr/>
        <p:txBody>
          <a:bodyPr/>
          <a:lstStyle/>
          <a:p>
            <a:pPr marL="0" lvl="0" indent="0" algn="just">
              <a:lnSpc>
                <a:spcPct val="150000"/>
              </a:lnSpc>
              <a:spcAft>
                <a:spcPts val="800"/>
              </a:spcAft>
              <a:buNone/>
            </a:pPr>
            <a:r>
              <a:rPr lang="en-IN" sz="1800" b="1" kern="100" dirty="0">
                <a:solidFill>
                  <a:srgbClr val="4472C4"/>
                </a:solidFill>
                <a:effectLst/>
                <a:latin typeface="Times New Roman" panose="02020603050405020304" pitchFamily="18" charset="0"/>
                <a:ea typeface="Calibri" panose="020F0502020204030204" pitchFamily="34" charset="0"/>
                <a:cs typeface="Mangal" panose="02040503050203030202" pitchFamily="18" charset="0"/>
              </a:rPr>
              <a:t>3. Smart Parking—A Wireless Sensor Networks Application Using IoT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spcAft>
                <a:spcPts val="800"/>
              </a:spcAft>
              <a:buNone/>
            </a:pPr>
            <a:r>
              <a:rPr lang="en-IN" sz="1800" b="1" kern="100" dirty="0">
                <a:solidFill>
                  <a:srgbClr val="4472C4"/>
                </a:solidFill>
                <a:effectLst/>
                <a:latin typeface="Times New Roman" panose="02020603050405020304" pitchFamily="18" charset="0"/>
                <a:ea typeface="Calibri" panose="020F0502020204030204" pitchFamily="34" charset="0"/>
                <a:cs typeface="Mangal" panose="02040503050203030202" pitchFamily="18" charset="0"/>
              </a:rPr>
              <a:t>Suman </a:t>
            </a:r>
            <a:r>
              <a:rPr lang="en-IN" sz="1800" b="1" kern="100" dirty="0" err="1">
                <a:solidFill>
                  <a:srgbClr val="4472C4"/>
                </a:solidFill>
                <a:effectLst/>
                <a:latin typeface="Times New Roman" panose="02020603050405020304" pitchFamily="18" charset="0"/>
                <a:ea typeface="Calibri" panose="020F0502020204030204" pitchFamily="34" charset="0"/>
                <a:cs typeface="Mangal" panose="02040503050203030202" pitchFamily="18" charset="0"/>
              </a:rPr>
              <a:t>Balhwan</a:t>
            </a:r>
            <a:r>
              <a:rPr lang="en-IN" sz="1800" b="1" kern="100" dirty="0">
                <a:solidFill>
                  <a:srgbClr val="4472C4"/>
                </a:solidFill>
                <a:effectLst/>
                <a:latin typeface="Times New Roman" panose="02020603050405020304" pitchFamily="18" charset="0"/>
                <a:ea typeface="Calibri" panose="020F0502020204030204" pitchFamily="34" charset="0"/>
                <a:cs typeface="Mangal" panose="02040503050203030202" pitchFamily="18" charset="0"/>
              </a:rPr>
              <a:t>, Deepali Gupta, Sonal and S. R. N. Reddy</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IN" sz="1800" dirty="0">
                <a:solidFill>
                  <a:srgbClr val="000000"/>
                </a:solidFill>
                <a:effectLst/>
                <a:latin typeface="Times New Roman" panose="02020603050405020304" pitchFamily="18" charset="0"/>
                <a:ea typeface="Calibri" panose="020F0502020204030204" pitchFamily="34" charset="0"/>
              </a:rPr>
              <a:t>This paper discusses the design and development of a wireless sensor node for a smart parking system using IoT. The system uses various sensors to detect parking slot availability, and the information is uploaded to the cloud, which can be accessed by users using an Android app. The sensor node is connected with other sensor nodes to create a heterogeneous wireless sensor network, with one node acting as the master node and the rest as slave nodes. The QoS parameters are observed and calculated to determine the efficiency of the network</a:t>
            </a:r>
            <a:endParaRPr lang="en-IN" dirty="0"/>
          </a:p>
        </p:txBody>
      </p:sp>
    </p:spTree>
    <p:extLst>
      <p:ext uri="{BB962C8B-B14F-4D97-AF65-F5344CB8AC3E}">
        <p14:creationId xmlns:p14="http://schemas.microsoft.com/office/powerpoint/2010/main" val="137597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530AA-5109-5C3C-76E9-FEB699C47A25}"/>
              </a:ext>
            </a:extLst>
          </p:cNvPr>
          <p:cNvSpPr>
            <a:spLocks noGrp="1"/>
          </p:cNvSpPr>
          <p:nvPr>
            <p:ph type="title"/>
          </p:nvPr>
        </p:nvSpPr>
        <p:spPr/>
        <p:txBody>
          <a:bodyPr/>
          <a:lstStyle/>
          <a:p>
            <a:r>
              <a:rPr lang="en-IN" dirty="0"/>
              <a:t>Challenges </a:t>
            </a:r>
          </a:p>
        </p:txBody>
      </p:sp>
      <p:sp>
        <p:nvSpPr>
          <p:cNvPr id="3" name="Content Placeholder 2">
            <a:extLst>
              <a:ext uri="{FF2B5EF4-FFF2-40B4-BE49-F238E27FC236}">
                <a16:creationId xmlns:a16="http://schemas.microsoft.com/office/drawing/2014/main" id="{5F11C594-2ED0-A3A1-071F-AB2D10085053}"/>
              </a:ext>
            </a:extLst>
          </p:cNvPr>
          <p:cNvSpPr>
            <a:spLocks noGrp="1"/>
          </p:cNvSpPr>
          <p:nvPr>
            <p:ph idx="1"/>
          </p:nvPr>
        </p:nvSpPr>
        <p:spPr/>
        <p:txBody>
          <a:bodyPr/>
          <a:lstStyle/>
          <a:p>
            <a:r>
              <a:rPr lang="en-US" b="0" i="0" dirty="0">
                <a:solidFill>
                  <a:srgbClr val="374151"/>
                </a:solidFill>
                <a:effectLst/>
                <a:latin typeface="Söhne"/>
              </a:rPr>
              <a:t>Cost: Integrating security and sustainability features into a smart parking system can be costly, especially if it involves retrofitting existing infrastructure. This can be a challenge for municipalities and parking operators that have limited budgets.</a:t>
            </a:r>
          </a:p>
          <a:p>
            <a:r>
              <a:rPr lang="en-US" b="0" i="0" dirty="0">
                <a:solidFill>
                  <a:srgbClr val="374151"/>
                </a:solidFill>
                <a:effectLst/>
                <a:latin typeface="Söhne"/>
              </a:rPr>
              <a:t>Maintenance: Sustainability features such as electric vehicle charging stations require regular maintenance to ensure they are functioning properly. This can be a challenge for parking operators who may not have the resources or expertise to maintain these systems.</a:t>
            </a:r>
          </a:p>
          <a:p>
            <a:r>
              <a:rPr lang="en-US" b="0" i="0" dirty="0">
                <a:solidFill>
                  <a:srgbClr val="374151"/>
                </a:solidFill>
                <a:effectLst/>
                <a:latin typeface="Söhne"/>
              </a:rPr>
              <a:t>Integration with existing infrastructure: Integrating security and sustainability features into an existing parking system can be a challenge, especially if the system is outdated or incompatible with new technology.</a:t>
            </a:r>
          </a:p>
          <a:p>
            <a:endParaRPr lang="en-IN" dirty="0"/>
          </a:p>
        </p:txBody>
      </p:sp>
    </p:spTree>
    <p:extLst>
      <p:ext uri="{BB962C8B-B14F-4D97-AF65-F5344CB8AC3E}">
        <p14:creationId xmlns:p14="http://schemas.microsoft.com/office/powerpoint/2010/main" val="2835907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AF1D8-687C-68EB-84D3-8ABBA458939D}"/>
              </a:ext>
            </a:extLst>
          </p:cNvPr>
          <p:cNvSpPr>
            <a:spLocks noGrp="1"/>
          </p:cNvSpPr>
          <p:nvPr>
            <p:ph type="title"/>
          </p:nvPr>
        </p:nvSpPr>
        <p:spPr/>
        <p:txBody>
          <a:bodyPr/>
          <a:lstStyle/>
          <a:p>
            <a:r>
              <a:rPr lang="en-IN" dirty="0"/>
              <a:t>Challenges (cont..)</a:t>
            </a:r>
          </a:p>
        </p:txBody>
      </p:sp>
      <p:sp>
        <p:nvSpPr>
          <p:cNvPr id="3" name="Content Placeholder 2">
            <a:extLst>
              <a:ext uri="{FF2B5EF4-FFF2-40B4-BE49-F238E27FC236}">
                <a16:creationId xmlns:a16="http://schemas.microsoft.com/office/drawing/2014/main" id="{691637A7-3DCD-A39D-62EF-0268773374F8}"/>
              </a:ext>
            </a:extLst>
          </p:cNvPr>
          <p:cNvSpPr>
            <a:spLocks noGrp="1"/>
          </p:cNvSpPr>
          <p:nvPr>
            <p:ph idx="1"/>
          </p:nvPr>
        </p:nvSpPr>
        <p:spPr/>
        <p:txBody>
          <a:bodyPr/>
          <a:lstStyle/>
          <a:p>
            <a:r>
              <a:rPr lang="en-US" b="0" i="0" dirty="0">
                <a:solidFill>
                  <a:srgbClr val="374151"/>
                </a:solidFill>
                <a:effectLst/>
                <a:latin typeface="Söhne"/>
              </a:rPr>
              <a:t>User behavior: Encouraging users to adopt sustainable transportation options such as electric vehicles or bike-sharing can be a challenge, as it requires a shift in user behavior and may not be practical for all users.</a:t>
            </a:r>
          </a:p>
          <a:p>
            <a:r>
              <a:rPr lang="en-US" b="0" i="0" dirty="0">
                <a:solidFill>
                  <a:srgbClr val="374151"/>
                </a:solidFill>
                <a:effectLst/>
                <a:latin typeface="Söhne"/>
              </a:rPr>
              <a:t>Weather conditions: Sustainability features such as solar panels may not perform as well in areas with low sunlight or frequent inclement weather, making them less reliable as a power source.</a:t>
            </a:r>
          </a:p>
          <a:p>
            <a:pPr marL="0" indent="0">
              <a:buNone/>
            </a:pPr>
            <a:endParaRPr lang="en-IN" dirty="0"/>
          </a:p>
        </p:txBody>
      </p:sp>
    </p:spTree>
    <p:extLst>
      <p:ext uri="{BB962C8B-B14F-4D97-AF65-F5344CB8AC3E}">
        <p14:creationId xmlns:p14="http://schemas.microsoft.com/office/powerpoint/2010/main" val="1601898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19C7C-697C-6846-1F7A-3445D5A0C6B6}"/>
              </a:ext>
            </a:extLst>
          </p:cNvPr>
          <p:cNvSpPr>
            <a:spLocks noGrp="1"/>
          </p:cNvSpPr>
          <p:nvPr>
            <p:ph type="title"/>
          </p:nvPr>
        </p:nvSpPr>
        <p:spPr/>
        <p:txBody>
          <a:bodyPr/>
          <a:lstStyle/>
          <a:p>
            <a:r>
              <a:rPr lang="en-IN" dirty="0"/>
              <a:t>Phase Diagram</a:t>
            </a:r>
          </a:p>
        </p:txBody>
      </p:sp>
      <p:pic>
        <p:nvPicPr>
          <p:cNvPr id="4" name="Content Placeholder 3">
            <a:extLst>
              <a:ext uri="{FF2B5EF4-FFF2-40B4-BE49-F238E27FC236}">
                <a16:creationId xmlns:a16="http://schemas.microsoft.com/office/drawing/2014/main" id="{95B161A7-30B7-A8E2-F502-9DDF280D72A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942"/>
          <a:stretch/>
        </p:blipFill>
        <p:spPr bwMode="auto">
          <a:xfrm>
            <a:off x="2309631" y="1562711"/>
            <a:ext cx="4944023" cy="465838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100755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302</TotalTime>
  <Words>1045</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Söhne</vt:lpstr>
      <vt:lpstr>Times New Roman</vt:lpstr>
      <vt:lpstr>Trebuchet MS</vt:lpstr>
      <vt:lpstr>Wingdings 3</vt:lpstr>
      <vt:lpstr>Facet</vt:lpstr>
      <vt:lpstr>Smart Parking System</vt:lpstr>
      <vt:lpstr>INTRODUCTION </vt:lpstr>
      <vt:lpstr>Area of Focus</vt:lpstr>
      <vt:lpstr>Background</vt:lpstr>
      <vt:lpstr>Background (cont..)</vt:lpstr>
      <vt:lpstr>Background (cont…)</vt:lpstr>
      <vt:lpstr>Challenges </vt:lpstr>
      <vt:lpstr>Challenges (cont..)</vt:lpstr>
      <vt:lpstr>Phase Diagram</vt:lpstr>
      <vt:lpstr>Flowchart/Scenario </vt:lpstr>
      <vt:lpstr>Technical Implications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System</dc:title>
  <dc:creator>Amit Rajput</dc:creator>
  <cp:lastModifiedBy>Amit Rajput</cp:lastModifiedBy>
  <cp:revision>2</cp:revision>
  <dcterms:created xsi:type="dcterms:W3CDTF">2023-05-01T15:08:00Z</dcterms:created>
  <dcterms:modified xsi:type="dcterms:W3CDTF">2023-05-03T18:16:46Z</dcterms:modified>
</cp:coreProperties>
</file>