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bc2490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bc2490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bc249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bc249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17580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17580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d4d4d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4d4d4d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8a82f8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8a82f8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8a82f8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8a82f8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8a82f8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8a82f8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8a82f8a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8a82f8a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07850" y="1067675"/>
            <a:ext cx="8516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COMPSCI X433.3 Python for Data Analysis and Scientific Computing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69075" y="3164850"/>
            <a:ext cx="81915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Presentation: </a:t>
            </a:r>
            <a:r>
              <a:rPr b="1" lang="en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Edmunds-Consumer</a:t>
            </a:r>
            <a:r>
              <a:rPr b="1" lang="en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rPr>
              <a:t> Car Ratings and Reviews</a:t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28" y="652825"/>
            <a:ext cx="2311896" cy="383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278" y="319775"/>
            <a:ext cx="2311897" cy="212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525" y="232466"/>
            <a:ext cx="2536375" cy="29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7525" y="592966"/>
            <a:ext cx="2536375" cy="29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7525" y="953466"/>
            <a:ext cx="2536375" cy="29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5576" y="1596475"/>
            <a:ext cx="3726026" cy="32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Some Outputs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99" y="545075"/>
            <a:ext cx="3100976" cy="42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28750" y="64375"/>
            <a:ext cx="296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Some Graphs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300" y="1921750"/>
            <a:ext cx="5495927" cy="32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300" y="88425"/>
            <a:ext cx="2704275" cy="17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58100" y="0"/>
            <a:ext cx="86205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can we conclude</a:t>
            </a:r>
            <a:endParaRPr sz="1800"/>
          </a:p>
        </p:txBody>
      </p:sp>
      <p:sp>
        <p:nvSpPr>
          <p:cNvPr id="168" name="Google Shape;168;p24"/>
          <p:cNvSpPr/>
          <p:nvPr/>
        </p:nvSpPr>
        <p:spPr>
          <a:xfrm>
            <a:off x="197975" y="633900"/>
            <a:ext cx="2261100" cy="785700"/>
          </a:xfrm>
          <a:prstGeom prst="wedgeRectCallout">
            <a:avLst>
              <a:gd fmla="val -16904" name="adj1"/>
              <a:gd fmla="val 8439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3210426" y="236300"/>
            <a:ext cx="2261100" cy="914400"/>
          </a:xfrm>
          <a:prstGeom prst="wedgeRectCallout">
            <a:avLst>
              <a:gd fmla="val 21827" name="adj1"/>
              <a:gd fmla="val 7763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366499" y="585600"/>
            <a:ext cx="2312100" cy="882300"/>
          </a:xfrm>
          <a:prstGeom prst="wedgeRectCallout">
            <a:avLst>
              <a:gd fmla="val -29392" name="adj1"/>
              <a:gd fmla="val 8354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6431610" y="555588"/>
            <a:ext cx="21819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000"/>
              <a:t>Some inconsistencies in data shows that top reviewers only provided rating of 5 and they have all of their rating for specific car and in same year</a:t>
            </a:r>
            <a:endParaRPr b="0" sz="1000">
              <a:solidFill>
                <a:schemeClr val="lt1"/>
              </a:solidFill>
            </a:endParaRPr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197975" y="748425"/>
            <a:ext cx="24816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200"/>
              <a:t>Cars across region and over years tends to get consistent reviews.</a:t>
            </a:r>
            <a:endParaRPr b="0" sz="1200">
              <a:solidFill>
                <a:schemeClr val="lt1"/>
              </a:solidFill>
            </a:endParaRPr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3275944" y="266034"/>
            <a:ext cx="21339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200"/>
              <a:t>Happy customers tends to review more than unhappy. 99% of reviews were rated as 5</a:t>
            </a:r>
            <a:endParaRPr b="0" sz="1200">
              <a:solidFill>
                <a:schemeClr val="lt1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5001875" y="3249200"/>
            <a:ext cx="2356200" cy="1495200"/>
          </a:xfrm>
          <a:prstGeom prst="wedgeEllipseCallout">
            <a:avLst>
              <a:gd fmla="val -57376" name="adj1"/>
              <a:gd fmla="val -7701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Learning about reviewer’s review pattern is not possible with the data provided as most of the review are provided </a:t>
            </a:r>
            <a:r>
              <a:rPr lang="en" sz="1100"/>
              <a:t>anonymously</a:t>
            </a:r>
            <a:endParaRPr sz="1100"/>
          </a:p>
        </p:txBody>
      </p:sp>
      <p:sp>
        <p:nvSpPr>
          <p:cNvPr id="176" name="Google Shape;176;p24"/>
          <p:cNvSpPr/>
          <p:nvPr/>
        </p:nvSpPr>
        <p:spPr>
          <a:xfrm>
            <a:off x="102875" y="2514950"/>
            <a:ext cx="2356200" cy="1216800"/>
          </a:xfrm>
          <a:prstGeom prst="wedgeEllipseCallout">
            <a:avLst>
              <a:gd fmla="val 78414" name="adj1"/>
              <a:gd fmla="val -836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Rating as integer are not best indicator, so keep it fractional value</a:t>
            </a:r>
            <a:endParaRPr sz="1200"/>
          </a:p>
        </p:txBody>
      </p:sp>
      <p:sp>
        <p:nvSpPr>
          <p:cNvPr id="177" name="Google Shape;177;p24"/>
          <p:cNvSpPr/>
          <p:nvPr/>
        </p:nvSpPr>
        <p:spPr>
          <a:xfrm>
            <a:off x="2171650" y="3504200"/>
            <a:ext cx="2356200" cy="1408500"/>
          </a:xfrm>
          <a:prstGeom prst="wedgeEllipseCallout">
            <a:avLst>
              <a:gd fmla="val 55365" name="adj1"/>
              <a:gd fmla="val -68173" name="adj2"/>
            </a:avLst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" sz="9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ig share of the information in the dataset is in form of descriptive set. Which makes it a good candidates for sentiment analysis.</a:t>
            </a:r>
            <a:endParaRPr sz="900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6366500" y="1963350"/>
            <a:ext cx="2356200" cy="1216800"/>
          </a:xfrm>
          <a:prstGeom prst="wedgeEllipseCallout">
            <a:avLst>
              <a:gd fmla="val -107916" name="adj1"/>
              <a:gd fmla="val -150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The Rating is not evenly distributed (not a normal distribution). It's positively skewed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257350" y="641325"/>
            <a:ext cx="8195100" cy="43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b="0" lang="en" sz="1100">
                <a:solidFill>
                  <a:srgbClr val="EFEFEF"/>
                </a:solidFill>
              </a:rPr>
              <a:t>Data has many columns, big chunk of the </a:t>
            </a:r>
            <a:r>
              <a:rPr b="0" lang="en" sz="1100">
                <a:solidFill>
                  <a:srgbClr val="EFEFEF"/>
                </a:solidFill>
              </a:rPr>
              <a:t>information in</a:t>
            </a:r>
            <a:r>
              <a:rPr b="0" lang="en" sz="1100">
                <a:solidFill>
                  <a:srgbClr val="EFEFEF"/>
                </a:solidFill>
              </a:rPr>
              <a:t> the dataset is in form of descriptive set. Which makes it a good candidates for sentiment analysis.</a:t>
            </a:r>
            <a:endParaRPr b="0"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b="0" lang="en" sz="1100">
                <a:solidFill>
                  <a:srgbClr val="EFEFEF"/>
                </a:solidFill>
              </a:rPr>
              <a:t>There is enough data about 5% of total data where we have enough information to look into ratings and explore how rating were awarded, what things </a:t>
            </a:r>
            <a:r>
              <a:rPr b="0" lang="en" sz="1100">
                <a:solidFill>
                  <a:srgbClr val="EFEFEF"/>
                </a:solidFill>
              </a:rPr>
              <a:t>influenced</a:t>
            </a:r>
            <a:r>
              <a:rPr b="0" lang="en" sz="1100">
                <a:solidFill>
                  <a:srgbClr val="EFEFEF"/>
                </a:solidFill>
              </a:rPr>
              <a:t> the rating like Where car technology originated e.g. Asia (japan), </a:t>
            </a:r>
            <a:r>
              <a:rPr b="0" lang="en" sz="1100">
                <a:solidFill>
                  <a:srgbClr val="EFEFEF"/>
                </a:solidFill>
              </a:rPr>
              <a:t>Europe</a:t>
            </a:r>
            <a:r>
              <a:rPr b="0" lang="en" sz="1100">
                <a:solidFill>
                  <a:srgbClr val="EFEFEF"/>
                </a:solidFill>
              </a:rPr>
              <a:t> or USA.</a:t>
            </a:r>
            <a:endParaRPr b="0"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b="0" lang="en" sz="1100">
                <a:solidFill>
                  <a:srgbClr val="EFEFEF"/>
                </a:solidFill>
              </a:rPr>
              <a:t>The Rating dataset (subset of data cleaned up for Rating analysis) has some </a:t>
            </a:r>
            <a:r>
              <a:rPr b="0" lang="en" sz="1100">
                <a:solidFill>
                  <a:srgbClr val="EFEFEF"/>
                </a:solidFill>
              </a:rPr>
              <a:t>anolmolies</a:t>
            </a:r>
            <a:r>
              <a:rPr b="0" lang="en" sz="1100">
                <a:solidFill>
                  <a:srgbClr val="EFEFEF"/>
                </a:solidFill>
              </a:rPr>
              <a:t> </a:t>
            </a:r>
            <a:endParaRPr b="0" sz="1100">
              <a:solidFill>
                <a:srgbClr val="EFEFEF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lphaLcPeriod"/>
            </a:pPr>
            <a:r>
              <a:rPr b="0" lang="en" sz="1100">
                <a:solidFill>
                  <a:srgbClr val="EFEFEF"/>
                </a:solidFill>
              </a:rPr>
              <a:t>The Rating is not evenly distributed (not a normal distribution). </a:t>
            </a:r>
            <a:r>
              <a:rPr b="0" lang="en" sz="1100">
                <a:solidFill>
                  <a:srgbClr val="EFEFEF"/>
                </a:solidFill>
              </a:rPr>
              <a:t>It's</a:t>
            </a:r>
            <a:r>
              <a:rPr b="0" lang="en" sz="1100">
                <a:solidFill>
                  <a:srgbClr val="EFEFEF"/>
                </a:solidFill>
              </a:rPr>
              <a:t> more negatively skewed</a:t>
            </a:r>
            <a:endParaRPr b="0" sz="1100">
              <a:solidFill>
                <a:srgbClr val="EFEFEF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lphaLcPeriod"/>
            </a:pPr>
            <a:r>
              <a:rPr b="0" lang="en" sz="1100">
                <a:solidFill>
                  <a:srgbClr val="EFEFEF"/>
                </a:solidFill>
              </a:rPr>
              <a:t>Lot of review were provided anonymously, so making it difficult to identify reviewer pattern.</a:t>
            </a:r>
            <a:endParaRPr b="0" sz="1100">
              <a:solidFill>
                <a:srgbClr val="EFEFEF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lphaLcPeriod"/>
            </a:pPr>
            <a:r>
              <a:rPr b="0" lang="en" sz="1100">
                <a:solidFill>
                  <a:srgbClr val="EFEFEF"/>
                </a:solidFill>
              </a:rPr>
              <a:t>Most of reviewers have reviewed same car for multiple times (1-5), so we cannot predict the reviewer bias about a </a:t>
            </a:r>
            <a:r>
              <a:rPr b="0" lang="en" sz="1100">
                <a:solidFill>
                  <a:srgbClr val="EFEFEF"/>
                </a:solidFill>
              </a:rPr>
              <a:t>given</a:t>
            </a:r>
            <a:r>
              <a:rPr b="0" lang="en" sz="1100">
                <a:solidFill>
                  <a:srgbClr val="EFEFEF"/>
                </a:solidFill>
              </a:rPr>
              <a:t> car or any </a:t>
            </a:r>
            <a:r>
              <a:rPr b="0" lang="en" sz="1100">
                <a:solidFill>
                  <a:srgbClr val="EFEFEF"/>
                </a:solidFill>
              </a:rPr>
              <a:t>comparison</a:t>
            </a:r>
            <a:r>
              <a:rPr b="0" lang="en" sz="1100">
                <a:solidFill>
                  <a:srgbClr val="EFEFEF"/>
                </a:solidFill>
              </a:rPr>
              <a:t> for same reviewer reviewing different cars. Which kind of make sense that user in japan would not have multiple cars to use and provide review.</a:t>
            </a:r>
            <a:endParaRPr b="0" sz="1100">
              <a:solidFill>
                <a:srgbClr val="EFEFEF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lphaLcPeriod"/>
            </a:pPr>
            <a:r>
              <a:rPr b="0" lang="en" sz="1100">
                <a:solidFill>
                  <a:srgbClr val="EFEFEF"/>
                </a:solidFill>
              </a:rPr>
              <a:t>There were few reviewer </a:t>
            </a:r>
            <a:r>
              <a:rPr b="0" lang="en" sz="1100">
                <a:solidFill>
                  <a:srgbClr val="EFEFEF"/>
                </a:solidFill>
              </a:rPr>
              <a:t>anomalies</a:t>
            </a:r>
            <a:r>
              <a:rPr b="0" lang="en" sz="1100">
                <a:solidFill>
                  <a:srgbClr val="EFEFEF"/>
                </a:solidFill>
              </a:rPr>
              <a:t> where in one year few reviewers have reviewed 2000-3000 review for same car and all 5 rating.</a:t>
            </a:r>
            <a:endParaRPr b="0" sz="1100">
              <a:solidFill>
                <a:srgbClr val="EFEFEF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lphaLcPeriod"/>
            </a:pPr>
            <a:r>
              <a:rPr b="0" lang="en" sz="1100">
                <a:solidFill>
                  <a:srgbClr val="EFEFEF"/>
                </a:solidFill>
              </a:rPr>
              <a:t>Rating density distribution increases from 4 - 5.</a:t>
            </a:r>
            <a:endParaRPr b="0"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b="0" lang="en" sz="1100">
                <a:solidFill>
                  <a:srgbClr val="EFEFEF"/>
                </a:solidFill>
              </a:rPr>
              <a:t>Different cars across region has </a:t>
            </a:r>
            <a:r>
              <a:rPr b="0" lang="en" sz="1100">
                <a:solidFill>
                  <a:srgbClr val="EFEFEF"/>
                </a:solidFill>
              </a:rPr>
              <a:t>consistent</a:t>
            </a:r>
            <a:r>
              <a:rPr b="0" lang="en" sz="1100">
                <a:solidFill>
                  <a:srgbClr val="EFEFEF"/>
                </a:solidFill>
              </a:rPr>
              <a:t> rating across the decade. Average rating remained same.</a:t>
            </a:r>
            <a:endParaRPr b="0"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b="0" lang="en" sz="1100">
                <a:solidFill>
                  <a:srgbClr val="EFEFEF"/>
                </a:solidFill>
              </a:rPr>
              <a:t>Japan cars have </a:t>
            </a:r>
            <a:r>
              <a:rPr b="0" lang="en" sz="1100">
                <a:solidFill>
                  <a:srgbClr val="EFEFEF"/>
                </a:solidFill>
              </a:rPr>
              <a:t>slightly</a:t>
            </a:r>
            <a:r>
              <a:rPr b="0" lang="en" sz="1100">
                <a:solidFill>
                  <a:srgbClr val="EFEFEF"/>
                </a:solidFill>
              </a:rPr>
              <a:t> </a:t>
            </a:r>
            <a:r>
              <a:rPr b="0" lang="en" sz="1100">
                <a:solidFill>
                  <a:srgbClr val="EFEFEF"/>
                </a:solidFill>
              </a:rPr>
              <a:t>higher</a:t>
            </a:r>
            <a:r>
              <a:rPr b="0" lang="en" sz="1100">
                <a:solidFill>
                  <a:srgbClr val="EFEFEF"/>
                </a:solidFill>
              </a:rPr>
              <a:t> 99th percentile (5.0) rating and European / American (4.5 - 4.8)</a:t>
            </a:r>
            <a:endParaRPr b="0" sz="11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FFFF"/>
              </a:solidFill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270375" y="83675"/>
            <a:ext cx="3373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Key Observations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0" name="Google Shape;190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Next Steps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26"/>
          <p:cNvSpPr txBox="1"/>
          <p:nvPr>
            <p:ph idx="4294967295" type="body"/>
          </p:nvPr>
        </p:nvSpPr>
        <p:spPr>
          <a:xfrm>
            <a:off x="2784725" y="1506200"/>
            <a:ext cx="34329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rabicParenR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Extract additional data which can be used as features for analyzing and predicting the ratings, for example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lphaLcParenR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Car Title extract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romanLcParenR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Engine Power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romanLcParenR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Doors in Car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romanLcParenR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Gasoline (Petrol vs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Diesel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rabicParenR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Include all cars datasets, and do more analysis to see if we can find reviewers are reviewing more than one car model or not.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rabicParenR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model which can predict a car rating based on car Make Year, Model, Engine Type and number of doors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93" name="Google Shape;193;p2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94" name="Google Shape;19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95" name="Google Shape;195;p2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Warning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 we want to include all 64 different car models and all data, it would need significant computing resources.</a:t>
              </a:r>
              <a:r>
                <a:rPr b="1"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80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2" name="Google Shape;202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Feedback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7"/>
          <p:cNvSpPr txBox="1"/>
          <p:nvPr>
            <p:ph idx="4294967295" type="body"/>
          </p:nvPr>
        </p:nvSpPr>
        <p:spPr>
          <a:xfrm>
            <a:off x="2855550" y="205982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Share your feedback to improve my analysis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88150" y="313025"/>
            <a:ext cx="8573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Edmunds-Consumer Car Ratings and Reviews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41950" y="1764725"/>
            <a:ext cx="82023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Goal: Analyze the Review 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e want to analyze if the reviews review similar car but rate them differently  due to where they were manufactured?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We want to analyze if the reviews review rating behaviour changed with time, as new car models were better equipped with features.</a:t>
            </a:r>
            <a:br>
              <a:rPr b="0" lang="en" sz="1400">
                <a:latin typeface="Lato"/>
                <a:ea typeface="Lato"/>
                <a:cs typeface="Lato"/>
                <a:sym typeface="Lato"/>
              </a:rPr>
            </a:b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Analyze tendency of reviewer, if they review latest cars or older cars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03400" y="1016000"/>
            <a:ext cx="8657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Knowing the dataset, we see there are three major car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manufacturing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regions with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distinct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car features.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0" y="0"/>
            <a:ext cx="88773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Context-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This is a dataset containing consumer's thought and the star rating of car manufacturer/model/type.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Content- Currently, this dataset has data of 62 major brands.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025825"/>
            <a:ext cx="27234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Acura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AlfaRomeo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AMGeneral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Aston Martin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Audi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Bentley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BMW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GMC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Char char="●"/>
            </a:pP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</a:rPr>
              <a:t>Toyota</a:t>
            </a:r>
            <a:endParaRPr b="1" sz="1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</a:rPr>
              <a:t>Volkswagen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honda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Bugatti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Buick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Cadillac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Char char="●"/>
            </a:pP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</a:rPr>
              <a:t>Chevrolet</a:t>
            </a:r>
            <a:endParaRPr b="1" sz="1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Chrysler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Daewoo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Dodge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Eagle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Ferrari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363625" y="966600"/>
            <a:ext cx="30000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FIAT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Fisker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Ford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Genesis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Geo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HUMMER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Hyundai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INFINITI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Isuzu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Jaguar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Jeep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Kia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Lamborghini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Land Rover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Lexus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Lincoln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Lotus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Maserati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Maybach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Volvo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Tesla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729125" y="994825"/>
            <a:ext cx="3000000" cy="3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Suzuki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Subaru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Spyker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smart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Scion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Saturn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Mazda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McLaren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Mercedes-Benz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Mercury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MINI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Mitsubishi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Nissan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Oldsmobile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Panoz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Plymouth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Pontiac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Porsche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Ram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Rolls-Royce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Saab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Dataset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Each car dataset is a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separate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CSV file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with following columns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75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05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Review_Date</a:t>
            </a:r>
            <a:endParaRPr sz="105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05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Author_Name</a:t>
            </a:r>
            <a:endParaRPr sz="105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05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Vehicle_Title</a:t>
            </a:r>
            <a:endParaRPr sz="105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05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Review_Title</a:t>
            </a:r>
            <a:endParaRPr sz="105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05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Review</a:t>
            </a:r>
            <a:endParaRPr sz="105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05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Rating</a:t>
            </a:r>
            <a:br>
              <a:rPr lang="en" sz="105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05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 we need all Columns for our Analysis and if the data is clean?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00" y="1034350"/>
            <a:ext cx="3999749" cy="297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300" y="1085163"/>
            <a:ext cx="4290050" cy="287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41625" y="90125"/>
            <a:ext cx="2246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Column Properties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Review_Date: </a:t>
            </a:r>
            <a:endParaRPr sz="12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FFFFFF"/>
                </a:solidFill>
              </a:rPr>
              <a:t>This is a object, need to clean and transform to datetime.   </a:t>
            </a:r>
            <a:endParaRPr b="0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Author_Name: </a:t>
            </a:r>
            <a:br>
              <a:rPr lang="en" sz="1200">
                <a:solidFill>
                  <a:schemeClr val="accent5"/>
                </a:solidFill>
              </a:rPr>
            </a:br>
            <a:r>
              <a:rPr lang="en" sz="1200">
                <a:solidFill>
                  <a:schemeClr val="accent5"/>
                </a:solidFill>
              </a:rPr>
              <a:t>	</a:t>
            </a:r>
            <a:r>
              <a:rPr b="0" lang="en" sz="1200">
                <a:solidFill>
                  <a:srgbClr val="FFFFFF"/>
                </a:solidFill>
              </a:rPr>
              <a:t>In order to understand the behaviours, we need to retain Authors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Vehicle_Title: </a:t>
            </a:r>
            <a:endParaRPr sz="12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FFFFFF"/>
                </a:solidFill>
              </a:rPr>
              <a:t>We need to extract Year of </a:t>
            </a:r>
            <a:r>
              <a:rPr b="0" lang="en" sz="1200">
                <a:solidFill>
                  <a:srgbClr val="FFFFFF"/>
                </a:solidFill>
              </a:rPr>
              <a:t>Manufacturing</a:t>
            </a:r>
            <a:r>
              <a:rPr b="0" lang="en" sz="1200">
                <a:solidFill>
                  <a:srgbClr val="FFFFFF"/>
                </a:solidFill>
              </a:rPr>
              <a:t> as </a:t>
            </a:r>
            <a:r>
              <a:rPr b="0" lang="en" sz="1200">
                <a:solidFill>
                  <a:srgbClr val="FFFFFF"/>
                </a:solidFill>
              </a:rPr>
              <a:t>separate</a:t>
            </a:r>
            <a:r>
              <a:rPr b="0" lang="en" sz="1200">
                <a:solidFill>
                  <a:srgbClr val="FFFFFF"/>
                </a:solidFill>
              </a:rPr>
              <a:t> column. Rest we can discard.</a:t>
            </a:r>
            <a:endParaRPr b="0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Review_Title:</a:t>
            </a:r>
            <a:r>
              <a:rPr b="0" lang="en" sz="1200">
                <a:solidFill>
                  <a:srgbClr val="FFFFFF"/>
                </a:solidFill>
              </a:rPr>
              <a:t> </a:t>
            </a:r>
            <a:endParaRPr b="0"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FFFFFF"/>
                </a:solidFill>
              </a:rPr>
              <a:t>We can drop the data, as we are not doing sentiment analysis</a:t>
            </a:r>
            <a:endParaRPr b="0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Review: </a:t>
            </a:r>
            <a:endParaRPr sz="12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FFFFFF"/>
                </a:solidFill>
              </a:rPr>
              <a:t>We can drop the data, as we are not doing sentiment analysis</a:t>
            </a:r>
            <a:endParaRPr b="0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Rating: </a:t>
            </a:r>
            <a:endParaRPr sz="12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</a:rPr>
              <a:t>We will keep the data but convert them to </a:t>
            </a:r>
            <a:r>
              <a:rPr b="0" lang="en" sz="1200">
                <a:solidFill>
                  <a:srgbClr val="FFFFFF"/>
                </a:solidFill>
              </a:rPr>
              <a:t>categorical</a:t>
            </a:r>
            <a:r>
              <a:rPr b="0" lang="en" sz="1200">
                <a:solidFill>
                  <a:srgbClr val="FFFFFF"/>
                </a:solidFill>
              </a:rPr>
              <a:t> data with only ratings in </a:t>
            </a:r>
            <a:endParaRPr b="0"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FFFFFF"/>
                </a:solidFill>
              </a:rPr>
              <a:t>whole number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9" name="Google Shape;109;p18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10" name="Google Shape;11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1" name="Google Shape;111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Dataset: Cleaned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fter cleaning dataset we are going to be left with Review_Date, Author_Name, Rating and Model_Year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77625" y="35300"/>
            <a:ext cx="683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Dataset: Analysis and Cleanup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Analyze the data quality and inconsistencies and address them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Findings: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Review_Date</a:t>
            </a:r>
            <a:r>
              <a:rPr b="0" lang="en" sz="1200">
                <a:solidFill>
                  <a:srgbClr val="6AA84F"/>
                </a:solidFill>
              </a:rPr>
              <a:t>: Some review date were in format which cannot be converted to Datetime</a:t>
            </a:r>
            <a:endParaRPr b="0"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Author_Name</a:t>
            </a:r>
            <a:r>
              <a:rPr b="0" lang="en" sz="1200">
                <a:solidFill>
                  <a:srgbClr val="6AA84F"/>
                </a:solidFill>
              </a:rPr>
              <a:t>: Reviewers provided review anonymously </a:t>
            </a:r>
            <a:endParaRPr b="0"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Rating</a:t>
            </a:r>
            <a:r>
              <a:rPr b="0" lang="en" sz="1200">
                <a:solidFill>
                  <a:srgbClr val="6AA84F"/>
                </a:solidFill>
              </a:rPr>
              <a:t>: Rating is continuous variable with decimals, which causes too many data points   </a:t>
            </a:r>
            <a:endParaRPr b="0"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Model_Year</a:t>
            </a:r>
            <a:r>
              <a:rPr b="0" lang="en" sz="1200">
                <a:solidFill>
                  <a:srgbClr val="6AA84F"/>
                </a:solidFill>
              </a:rPr>
              <a:t>: Some Car details were missing Model year.</a:t>
            </a:r>
            <a:endParaRPr b="0"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A84F"/>
                </a:solidFill>
              </a:rPr>
              <a:t>Rating</a:t>
            </a:r>
            <a:r>
              <a:rPr b="0" lang="en" sz="1200">
                <a:solidFill>
                  <a:srgbClr val="6AA84F"/>
                </a:solidFill>
              </a:rPr>
              <a:t>: Some reviewers, provided review comments but did not provide rating.</a:t>
            </a:r>
            <a:endParaRPr b="0"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grpSp>
        <p:nvGrpSpPr>
          <p:cNvPr id="119" name="Google Shape;119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20" name="Google Shape;12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1" name="Google Shape;121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Different columns has different reason for missing data or inconsistent data. So the approach would be different.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3" name="Google Shape;123;p19"/>
          <p:cNvSpPr txBox="1"/>
          <p:nvPr/>
        </p:nvSpPr>
        <p:spPr>
          <a:xfrm>
            <a:off x="134050" y="49400"/>
            <a:ext cx="58209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Next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How data were fixed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Review_Date</a:t>
            </a:r>
            <a:r>
              <a:rPr b="0" lang="en" sz="1200"/>
              <a:t>: </a:t>
            </a:r>
            <a:endParaRPr b="0"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For missing review date, we looked for Model year and  populated it as Review Date and also used forward fill if Model year is missing.</a:t>
            </a:r>
            <a:endParaRPr b="0"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Author_Name</a:t>
            </a:r>
            <a:r>
              <a:rPr b="0" lang="en" sz="1200"/>
              <a:t>: </a:t>
            </a:r>
            <a:endParaRPr b="0"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Reviewers provided review anonymously, so for all missing Authors, we added Author as ‘</a:t>
            </a:r>
            <a:r>
              <a:rPr b="0" lang="en" sz="1200"/>
              <a:t>anonymous’</a:t>
            </a:r>
            <a:r>
              <a:rPr b="0" lang="en" sz="1200"/>
              <a:t> </a:t>
            </a:r>
            <a:endParaRPr b="0"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Rating</a:t>
            </a:r>
            <a:r>
              <a:rPr b="0" lang="en" sz="1200"/>
              <a:t>: </a:t>
            </a:r>
            <a:endParaRPr b="0"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Fill the missing values with mean for the rating</a:t>
            </a:r>
            <a:endParaRPr b="0"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Convert</a:t>
            </a:r>
            <a:r>
              <a:rPr b="0" lang="en" sz="1200"/>
              <a:t> the rating to floor value   </a:t>
            </a:r>
            <a:endParaRPr b="0"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Model_Year</a:t>
            </a:r>
            <a:r>
              <a:rPr b="0" lang="en" sz="1200"/>
              <a:t>: </a:t>
            </a:r>
            <a:endParaRPr b="0" sz="12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Fetch the </a:t>
            </a:r>
            <a:r>
              <a:rPr b="0" lang="en" sz="1200"/>
              <a:t>review</a:t>
            </a:r>
            <a:r>
              <a:rPr b="0" lang="en" sz="1200"/>
              <a:t> year and populate as  Model year</a:t>
            </a:r>
            <a:endParaRPr b="0"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	</a:t>
            </a:r>
            <a:endParaRPr b="0" sz="1200"/>
          </a:p>
          <a:p>
            <a:pPr indent="0" lvl="0" marL="0" rtl="0" algn="l">
              <a:spcBef>
                <a:spcPts val="8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grpSp>
        <p:nvGrpSpPr>
          <p:cNvPr id="129" name="Google Shape;129;p20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30" name="Google Shape;13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1" name="Google Shape;131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For Author Review tendency, we will retain the original dataset</a:t>
              </a:r>
              <a:endParaRPr b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80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3" name="Google Shape;133;p20"/>
          <p:cNvSpPr txBox="1"/>
          <p:nvPr/>
        </p:nvSpPr>
        <p:spPr>
          <a:xfrm>
            <a:off x="134050" y="49400"/>
            <a:ext cx="58209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Next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60775" y="36196"/>
            <a:ext cx="62442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Analyze Author Review Behaviour for cars from Different Region</a:t>
            </a:r>
            <a:endParaRPr sz="1100"/>
          </a:p>
        </p:txBody>
      </p:sp>
      <p:sp>
        <p:nvSpPr>
          <p:cNvPr id="139" name="Google Shape;139;p21"/>
          <p:cNvSpPr txBox="1"/>
          <p:nvPr/>
        </p:nvSpPr>
        <p:spPr>
          <a:xfrm>
            <a:off x="251050" y="570125"/>
            <a:ext cx="2253000" cy="3955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to Prepare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a column for all three dataset called Region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the missing data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columns from where we can extract data of interest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Fill NnN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appropriately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Append all three dataset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268100" y="542275"/>
            <a:ext cx="2253000" cy="3983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by Reviewer, Region and Model Year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Draw graph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depicting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distribution of rating by Model year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Draw graph depicting the distribution of rating by Region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Look top reviewed and their average rating given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Explore if they are consistently reviewing cars across the board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368850" y="542275"/>
            <a:ext cx="2253000" cy="3925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of the reviews were submitted anonymously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99% time, reviewers rate 5 for cars.  That gives an idea that happy reviewers tends to review more than unhappy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Cars across the region tends to get consistent reviews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arenR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3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reviews shows come inconsistent behavior, they provided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of their rating 5 and in same year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710150" y="1783175"/>
            <a:ext cx="289800" cy="3564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5800075" y="1783175"/>
            <a:ext cx="289800" cy="3564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