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1"/>
  </p:notesMasterIdLst>
  <p:sldIdLst>
    <p:sldId id="257" r:id="rId2"/>
    <p:sldId id="523" r:id="rId3"/>
    <p:sldId id="552" r:id="rId4"/>
    <p:sldId id="554" r:id="rId5"/>
    <p:sldId id="525" r:id="rId6"/>
    <p:sldId id="526" r:id="rId7"/>
    <p:sldId id="527" r:id="rId8"/>
    <p:sldId id="528" r:id="rId9"/>
    <p:sldId id="532" r:id="rId10"/>
    <p:sldId id="529" r:id="rId11"/>
    <p:sldId id="530" r:id="rId12"/>
    <p:sldId id="531" r:id="rId13"/>
    <p:sldId id="516" r:id="rId14"/>
    <p:sldId id="488" r:id="rId15"/>
    <p:sldId id="489" r:id="rId16"/>
    <p:sldId id="490" r:id="rId17"/>
    <p:sldId id="491" r:id="rId18"/>
    <p:sldId id="492" r:id="rId19"/>
    <p:sldId id="556" r:id="rId20"/>
    <p:sldId id="557" r:id="rId21"/>
    <p:sldId id="558" r:id="rId22"/>
    <p:sldId id="560" r:id="rId23"/>
    <p:sldId id="561" r:id="rId24"/>
    <p:sldId id="553" r:id="rId25"/>
    <p:sldId id="559" r:id="rId26"/>
    <p:sldId id="563" r:id="rId27"/>
    <p:sldId id="564" r:id="rId28"/>
    <p:sldId id="533" r:id="rId29"/>
    <p:sldId id="56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18" r:id="rId44"/>
    <p:sldId id="520" r:id="rId45"/>
    <p:sldId id="506" r:id="rId46"/>
    <p:sldId id="507" r:id="rId47"/>
    <p:sldId id="508" r:id="rId48"/>
    <p:sldId id="509" r:id="rId49"/>
    <p:sldId id="510" r:id="rId50"/>
    <p:sldId id="511" r:id="rId51"/>
    <p:sldId id="517" r:id="rId52"/>
    <p:sldId id="512" r:id="rId53"/>
    <p:sldId id="513" r:id="rId54"/>
    <p:sldId id="514" r:id="rId55"/>
    <p:sldId id="515" r:id="rId56"/>
    <p:sldId id="547" r:id="rId57"/>
    <p:sldId id="551" r:id="rId58"/>
    <p:sldId id="521" r:id="rId59"/>
    <p:sldId id="55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26A3-7BCA-144D-8345-854B2B87193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FB27A-B73A-4A40-9490-FEBA4EDB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FB27A-B73A-4A40-9490-FEBA4EDB9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32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5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1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24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84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85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28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573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09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41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314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86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8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C41F-5622-C342-AE7A-94EB296A9F24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abuse.com/the-naive-bayes-algorithm-in-python-with-scikit-lear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86" y="1"/>
            <a:ext cx="8783414" cy="143789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</a:t>
            </a:r>
            <a:r>
              <a:rPr lang="en-US" sz="4000" dirty="0" smtClean="0"/>
              <a:t>Natural Language Processing (NLP)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6174"/>
            <a:ext cx="7772400" cy="458915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UCSC Course </a:t>
            </a:r>
            <a:r>
              <a:rPr lang="is-IS" sz="3600" dirty="0"/>
              <a:t>AISV.801.(1)</a:t>
            </a:r>
            <a:endParaRPr lang="en-US" sz="3600"/>
          </a:p>
          <a:p>
            <a:endParaRPr lang="en-US" sz="3600" dirty="0" smtClean="0"/>
          </a:p>
          <a:p>
            <a:r>
              <a:rPr lang="en-US" sz="3600" dirty="0"/>
              <a:t>Week </a:t>
            </a:r>
            <a:r>
              <a:rPr lang="en-US" sz="3600" dirty="0" smtClean="0"/>
              <a:t>#</a:t>
            </a:r>
            <a:r>
              <a:rPr lang="en-US" sz="3600" dirty="0"/>
              <a:t>1</a:t>
            </a:r>
            <a:r>
              <a:rPr lang="en-US" sz="3600" dirty="0" smtClean="0"/>
              <a:t> </a:t>
            </a:r>
            <a:r>
              <a:rPr lang="en-US" sz="3600" dirty="0"/>
              <a:t>(Hour </a:t>
            </a:r>
            <a:r>
              <a:rPr lang="en-US" sz="3600" dirty="0" smtClean="0"/>
              <a:t>1) </a:t>
            </a:r>
            <a:r>
              <a:rPr lang="en-US" sz="3600" dirty="0"/>
              <a:t>0</a:t>
            </a:r>
            <a:r>
              <a:rPr lang="en-US" sz="3600" dirty="0" smtClean="0"/>
              <a:t>2/21/2020</a:t>
            </a:r>
            <a:endParaRPr lang="en-US" sz="3600" dirty="0"/>
          </a:p>
          <a:p>
            <a:r>
              <a:rPr lang="en-US" sz="3600" dirty="0" smtClean="0"/>
              <a:t>Introduction to NLP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Oswald Campesato</a:t>
            </a:r>
          </a:p>
          <a:p>
            <a:r>
              <a:rPr lang="en-US" sz="3600" dirty="0" err="1"/>
              <a:t>ocampesato@yahoo.com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53487" y="3600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60244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Aspects of NLP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92" y="1144632"/>
            <a:ext cx="7888207" cy="5569031"/>
          </a:xfrm>
        </p:spPr>
        <p:txBody>
          <a:bodyPr>
            <a:normAutofit/>
          </a:bodyPr>
          <a:lstStyle/>
          <a:p>
            <a:r>
              <a:rPr lang="en-US" sz="2400" dirty="0"/>
              <a:t>Text Similarity</a:t>
            </a:r>
          </a:p>
          <a:p>
            <a:r>
              <a:rPr lang="en-US" sz="2400" dirty="0"/>
              <a:t>Syntax and Parsing</a:t>
            </a:r>
          </a:p>
          <a:p>
            <a:r>
              <a:rPr lang="en-US" sz="2400" dirty="0"/>
              <a:t>Language Modeling</a:t>
            </a:r>
          </a:p>
          <a:p>
            <a:r>
              <a:rPr lang="en-US" sz="2400" dirty="0"/>
              <a:t>Part of Speech </a:t>
            </a:r>
            <a:r>
              <a:rPr lang="en-US" sz="2400" dirty="0" smtClean="0"/>
              <a:t>Tagging (POS Tagging)</a:t>
            </a:r>
            <a:endParaRPr lang="en-US" sz="2400" dirty="0"/>
          </a:p>
          <a:p>
            <a:r>
              <a:rPr lang="en-US" sz="2400" dirty="0"/>
              <a:t>Information Extraction</a:t>
            </a:r>
          </a:p>
          <a:p>
            <a:r>
              <a:rPr lang="en-US" sz="2400" dirty="0"/>
              <a:t>Question Answering</a:t>
            </a:r>
          </a:p>
          <a:p>
            <a:r>
              <a:rPr lang="en-US" sz="2400" dirty="0"/>
              <a:t>Text Summarization</a:t>
            </a:r>
          </a:p>
          <a:p>
            <a:r>
              <a:rPr lang="en-US" sz="2400" dirty="0"/>
              <a:t>Sentiment Analysis and Semantics</a:t>
            </a:r>
          </a:p>
          <a:p>
            <a:r>
              <a:rPr lang="en-US" sz="2400" dirty="0"/>
              <a:t>Machine Translation and Generation</a:t>
            </a:r>
          </a:p>
        </p:txBody>
      </p:sp>
    </p:spTree>
    <p:extLst>
      <p:ext uri="{BB962C8B-B14F-4D97-AF65-F5344CB8AC3E}">
        <p14:creationId xmlns:p14="http://schemas.microsoft.com/office/powerpoint/2010/main" val="20619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NLP in Industry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92" y="1144632"/>
            <a:ext cx="7888207" cy="556903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Search (text and audio)</a:t>
            </a:r>
          </a:p>
          <a:p>
            <a:r>
              <a:rPr lang="en-US" sz="2600" dirty="0" smtClean="0"/>
              <a:t>Advertisement</a:t>
            </a:r>
          </a:p>
          <a:p>
            <a:r>
              <a:rPr lang="en-US" sz="2600" dirty="0" smtClean="0"/>
              <a:t>Automated translation</a:t>
            </a:r>
          </a:p>
          <a:p>
            <a:r>
              <a:rPr lang="en-US" sz="2600" dirty="0" smtClean="0"/>
              <a:t>Sentiment analysis</a:t>
            </a:r>
          </a:p>
          <a:p>
            <a:r>
              <a:rPr lang="en-US" sz="2600" dirty="0" smtClean="0"/>
              <a:t>Speech recognition</a:t>
            </a:r>
          </a:p>
          <a:p>
            <a:r>
              <a:rPr lang="en-US" sz="2600" dirty="0" err="1" smtClean="0"/>
              <a:t>Chatbots</a:t>
            </a:r>
            <a:endParaRPr lang="en-US" sz="2600" dirty="0" smtClean="0"/>
          </a:p>
          <a:p>
            <a:r>
              <a:rPr lang="en-US" sz="2600" dirty="0" smtClean="0"/>
              <a:t>Customer support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2816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Use cases for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191672"/>
            <a:ext cx="7944873" cy="5521991"/>
          </a:xfrm>
        </p:spPr>
        <p:txBody>
          <a:bodyPr>
            <a:normAutofit/>
          </a:bodyPr>
          <a:lstStyle/>
          <a:p>
            <a:r>
              <a:rPr lang="en-US" sz="2600" dirty="0"/>
              <a:t>Sentence segmentation </a:t>
            </a:r>
          </a:p>
          <a:p>
            <a:r>
              <a:rPr lang="en-US" sz="2600" dirty="0"/>
              <a:t>part-of-speech tagging</a:t>
            </a:r>
          </a:p>
          <a:p>
            <a:r>
              <a:rPr lang="en-US" sz="2600" dirty="0"/>
              <a:t>Deep analytics</a:t>
            </a:r>
          </a:p>
          <a:p>
            <a:r>
              <a:rPr lang="en-US" sz="2600" dirty="0"/>
              <a:t>Machine translation </a:t>
            </a:r>
          </a:p>
          <a:p>
            <a:r>
              <a:rPr lang="en-US" sz="2600" dirty="0"/>
              <a:t>Named entity extraction (NER)</a:t>
            </a:r>
          </a:p>
          <a:p>
            <a:r>
              <a:rPr lang="en-US" sz="2600" dirty="0"/>
              <a:t>Automatic summarization </a:t>
            </a:r>
          </a:p>
          <a:p>
            <a:r>
              <a:rPr lang="en-US" sz="2600" dirty="0"/>
              <a:t>Personalized </a:t>
            </a:r>
            <a:r>
              <a:rPr lang="en-US" sz="2600" dirty="0" smtClean="0"/>
              <a:t>marketing</a:t>
            </a:r>
          </a:p>
          <a:p>
            <a:r>
              <a:rPr lang="en-US" sz="2600" dirty="0" smtClean="0"/>
              <a:t>And others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69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Main Steps in NLP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147" y="945444"/>
            <a:ext cx="7856852" cy="5768219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Step 1: collect data</a:t>
            </a:r>
          </a:p>
          <a:p>
            <a:r>
              <a:rPr lang="en-US" sz="2200" dirty="0"/>
              <a:t>Step 2: clean the data</a:t>
            </a:r>
          </a:p>
          <a:p>
            <a:r>
              <a:rPr lang="en-US" sz="2200" dirty="0"/>
              <a:t>Step 3: Find a good data representation</a:t>
            </a:r>
          </a:p>
          <a:p>
            <a:r>
              <a:rPr lang="en-US" sz="2200" dirty="0"/>
              <a:t>Step 4: Classification</a:t>
            </a:r>
          </a:p>
          <a:p>
            <a:r>
              <a:rPr lang="en-US" sz="2200" dirty="0"/>
              <a:t>Step 5: Inspection (confusion matrix)</a:t>
            </a:r>
          </a:p>
          <a:p>
            <a:r>
              <a:rPr lang="en-US" sz="2200" dirty="0"/>
              <a:t>Step 6: Accounting for vocabulary structure</a:t>
            </a:r>
          </a:p>
          <a:p>
            <a:r>
              <a:rPr lang="en-US" sz="2200" dirty="0"/>
              <a:t>Step 7: Leveraging semantics</a:t>
            </a:r>
          </a:p>
          <a:p>
            <a:r>
              <a:rPr lang="en-US" sz="2200" dirty="0"/>
              <a:t>Step 8: Leveraging syntax using end-to-end approaches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www.kdnuggets.com</a:t>
            </a:r>
            <a:r>
              <a:rPr lang="en-US" sz="2000" dirty="0"/>
              <a:t>/2019/01/solve-90-nlp-problems-step-by-step-guide.html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Scikit</a:t>
            </a:r>
            <a:r>
              <a:rPr lang="en-US" sz="2200" dirty="0"/>
              <a:t>-learn and Naïve </a:t>
            </a:r>
            <a:r>
              <a:rPr lang="en-US" sz="2200" dirty="0" smtClean="0"/>
              <a:t>Bayes</a:t>
            </a:r>
          </a:p>
          <a:p>
            <a:r>
              <a:rPr lang="en-US" sz="2200" dirty="0"/>
              <a:t>https://</a:t>
            </a:r>
            <a:r>
              <a:rPr lang="en-US" sz="2200" dirty="0" err="1"/>
              <a:t>stackabuse.com</a:t>
            </a:r>
            <a:r>
              <a:rPr lang="en-US" sz="2200" dirty="0"/>
              <a:t>/the-naive-</a:t>
            </a:r>
            <a:r>
              <a:rPr lang="en-US" sz="2200" dirty="0" err="1"/>
              <a:t>bayes</a:t>
            </a:r>
            <a:r>
              <a:rPr lang="en-US" sz="2200" dirty="0"/>
              <a:t>-algorithm-in-python-with-</a:t>
            </a:r>
            <a:r>
              <a:rPr lang="en-US" sz="2200" dirty="0" err="1"/>
              <a:t>scikit</a:t>
            </a:r>
            <a:r>
              <a:rPr lang="en-US" sz="2200" dirty="0"/>
              <a:t>-learn</a:t>
            </a:r>
            <a:r>
              <a:rPr lang="en-US" sz="2200" dirty="0" smtClean="0"/>
              <a:t>/</a:t>
            </a:r>
            <a:endParaRPr lang="en-US" sz="2200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578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Text Normalization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270072"/>
            <a:ext cx="8405570" cy="5443591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1200FF"/>
                </a:solidFill>
              </a:rPr>
              <a:t>Various text</a:t>
            </a:r>
            <a:r>
              <a:rPr lang="en-US" sz="2600" dirty="0">
                <a:solidFill>
                  <a:srgbClr val="1200FF"/>
                </a:solidFill>
              </a:rPr>
              <a:t>-related tasks involving:</a:t>
            </a:r>
          </a:p>
          <a:p>
            <a:r>
              <a:rPr lang="en-US" sz="2200" dirty="0" smtClean="0"/>
              <a:t>1) regular </a:t>
            </a:r>
            <a:r>
              <a:rPr lang="en-US" sz="2200" dirty="0"/>
              <a:t>expressions (REs</a:t>
            </a:r>
            <a:r>
              <a:rPr lang="en-US" sz="2200" dirty="0" smtClean="0"/>
              <a:t>): a*, a*b+, [A-Z], [0-9]+, </a:t>
            </a:r>
            <a:r>
              <a:rPr lang="en-US" sz="2200" dirty="0" err="1" smtClean="0"/>
              <a:t>etc</a:t>
            </a:r>
            <a:endParaRPr lang="en-US" sz="2200" dirty="0"/>
          </a:p>
          <a:p>
            <a:r>
              <a:rPr lang="en-US" sz="2200" dirty="0" smtClean="0"/>
              <a:t>2) text tokenization: splitting sentences into words</a:t>
            </a:r>
            <a:endParaRPr lang="en-US" sz="2200" dirty="0"/>
          </a:p>
          <a:p>
            <a:r>
              <a:rPr lang="en-US" sz="2200" dirty="0" smtClean="0"/>
              <a:t>3) lemmatization: word “roots”: am</a:t>
            </a:r>
            <a:r>
              <a:rPr lang="en-US" sz="2200" dirty="0"/>
              <a:t>, are, and is ("be") </a:t>
            </a:r>
          </a:p>
          <a:p>
            <a:r>
              <a:rPr lang="en-US" sz="2200" dirty="0" smtClean="0"/>
              <a:t>4) edit distance: measure the distance between two words based on the number of changes needed</a:t>
            </a:r>
          </a:p>
          <a:p>
            <a:endParaRPr lang="en-US" sz="2200" dirty="0"/>
          </a:p>
          <a:p>
            <a:r>
              <a:rPr lang="en-US" sz="2600" dirty="0" smtClean="0">
                <a:solidFill>
                  <a:srgbClr val="1200FF"/>
                </a:solidFill>
              </a:rPr>
              <a:t>Cosine similarity: </a:t>
            </a:r>
          </a:p>
          <a:p>
            <a:r>
              <a:rPr lang="en-US" sz="2200" dirty="0" smtClean="0"/>
              <a:t>based on the formula for the inner product of 2 vectors</a:t>
            </a:r>
          </a:p>
          <a:p>
            <a:r>
              <a:rPr lang="en-US" sz="2200" dirty="0" smtClean="0"/>
              <a:t> a popular “metric” for determining word similarity</a:t>
            </a:r>
          </a:p>
          <a:p>
            <a:r>
              <a:rPr lang="en-US" sz="2200" dirty="0" smtClean="0"/>
              <a:t>Ex: King </a:t>
            </a:r>
            <a:r>
              <a:rPr lang="mr-IN" sz="2200" dirty="0" smtClean="0"/>
              <a:t>–</a:t>
            </a:r>
            <a:r>
              <a:rPr lang="en-US" sz="2200" dirty="0" smtClean="0"/>
              <a:t> Man + Woman = Queen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01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Text Tokenization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270072"/>
            <a:ext cx="8405570" cy="54435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Unix </a:t>
            </a:r>
            <a:r>
              <a:rPr lang="en-US" sz="2400" dirty="0" err="1" smtClean="0">
                <a:solidFill>
                  <a:srgbClr val="1200FF"/>
                </a:solidFill>
              </a:rPr>
              <a:t>tr</a:t>
            </a:r>
            <a:r>
              <a:rPr lang="en-US" sz="2400" dirty="0" smtClean="0"/>
              <a:t> command:</a:t>
            </a:r>
            <a:endParaRPr lang="en-US" sz="2400" dirty="0"/>
          </a:p>
          <a:p>
            <a:r>
              <a:rPr lang="en-US" sz="2400" dirty="0" err="1" smtClean="0">
                <a:solidFill>
                  <a:srgbClr val="1200FF"/>
                </a:solidFill>
              </a:rPr>
              <a:t>tr</a:t>
            </a:r>
            <a:r>
              <a:rPr lang="en-US" sz="2400" dirty="0" smtClean="0">
                <a:solidFill>
                  <a:srgbClr val="1200FF"/>
                </a:solidFill>
              </a:rPr>
              <a:t> </a:t>
            </a:r>
            <a:r>
              <a:rPr lang="en-US" sz="2400" dirty="0">
                <a:solidFill>
                  <a:srgbClr val="1200FF"/>
                </a:solidFill>
              </a:rPr>
              <a:t>-</a:t>
            </a:r>
            <a:r>
              <a:rPr lang="en-US" sz="2400" dirty="0" err="1">
                <a:solidFill>
                  <a:srgbClr val="1200FF"/>
                </a:solidFill>
              </a:rPr>
              <a:t>sc</a:t>
            </a:r>
            <a:r>
              <a:rPr lang="en-US" sz="2400" dirty="0">
                <a:solidFill>
                  <a:srgbClr val="1200FF"/>
                </a:solidFill>
              </a:rPr>
              <a:t> 'A-</a:t>
            </a:r>
            <a:r>
              <a:rPr lang="en-US" sz="2400" dirty="0" err="1">
                <a:solidFill>
                  <a:srgbClr val="1200FF"/>
                </a:solidFill>
              </a:rPr>
              <a:t>Za</a:t>
            </a:r>
            <a:r>
              <a:rPr lang="en-US" sz="2400" dirty="0">
                <a:solidFill>
                  <a:srgbClr val="1200FF"/>
                </a:solidFill>
              </a:rPr>
              <a:t>-z' '\n' &lt; </a:t>
            </a:r>
            <a:r>
              <a:rPr lang="en-US" sz="2400" dirty="0" err="1">
                <a:solidFill>
                  <a:srgbClr val="1200FF"/>
                </a:solidFill>
              </a:rPr>
              <a:t>words.txt</a:t>
            </a:r>
            <a:endParaRPr lang="en-US" sz="2400" dirty="0">
              <a:solidFill>
                <a:srgbClr val="1200FF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Contents of </a:t>
            </a:r>
            <a:r>
              <a:rPr lang="en-US" sz="2400" dirty="0" err="1" smtClean="0">
                <a:solidFill>
                  <a:srgbClr val="1200FF"/>
                </a:solidFill>
              </a:rPr>
              <a:t>words.txt</a:t>
            </a:r>
            <a:r>
              <a:rPr lang="en-US" sz="2400" dirty="0" smtClean="0"/>
              <a:t>: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lemmatization: removing word endings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edit distance: measure the distance between two words based on the number of changes needed based on the inner product of 2 vectors a “metric” for determining word similarity</a:t>
            </a:r>
          </a:p>
          <a:p>
            <a:endParaRPr lang="en-US" sz="2400" dirty="0" smtClean="0"/>
          </a:p>
          <a:p>
            <a:r>
              <a:rPr lang="en-US" sz="2400" dirty="0" smtClean="0"/>
              <a:t> Ex: King </a:t>
            </a:r>
            <a:r>
              <a:rPr lang="mr-IN" sz="2400" dirty="0" smtClean="0"/>
              <a:t>–</a:t>
            </a:r>
            <a:r>
              <a:rPr lang="en-US" sz="2400" dirty="0" smtClean="0"/>
              <a:t> Man + Woman = Queen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48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Text </a:t>
            </a:r>
            <a:r>
              <a:rPr lang="en-US" sz="3200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180" y="945444"/>
            <a:ext cx="7809820" cy="5768219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Output from </a:t>
            </a:r>
            <a:r>
              <a:rPr lang="en-US" sz="2800" dirty="0" err="1">
                <a:solidFill>
                  <a:srgbClr val="1200FF"/>
                </a:solidFill>
              </a:rPr>
              <a:t>tr</a:t>
            </a:r>
            <a:r>
              <a:rPr lang="en-US" sz="2800" dirty="0">
                <a:solidFill>
                  <a:srgbClr val="1200FF"/>
                </a:solidFill>
              </a:rPr>
              <a:t> -</a:t>
            </a:r>
            <a:r>
              <a:rPr lang="en-US" sz="2800" dirty="0" err="1">
                <a:solidFill>
                  <a:srgbClr val="1200FF"/>
                </a:solidFill>
              </a:rPr>
              <a:t>sc</a:t>
            </a:r>
            <a:r>
              <a:rPr lang="en-US" sz="2800" dirty="0">
                <a:solidFill>
                  <a:srgbClr val="1200FF"/>
                </a:solidFill>
              </a:rPr>
              <a:t> 'A-</a:t>
            </a:r>
            <a:r>
              <a:rPr lang="en-US" sz="2800" dirty="0" err="1">
                <a:solidFill>
                  <a:srgbClr val="1200FF"/>
                </a:solidFill>
              </a:rPr>
              <a:t>Za</a:t>
            </a:r>
            <a:r>
              <a:rPr lang="en-US" sz="2800" dirty="0">
                <a:solidFill>
                  <a:srgbClr val="1200FF"/>
                </a:solidFill>
              </a:rPr>
              <a:t>-z' '\n' &lt; </a:t>
            </a:r>
            <a:r>
              <a:rPr lang="en-US" sz="2800" dirty="0" err="1" smtClean="0">
                <a:solidFill>
                  <a:srgbClr val="1200FF"/>
                </a:solidFill>
              </a:rPr>
              <a:t>words.txt</a:t>
            </a:r>
            <a:r>
              <a:rPr lang="en-US" sz="2800" dirty="0" smtClean="0">
                <a:solidFill>
                  <a:srgbClr val="1200FF"/>
                </a:solidFill>
              </a:rPr>
              <a:t>:</a:t>
            </a:r>
            <a:endParaRPr lang="en-US" sz="2800" dirty="0">
              <a:solidFill>
                <a:srgbClr val="1200FF"/>
              </a:solidFill>
            </a:endParaRPr>
          </a:p>
          <a:p>
            <a:endParaRPr lang="en-US" sz="2400" dirty="0" smtClean="0"/>
          </a:p>
          <a:p>
            <a:r>
              <a:rPr lang="en-US" sz="2200" dirty="0"/>
              <a:t>lemmatization</a:t>
            </a:r>
          </a:p>
          <a:p>
            <a:r>
              <a:rPr lang="en-US" sz="2200" dirty="0"/>
              <a:t>removing</a:t>
            </a:r>
          </a:p>
          <a:p>
            <a:r>
              <a:rPr lang="en-US" sz="2200" dirty="0"/>
              <a:t>word</a:t>
            </a:r>
          </a:p>
          <a:p>
            <a:r>
              <a:rPr lang="en-US" sz="2200" dirty="0"/>
              <a:t>endings</a:t>
            </a:r>
          </a:p>
          <a:p>
            <a:r>
              <a:rPr lang="en-US" sz="2200" dirty="0"/>
              <a:t>edit</a:t>
            </a:r>
          </a:p>
          <a:p>
            <a:r>
              <a:rPr lang="en-US" sz="2200" dirty="0"/>
              <a:t>distance</a:t>
            </a:r>
          </a:p>
          <a:p>
            <a:r>
              <a:rPr lang="en-US" sz="2200" dirty="0"/>
              <a:t>measure</a:t>
            </a:r>
          </a:p>
          <a:p>
            <a:r>
              <a:rPr lang="en-US" sz="2200" dirty="0"/>
              <a:t>the</a:t>
            </a:r>
          </a:p>
          <a:p>
            <a:r>
              <a:rPr lang="en-US" sz="2200" dirty="0"/>
              <a:t>distance</a:t>
            </a:r>
          </a:p>
          <a:p>
            <a:r>
              <a:rPr lang="en-US" sz="2200" dirty="0"/>
              <a:t>between</a:t>
            </a:r>
          </a:p>
          <a:p>
            <a:r>
              <a:rPr lang="en-US" sz="2200" dirty="0" smtClean="0"/>
              <a:t>Two</a:t>
            </a:r>
          </a:p>
          <a:p>
            <a:r>
              <a:rPr lang="en-US" sz="2200" dirty="0" smtClean="0"/>
              <a:t>. . . 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607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Text </a:t>
            </a:r>
            <a:r>
              <a:rPr lang="en-US" sz="3200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278" y="783996"/>
            <a:ext cx="7668721" cy="5929668"/>
          </a:xfrm>
        </p:spPr>
        <p:txBody>
          <a:bodyPr>
            <a:noAutofit/>
          </a:bodyPr>
          <a:lstStyle/>
          <a:p>
            <a:r>
              <a:rPr lang="en-US" sz="1900" dirty="0" err="1" smtClean="0">
                <a:solidFill>
                  <a:srgbClr val="1200FF"/>
                </a:solidFill>
              </a:rPr>
              <a:t>tr</a:t>
            </a:r>
            <a:r>
              <a:rPr lang="en-US" sz="1900" dirty="0" smtClean="0">
                <a:solidFill>
                  <a:srgbClr val="1200FF"/>
                </a:solidFill>
              </a:rPr>
              <a:t> </a:t>
            </a:r>
            <a:r>
              <a:rPr lang="en-US" sz="1900" dirty="0">
                <a:solidFill>
                  <a:srgbClr val="1200FF"/>
                </a:solidFill>
              </a:rPr>
              <a:t>-</a:t>
            </a:r>
            <a:r>
              <a:rPr lang="en-US" sz="1900" dirty="0" err="1">
                <a:solidFill>
                  <a:srgbClr val="1200FF"/>
                </a:solidFill>
              </a:rPr>
              <a:t>sc</a:t>
            </a:r>
            <a:r>
              <a:rPr lang="en-US" sz="1900" dirty="0">
                <a:solidFill>
                  <a:srgbClr val="1200FF"/>
                </a:solidFill>
              </a:rPr>
              <a:t> 'A-</a:t>
            </a:r>
            <a:r>
              <a:rPr lang="en-US" sz="1900" dirty="0" err="1">
                <a:solidFill>
                  <a:srgbClr val="1200FF"/>
                </a:solidFill>
              </a:rPr>
              <a:t>Za</a:t>
            </a:r>
            <a:r>
              <a:rPr lang="en-US" sz="1900" dirty="0">
                <a:solidFill>
                  <a:srgbClr val="1200FF"/>
                </a:solidFill>
              </a:rPr>
              <a:t>-z' '\n' &lt; </a:t>
            </a:r>
            <a:r>
              <a:rPr lang="en-US" sz="1900" dirty="0" err="1" smtClean="0">
                <a:solidFill>
                  <a:srgbClr val="1200FF"/>
                </a:solidFill>
              </a:rPr>
              <a:t>words.txt</a:t>
            </a:r>
            <a:r>
              <a:rPr lang="en-US" sz="1900" dirty="0" smtClean="0">
                <a:solidFill>
                  <a:srgbClr val="1200FF"/>
                </a:solidFill>
              </a:rPr>
              <a:t> </a:t>
            </a:r>
            <a:r>
              <a:rPr lang="hr-HR" sz="1900" dirty="0">
                <a:solidFill>
                  <a:srgbClr val="1200FF"/>
                </a:solidFill>
              </a:rPr>
              <a:t> | sort | uniq </a:t>
            </a:r>
            <a:r>
              <a:rPr lang="mr-IN" sz="1900" dirty="0" smtClean="0">
                <a:solidFill>
                  <a:srgbClr val="1200FF"/>
                </a:solidFill>
              </a:rPr>
              <a:t>–</a:t>
            </a:r>
            <a:r>
              <a:rPr lang="hr-HR" sz="1900" dirty="0" smtClean="0">
                <a:solidFill>
                  <a:srgbClr val="1200FF"/>
                </a:solidFill>
              </a:rPr>
              <a:t>c</a:t>
            </a:r>
            <a:r>
              <a:rPr lang="en-US" sz="1900" dirty="0" smtClean="0">
                <a:solidFill>
                  <a:srgbClr val="1200FF"/>
                </a:solidFill>
              </a:rPr>
              <a:t>:</a:t>
            </a:r>
            <a:endParaRPr lang="en-US" sz="1900" dirty="0" smtClean="0"/>
          </a:p>
          <a:p>
            <a:r>
              <a:rPr lang="en-US" sz="2000" dirty="0" smtClean="0"/>
              <a:t>   </a:t>
            </a:r>
            <a:r>
              <a:rPr lang="ru-RU" sz="2000" dirty="0" smtClean="0"/>
              <a:t>1 </a:t>
            </a:r>
            <a:r>
              <a:rPr lang="ru-RU" sz="2000" dirty="0" err="1"/>
              <a:t>a</a:t>
            </a:r>
            <a:endParaRPr lang="ru-RU" sz="2000" dirty="0"/>
          </a:p>
          <a:p>
            <a:r>
              <a:rPr lang="de-DE" sz="2000" dirty="0"/>
              <a:t>   2 </a:t>
            </a:r>
            <a:r>
              <a:rPr lang="de-DE" sz="2000" dirty="0" err="1"/>
              <a:t>based</a:t>
            </a:r>
            <a:endParaRPr lang="de-DE" sz="2000" dirty="0"/>
          </a:p>
          <a:p>
            <a:r>
              <a:rPr lang="de-DE" sz="2000" dirty="0"/>
              <a:t>   1 </a:t>
            </a:r>
            <a:r>
              <a:rPr lang="de-DE" sz="2000" dirty="0" err="1"/>
              <a:t>between</a:t>
            </a:r>
            <a:endParaRPr lang="de-DE" sz="2000" dirty="0"/>
          </a:p>
          <a:p>
            <a:r>
              <a:rPr lang="de-DE" sz="2000" dirty="0"/>
              <a:t>   1 </a:t>
            </a:r>
            <a:r>
              <a:rPr lang="de-DE" sz="2000" dirty="0" err="1"/>
              <a:t>changes</a:t>
            </a:r>
            <a:endParaRPr lang="de-DE" sz="2000" dirty="0"/>
          </a:p>
          <a:p>
            <a:r>
              <a:rPr lang="de-DE" sz="2000" dirty="0"/>
              <a:t>   1 </a:t>
            </a:r>
            <a:r>
              <a:rPr lang="de-DE" sz="2000" dirty="0" err="1"/>
              <a:t>determining</a:t>
            </a:r>
            <a:endParaRPr lang="de-DE" sz="2000" dirty="0"/>
          </a:p>
          <a:p>
            <a:r>
              <a:rPr lang="de-DE" sz="2000" dirty="0"/>
              <a:t>   2 </a:t>
            </a:r>
            <a:r>
              <a:rPr lang="de-DE" sz="2000" dirty="0" err="1"/>
              <a:t>distance</a:t>
            </a:r>
            <a:endParaRPr lang="de-DE" sz="2000" dirty="0"/>
          </a:p>
          <a:p>
            <a:r>
              <a:rPr lang="de-DE" sz="2000" dirty="0"/>
              <a:t>   1 </a:t>
            </a:r>
            <a:r>
              <a:rPr lang="de-DE" sz="2000" dirty="0" err="1"/>
              <a:t>edit</a:t>
            </a:r>
            <a:endParaRPr lang="de-DE" sz="2000" dirty="0"/>
          </a:p>
          <a:p>
            <a:r>
              <a:rPr lang="de-DE" sz="2000" dirty="0"/>
              <a:t>   1 </a:t>
            </a:r>
            <a:r>
              <a:rPr lang="de-DE" sz="2000" dirty="0" err="1"/>
              <a:t>endings</a:t>
            </a:r>
            <a:endParaRPr lang="de-DE" sz="2000" dirty="0"/>
          </a:p>
          <a:p>
            <a:r>
              <a:rPr lang="de-DE" sz="2000" dirty="0"/>
              <a:t>   1 </a:t>
            </a:r>
            <a:r>
              <a:rPr lang="de-DE" sz="2000" dirty="0" err="1"/>
              <a:t>for</a:t>
            </a:r>
            <a:endParaRPr lang="de-DE" sz="2000" dirty="0"/>
          </a:p>
          <a:p>
            <a:r>
              <a:rPr lang="de-DE" sz="2000" dirty="0"/>
              <a:t>   1 </a:t>
            </a:r>
            <a:r>
              <a:rPr lang="de-DE" sz="2000" dirty="0" err="1"/>
              <a:t>inner</a:t>
            </a:r>
            <a:endParaRPr lang="de-DE" sz="2000" dirty="0"/>
          </a:p>
          <a:p>
            <a:r>
              <a:rPr lang="de-DE" sz="2000" dirty="0"/>
              <a:t>   1 </a:t>
            </a:r>
            <a:r>
              <a:rPr lang="de-DE" sz="2000" dirty="0" err="1" smtClean="0"/>
              <a:t>lemmatization</a:t>
            </a:r>
            <a:endParaRPr lang="de-DE" sz="2000" dirty="0" smtClean="0"/>
          </a:p>
          <a:p>
            <a:r>
              <a:rPr lang="en-US" sz="1900" dirty="0" smtClean="0"/>
              <a:t>. . . .</a:t>
            </a:r>
          </a:p>
          <a:p>
            <a:r>
              <a:rPr lang="en-US" sz="1900" dirty="0" smtClean="0"/>
              <a:t>=&gt; alphabetical order (and # of occurrences of each word)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60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is Stemming?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85752"/>
            <a:ext cx="7944873" cy="5427911"/>
          </a:xfrm>
        </p:spPr>
        <p:txBody>
          <a:bodyPr>
            <a:normAutofit/>
          </a:bodyPr>
          <a:lstStyle/>
          <a:p>
            <a:r>
              <a:rPr lang="en-US" sz="2400" dirty="0"/>
              <a:t>reduce words to their root or base </a:t>
            </a:r>
            <a:r>
              <a:rPr lang="en-US" sz="2400" dirty="0" smtClean="0"/>
              <a:t>unit</a:t>
            </a:r>
          </a:p>
          <a:p>
            <a:r>
              <a:rPr lang="en-US" sz="2400" dirty="0" smtClean="0"/>
              <a:t>A stemmer </a:t>
            </a:r>
            <a:r>
              <a:rPr lang="en-US" sz="2400" dirty="0"/>
              <a:t>operates on a single word </a:t>
            </a:r>
          </a:p>
          <a:p>
            <a:r>
              <a:rPr lang="en-US" sz="2400" dirty="0"/>
              <a:t>without knowledge of the context</a:t>
            </a:r>
          </a:p>
          <a:p>
            <a:r>
              <a:rPr lang="en-US" sz="2400" dirty="0"/>
              <a:t>it "chops off" the ends of words</a:t>
            </a:r>
          </a:p>
          <a:p>
            <a:r>
              <a:rPr lang="en-US" sz="2400" dirty="0"/>
              <a:t>ex: fast, faster, fastest =&gt; </a:t>
            </a:r>
            <a:r>
              <a:rPr lang="en-US" sz="2400" dirty="0" smtClean="0"/>
              <a:t>fast</a:t>
            </a:r>
          </a:p>
          <a:p>
            <a:r>
              <a:rPr lang="en-US" sz="2400" dirty="0" smtClean="0"/>
              <a:t>algorithms </a:t>
            </a:r>
            <a:r>
              <a:rPr lang="en-US" sz="2400" dirty="0"/>
              <a:t>are typically rule-based</a:t>
            </a:r>
          </a:p>
          <a:p>
            <a:r>
              <a:rPr lang="en-US" sz="2400" dirty="0"/>
              <a:t>involving conditional logic</a:t>
            </a:r>
            <a:endParaRPr lang="en-US" sz="2400" dirty="0" smtClean="0"/>
          </a:p>
          <a:p>
            <a:r>
              <a:rPr lang="en-US" sz="2400" dirty="0"/>
              <a:t>simpler than lemmatization</a:t>
            </a:r>
          </a:p>
          <a:p>
            <a:endParaRPr lang="en-US" sz="2400" dirty="0"/>
          </a:p>
          <a:p>
            <a:r>
              <a:rPr lang="en-US" sz="2400" dirty="0"/>
              <a:t>=&gt; a special </a:t>
            </a:r>
            <a:r>
              <a:rPr lang="en-US" sz="2400" dirty="0" smtClean="0"/>
              <a:t>case </a:t>
            </a:r>
            <a:r>
              <a:rPr lang="en-US" sz="2400" dirty="0"/>
              <a:t>of normalization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056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is </a:t>
            </a:r>
            <a:r>
              <a:rPr lang="en-US" sz="3200" dirty="0" err="1" smtClean="0"/>
              <a:t>OverStemming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85752"/>
            <a:ext cx="7944873" cy="54279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too much of a word is truncated</a:t>
            </a:r>
          </a:p>
          <a:p>
            <a:r>
              <a:rPr lang="en-US" sz="2400" dirty="0"/>
              <a:t>can result in nonsensical stems</a:t>
            </a:r>
          </a:p>
          <a:p>
            <a:r>
              <a:rPr lang="en-US" sz="2400" dirty="0"/>
              <a:t>the meaning of word are lost/muddled</a:t>
            </a:r>
          </a:p>
          <a:p>
            <a:r>
              <a:rPr lang="en-US" sz="2400" dirty="0"/>
              <a:t>unrelated words resolved to the same stem</a:t>
            </a:r>
          </a:p>
          <a:p>
            <a:endParaRPr lang="en-US" sz="2400" dirty="0"/>
          </a:p>
          <a:p>
            <a:r>
              <a:rPr lang="en-US" sz="2400" dirty="0"/>
              <a:t>example of </a:t>
            </a:r>
            <a:r>
              <a:rPr lang="en-US" sz="2400" dirty="0" err="1"/>
              <a:t>overstemming</a:t>
            </a:r>
            <a:r>
              <a:rPr lang="en-US" sz="2400" dirty="0"/>
              <a:t>:</a:t>
            </a:r>
          </a:p>
          <a:p>
            <a:r>
              <a:rPr lang="en-US" sz="2400" dirty="0"/>
              <a:t>university, universal, universities, universe</a:t>
            </a:r>
          </a:p>
          <a:p>
            <a:r>
              <a:rPr lang="en-US" sz="2400" dirty="0"/>
              <a:t>algorithm that resolves them to the stem </a:t>
            </a:r>
            <a:r>
              <a:rPr lang="en-US" sz="2400" dirty="0" err="1"/>
              <a:t>univers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7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List of Topics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858" y="1097594"/>
            <a:ext cx="7794141" cy="5616070"/>
          </a:xfrm>
        </p:spPr>
        <p:txBody>
          <a:bodyPr>
            <a:normAutofit/>
          </a:bodyPr>
          <a:lstStyle/>
          <a:p>
            <a:r>
              <a:rPr lang="en-US" sz="2300" dirty="0" smtClean="0"/>
              <a:t>List of Terms/Topics</a:t>
            </a:r>
          </a:p>
          <a:p>
            <a:r>
              <a:rPr lang="en-US" sz="2300" dirty="0" smtClean="0"/>
              <a:t>Stages of NLP</a:t>
            </a:r>
            <a:endParaRPr lang="en-US" sz="2300" dirty="0"/>
          </a:p>
          <a:p>
            <a:r>
              <a:rPr lang="en-US" sz="2300" dirty="0" smtClean="0"/>
              <a:t>Use </a:t>
            </a:r>
            <a:r>
              <a:rPr lang="en-US" sz="2300" dirty="0"/>
              <a:t>cases for </a:t>
            </a:r>
            <a:r>
              <a:rPr lang="en-US" sz="2300" dirty="0" smtClean="0"/>
              <a:t>NLP</a:t>
            </a:r>
          </a:p>
          <a:p>
            <a:r>
              <a:rPr lang="en-US" sz="2300" dirty="0" smtClean="0"/>
              <a:t>Main Steps in NLP</a:t>
            </a:r>
          </a:p>
          <a:p>
            <a:r>
              <a:rPr lang="en-US" sz="2300" dirty="0" smtClean="0"/>
              <a:t>Text Normalization</a:t>
            </a:r>
          </a:p>
          <a:p>
            <a:r>
              <a:rPr lang="en-US" sz="2300" dirty="0" smtClean="0"/>
              <a:t>What is Stemming?</a:t>
            </a:r>
          </a:p>
          <a:p>
            <a:r>
              <a:rPr lang="en-US" sz="2300" dirty="0" smtClean="0"/>
              <a:t>Over/under Stemming</a:t>
            </a:r>
          </a:p>
          <a:p>
            <a:r>
              <a:rPr lang="en-US" sz="2300" dirty="0" smtClean="0"/>
              <a:t>Common Stemmers</a:t>
            </a:r>
            <a:endParaRPr lang="en-US" sz="2300" dirty="0"/>
          </a:p>
          <a:p>
            <a:r>
              <a:rPr lang="en-US" sz="2300" dirty="0" smtClean="0"/>
              <a:t>What is Lemmatization?</a:t>
            </a:r>
            <a:endParaRPr lang="en-US" sz="2300" dirty="0"/>
          </a:p>
          <a:p>
            <a:r>
              <a:rPr lang="en-US" sz="2300" dirty="0" smtClean="0"/>
              <a:t>What are Stop words?</a:t>
            </a:r>
          </a:p>
          <a:p>
            <a:r>
              <a:rPr lang="en-US" sz="2300" dirty="0" smtClean="0"/>
              <a:t>Code Samples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9912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is </a:t>
            </a:r>
            <a:r>
              <a:rPr lang="en-US" sz="3200" dirty="0" err="1" smtClean="0"/>
              <a:t>UnderStemming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85752"/>
            <a:ext cx="7944873" cy="5427911"/>
          </a:xfrm>
        </p:spPr>
        <p:txBody>
          <a:bodyPr>
            <a:normAutofit/>
          </a:bodyPr>
          <a:lstStyle/>
          <a:p>
            <a:r>
              <a:rPr lang="en-US" sz="2400" dirty="0"/>
              <a:t>the opposite of </a:t>
            </a:r>
            <a:r>
              <a:rPr lang="en-US" sz="2400" dirty="0" err="1"/>
              <a:t>overstemming</a:t>
            </a:r>
            <a:r>
              <a:rPr lang="en-US" sz="2400" dirty="0"/>
              <a:t> issue</a:t>
            </a:r>
          </a:p>
          <a:p>
            <a:r>
              <a:rPr lang="en-US" sz="2400" dirty="0"/>
              <a:t>can happen when words are forms of one another</a:t>
            </a:r>
          </a:p>
          <a:p>
            <a:endParaRPr lang="en-US" sz="2400" dirty="0"/>
          </a:p>
          <a:p>
            <a:r>
              <a:rPr lang="en-US" sz="2400" dirty="0"/>
              <a:t>example of </a:t>
            </a:r>
            <a:r>
              <a:rPr lang="en-US" sz="2400" dirty="0" err="1"/>
              <a:t>understemming</a:t>
            </a:r>
            <a:r>
              <a:rPr lang="en-US" sz="2400" dirty="0"/>
              <a:t>:</a:t>
            </a:r>
          </a:p>
          <a:p>
            <a:r>
              <a:rPr lang="en-US" sz="2400" dirty="0"/>
              <a:t>data &amp; </a:t>
            </a:r>
            <a:r>
              <a:rPr lang="en-US" sz="2400" dirty="0" err="1"/>
              <a:t>datu</a:t>
            </a:r>
            <a:r>
              <a:rPr lang="en-US" sz="2400" dirty="0"/>
              <a:t> =&gt; </a:t>
            </a:r>
            <a:r>
              <a:rPr lang="en-US" sz="2400" dirty="0" err="1"/>
              <a:t>dat</a:t>
            </a:r>
            <a:endParaRPr lang="en-US" sz="2400" dirty="0"/>
          </a:p>
          <a:p>
            <a:r>
              <a:rPr lang="en-US" sz="2400" dirty="0"/>
              <a:t>what about date?</a:t>
            </a:r>
          </a:p>
          <a:p>
            <a:endParaRPr lang="en-US" sz="2400" dirty="0"/>
          </a:p>
          <a:p>
            <a:r>
              <a:rPr lang="en-US" sz="2400" dirty="0"/>
              <a:t>=&gt; difficult to create good stemming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2367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Common Stemmers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92" y="945444"/>
            <a:ext cx="7888207" cy="57682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1200FF"/>
                </a:solidFill>
              </a:rPr>
              <a:t>Porter stemmer:</a:t>
            </a:r>
          </a:p>
          <a:p>
            <a:r>
              <a:rPr lang="en-US" sz="2400" dirty="0"/>
              <a:t>developed in the 1980s</a:t>
            </a:r>
          </a:p>
          <a:p>
            <a:r>
              <a:rPr lang="en-US" sz="2400" dirty="0"/>
              <a:t>good for research environment</a:t>
            </a:r>
          </a:p>
          <a:p>
            <a:r>
              <a:rPr lang="en-US" sz="2400" dirty="0"/>
              <a:t>not recommended for production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1200FF"/>
                </a:solidFill>
              </a:rPr>
              <a:t>Snowball stemmer:</a:t>
            </a:r>
          </a:p>
          <a:p>
            <a:r>
              <a:rPr lang="en-US" sz="2400" dirty="0"/>
              <a:t>aka the Porter2 stemming algorithm</a:t>
            </a:r>
          </a:p>
          <a:p>
            <a:r>
              <a:rPr lang="en-US" sz="2400" dirty="0"/>
              <a:t>an improved version of Porter</a:t>
            </a:r>
          </a:p>
          <a:p>
            <a:r>
              <a:rPr lang="en-US" sz="2400" dirty="0"/>
              <a:t>about 5% difference from Porter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1200FF"/>
                </a:solidFill>
              </a:rPr>
              <a:t>Lancaster stemmer:</a:t>
            </a:r>
          </a:p>
          <a:p>
            <a:r>
              <a:rPr lang="en-US" sz="2400" dirty="0"/>
              <a:t>an "aggressive" stemming algorithm</a:t>
            </a:r>
          </a:p>
          <a:p>
            <a:r>
              <a:rPr lang="en-US" sz="2400" dirty="0"/>
              <a:t>you can add rules with NLTK</a:t>
            </a:r>
          </a:p>
          <a:p>
            <a:r>
              <a:rPr lang="en-US" sz="2400" dirty="0"/>
              <a:t>can result in strange stems</a:t>
            </a:r>
          </a:p>
        </p:txBody>
      </p:sp>
    </p:spTree>
    <p:extLst>
      <p:ext uri="{BB962C8B-B14F-4D97-AF65-F5344CB8AC3E}">
        <p14:creationId xmlns:p14="http://schemas.microsoft.com/office/powerpoint/2010/main" val="14176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Non-English Stemmers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92" y="945444"/>
            <a:ext cx="7888207" cy="576821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SnowballStemmers</a:t>
            </a:r>
            <a:r>
              <a:rPr lang="en-US" sz="2400" dirty="0" smtClean="0"/>
              <a:t> </a:t>
            </a:r>
            <a:r>
              <a:rPr lang="en-US" sz="2400" dirty="0"/>
              <a:t>(many languages)</a:t>
            </a:r>
          </a:p>
          <a:p>
            <a:endParaRPr lang="en-US" sz="2400" dirty="0"/>
          </a:p>
          <a:p>
            <a:r>
              <a:rPr lang="en-US" sz="2400" dirty="0" err="1" smtClean="0"/>
              <a:t>ISRIStemmer</a:t>
            </a:r>
            <a:r>
              <a:rPr lang="en-US" sz="2400" dirty="0" smtClean="0"/>
              <a:t>         </a:t>
            </a:r>
            <a:r>
              <a:rPr lang="en-US" sz="2400" dirty="0"/>
              <a:t>(Arabic)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RSLPSStemmer</a:t>
            </a:r>
            <a:r>
              <a:rPr lang="en-US" sz="2400" dirty="0" smtClean="0"/>
              <a:t>     </a:t>
            </a:r>
            <a:r>
              <a:rPr lang="en-US" sz="2400" dirty="0"/>
              <a:t>(Portuguese)</a:t>
            </a:r>
          </a:p>
          <a:p>
            <a:endParaRPr lang="en-US" sz="2400" dirty="0"/>
          </a:p>
          <a:p>
            <a:r>
              <a:rPr lang="en-US" sz="2400" dirty="0"/>
              <a:t>NLTK </a:t>
            </a:r>
            <a:r>
              <a:rPr lang="en-US" sz="2400" dirty="0" err="1"/>
              <a:t>SnowballStemmers</a:t>
            </a:r>
            <a:r>
              <a:rPr lang="en-US" sz="2400" dirty="0"/>
              <a:t>:</a:t>
            </a:r>
          </a:p>
          <a:p>
            <a:r>
              <a:rPr lang="en-US" sz="2400" dirty="0"/>
              <a:t>a language to create non-English stemmers </a:t>
            </a:r>
          </a:p>
        </p:txBody>
      </p:sp>
    </p:spTree>
    <p:extLst>
      <p:ext uri="{BB962C8B-B14F-4D97-AF65-F5344CB8AC3E}">
        <p14:creationId xmlns:p14="http://schemas.microsoft.com/office/powerpoint/2010/main" val="22587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/>
              <a:t>SnowballStemmers</a:t>
            </a:r>
            <a:r>
              <a:rPr lang="en-US" sz="3200" dirty="0" smtClean="0"/>
              <a:t> Language Support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246" y="945444"/>
            <a:ext cx="7715753" cy="57682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Danish</a:t>
            </a:r>
          </a:p>
          <a:p>
            <a:r>
              <a:rPr lang="en-US" sz="2000" dirty="0"/>
              <a:t>Dutch</a:t>
            </a:r>
          </a:p>
          <a:p>
            <a:r>
              <a:rPr lang="en-US" sz="2000" dirty="0"/>
              <a:t>English</a:t>
            </a:r>
          </a:p>
          <a:p>
            <a:r>
              <a:rPr lang="en-US" sz="2000" dirty="0"/>
              <a:t>French</a:t>
            </a:r>
          </a:p>
          <a:p>
            <a:r>
              <a:rPr lang="en-US" sz="2000" dirty="0"/>
              <a:t>German</a:t>
            </a:r>
          </a:p>
          <a:p>
            <a:r>
              <a:rPr lang="en-US" sz="2000" dirty="0"/>
              <a:t>Hungarian</a:t>
            </a:r>
          </a:p>
          <a:p>
            <a:r>
              <a:rPr lang="en-US" sz="2000" dirty="0"/>
              <a:t>Italian</a:t>
            </a:r>
          </a:p>
          <a:p>
            <a:r>
              <a:rPr lang="en-US" sz="2000" dirty="0"/>
              <a:t>Norwegian</a:t>
            </a:r>
          </a:p>
          <a:p>
            <a:r>
              <a:rPr lang="en-US" sz="2000" dirty="0"/>
              <a:t>Porter</a:t>
            </a:r>
          </a:p>
          <a:p>
            <a:r>
              <a:rPr lang="en-US" sz="2000" dirty="0"/>
              <a:t>Portuguese</a:t>
            </a:r>
          </a:p>
          <a:p>
            <a:r>
              <a:rPr lang="en-US" sz="2000" dirty="0"/>
              <a:t>Romanian</a:t>
            </a:r>
          </a:p>
          <a:p>
            <a:r>
              <a:rPr lang="en-US" sz="2000" dirty="0"/>
              <a:t>Russian</a:t>
            </a:r>
          </a:p>
          <a:p>
            <a:r>
              <a:rPr lang="en-US" sz="2000" dirty="0"/>
              <a:t>Spanish</a:t>
            </a:r>
          </a:p>
          <a:p>
            <a:r>
              <a:rPr lang="en-US" sz="2000" dirty="0"/>
              <a:t>Swedish</a:t>
            </a:r>
          </a:p>
        </p:txBody>
      </p:sp>
    </p:spTree>
    <p:extLst>
      <p:ext uri="{BB962C8B-B14F-4D97-AF65-F5344CB8AC3E}">
        <p14:creationId xmlns:p14="http://schemas.microsoft.com/office/powerpoint/2010/main" val="42068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is Lemmatization?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113274"/>
            <a:ext cx="7944873" cy="5600389"/>
          </a:xfrm>
        </p:spPr>
        <p:txBody>
          <a:bodyPr>
            <a:normAutofit/>
          </a:bodyPr>
          <a:lstStyle/>
          <a:p>
            <a:r>
              <a:rPr lang="en-US" sz="2400" dirty="0"/>
              <a:t>remove inflectional endings </a:t>
            </a:r>
          </a:p>
          <a:p>
            <a:r>
              <a:rPr lang="en-US" sz="2400" dirty="0"/>
              <a:t>finds the base form of a word</a:t>
            </a:r>
          </a:p>
          <a:p>
            <a:r>
              <a:rPr lang="en-US" sz="2400" dirty="0"/>
              <a:t>ex: good, better, best =&gt; good </a:t>
            </a:r>
            <a:endParaRPr lang="en-US" sz="2400" dirty="0" smtClean="0"/>
          </a:p>
          <a:p>
            <a:r>
              <a:rPr lang="en-US" sz="2400" dirty="0" smtClean="0"/>
              <a:t>reduce </a:t>
            </a:r>
            <a:r>
              <a:rPr lang="en-US" sz="2400" dirty="0"/>
              <a:t>words to their root or base unit</a:t>
            </a:r>
          </a:p>
          <a:p>
            <a:r>
              <a:rPr lang="en-US" sz="2400" dirty="0"/>
              <a:t>determines dictionary form of words</a:t>
            </a:r>
          </a:p>
          <a:p>
            <a:r>
              <a:rPr lang="en-US" sz="2400" dirty="0"/>
              <a:t>requires knowledge of parts of speech</a:t>
            </a:r>
          </a:p>
          <a:p>
            <a:r>
              <a:rPr lang="en-US" sz="2400" dirty="0"/>
              <a:t>more difficult than a heuristic </a:t>
            </a:r>
            <a:r>
              <a:rPr lang="en-US" sz="2400" dirty="0" smtClean="0"/>
              <a:t>stemmer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ased on the </a:t>
            </a:r>
            <a:r>
              <a:rPr lang="en-US" sz="2400" dirty="0" err="1" smtClean="0"/>
              <a:t>WordNet</a:t>
            </a:r>
            <a:r>
              <a:rPr lang="en-US" sz="2400" dirty="0" smtClean="0"/>
              <a:t> database (in NLTK)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special </a:t>
            </a:r>
            <a:r>
              <a:rPr lang="en-US" sz="2400" dirty="0" smtClean="0"/>
              <a:t>case </a:t>
            </a:r>
            <a:r>
              <a:rPr lang="en-US" sz="2400" dirty="0"/>
              <a:t>of </a:t>
            </a:r>
            <a:r>
              <a:rPr lang="en-US" sz="2400" dirty="0" smtClean="0"/>
              <a:t>normalization</a:t>
            </a:r>
          </a:p>
          <a:p>
            <a:r>
              <a:rPr lang="en-US" sz="2400" dirty="0" smtClean="0">
                <a:solidFill>
                  <a:srgbClr val="1200FF"/>
                </a:solidFill>
              </a:rPr>
              <a:t>=&gt; returns </a:t>
            </a:r>
            <a:r>
              <a:rPr lang="en-US" sz="2400" dirty="0">
                <a:solidFill>
                  <a:srgbClr val="1200FF"/>
                </a:solidFill>
              </a:rPr>
              <a:t>an actual word (unlike stemming</a:t>
            </a:r>
            <a:r>
              <a:rPr lang="en-US" sz="2400" dirty="0" smtClean="0">
                <a:solidFill>
                  <a:srgbClr val="1200FF"/>
                </a:solidFill>
              </a:rPr>
              <a:t>)</a:t>
            </a:r>
            <a:endParaRPr lang="en-US" sz="2400" dirty="0">
              <a:solidFill>
                <a:srgbClr val="12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31360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Stemming/Lemmatization</a:t>
            </a:r>
            <a:r>
              <a:rPr lang="en-US" sz="3200" dirty="0"/>
              <a:t> </a:t>
            </a:r>
            <a:r>
              <a:rPr lang="en-US" sz="3200" dirty="0" smtClean="0"/>
              <a:t>Caveats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54393"/>
            <a:ext cx="7944873" cy="54592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Both </a:t>
            </a:r>
            <a:r>
              <a:rPr lang="en-US" sz="2400" dirty="0"/>
              <a:t>techniques are designed for "recall" </a:t>
            </a:r>
          </a:p>
          <a:p>
            <a:r>
              <a:rPr lang="en-US" sz="2400" dirty="0"/>
              <a:t>and precision tends to suffer as a result </a:t>
            </a:r>
          </a:p>
          <a:p>
            <a:endParaRPr lang="en-US" sz="2400" dirty="0"/>
          </a:p>
          <a:p>
            <a:r>
              <a:rPr lang="en-US" sz="2400" dirty="0"/>
              <a:t>results can differ </a:t>
            </a:r>
            <a:r>
              <a:rPr lang="en-US" sz="2400" dirty="0" smtClean="0"/>
              <a:t>a lot in </a:t>
            </a:r>
            <a:r>
              <a:rPr lang="en-US" sz="2400" dirty="0"/>
              <a:t>non-English languages</a:t>
            </a:r>
          </a:p>
          <a:p>
            <a:r>
              <a:rPr lang="en-US" sz="2400" dirty="0"/>
              <a:t>even languages that seem related to English </a:t>
            </a:r>
          </a:p>
          <a:p>
            <a:r>
              <a:rPr lang="en-US" sz="2400" dirty="0"/>
              <a:t>same concepts implementations are far different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3329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31360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Stemming/Lemmatization</a:t>
            </a:r>
            <a:r>
              <a:rPr lang="en-US" sz="3200" dirty="0"/>
              <a:t> </a:t>
            </a:r>
            <a:r>
              <a:rPr lang="en-US" sz="3200" dirty="0" smtClean="0"/>
              <a:t>Use Cases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54393"/>
            <a:ext cx="7944873" cy="5459270"/>
          </a:xfrm>
        </p:spPr>
        <p:txBody>
          <a:bodyPr>
            <a:normAutofit/>
          </a:bodyPr>
          <a:lstStyle/>
          <a:p>
            <a:r>
              <a:rPr lang="en-US" sz="2300" dirty="0" smtClean="0"/>
              <a:t>A) Text </a:t>
            </a:r>
            <a:r>
              <a:rPr lang="en-US" sz="2300" dirty="0"/>
              <a:t>mining tasks:</a:t>
            </a:r>
          </a:p>
          <a:p>
            <a:r>
              <a:rPr lang="en-US" sz="2300" dirty="0"/>
              <a:t>text categorization, text clustering,</a:t>
            </a:r>
          </a:p>
          <a:p>
            <a:r>
              <a:rPr lang="en-US" sz="2300" dirty="0"/>
              <a:t>concept/entity extraction, sentiment analysis,</a:t>
            </a:r>
          </a:p>
          <a:p>
            <a:r>
              <a:rPr lang="en-US" sz="2300" dirty="0"/>
              <a:t>document summarization, entity relation modeling</a:t>
            </a:r>
          </a:p>
          <a:p>
            <a:endParaRPr lang="en-US" sz="2300" dirty="0"/>
          </a:p>
          <a:p>
            <a:r>
              <a:rPr lang="en-US" sz="2300" dirty="0" smtClean="0"/>
              <a:t>B) Information </a:t>
            </a:r>
            <a:r>
              <a:rPr lang="en-US" sz="2300" dirty="0"/>
              <a:t>Retrieval</a:t>
            </a:r>
          </a:p>
          <a:p>
            <a:endParaRPr lang="en-US" sz="2300" dirty="0"/>
          </a:p>
          <a:p>
            <a:r>
              <a:rPr lang="en-US" sz="2300" dirty="0" smtClean="0"/>
              <a:t>C) Query </a:t>
            </a:r>
            <a:r>
              <a:rPr lang="en-US" sz="2300" dirty="0"/>
              <a:t>systems (ex: Google search)</a:t>
            </a:r>
          </a:p>
          <a:p>
            <a:endParaRPr lang="en-US" sz="2300" dirty="0"/>
          </a:p>
          <a:p>
            <a:r>
              <a:rPr lang="en-US" sz="2300" dirty="0" smtClean="0"/>
              <a:t>D) Document </a:t>
            </a:r>
            <a:r>
              <a:rPr lang="en-US" sz="23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353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31360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Stemming</a:t>
            </a:r>
            <a:r>
              <a:rPr lang="en-US" sz="3200" dirty="0"/>
              <a:t> </a:t>
            </a:r>
            <a:r>
              <a:rPr lang="en-US" sz="3200" dirty="0" smtClean="0"/>
              <a:t>or Lemmatization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54393"/>
            <a:ext cx="7944873" cy="5459270"/>
          </a:xfrm>
        </p:spPr>
        <p:txBody>
          <a:bodyPr>
            <a:normAutofit/>
          </a:bodyPr>
          <a:lstStyle/>
          <a:p>
            <a:r>
              <a:rPr lang="en-US" sz="2400" dirty="0"/>
              <a:t>both generate the root form of inflected words </a:t>
            </a:r>
          </a:p>
          <a:p>
            <a:r>
              <a:rPr lang="en-US" sz="2400" dirty="0"/>
              <a:t>stem might not be an actual word </a:t>
            </a:r>
          </a:p>
          <a:p>
            <a:r>
              <a:rPr lang="en-US" sz="2400" dirty="0"/>
              <a:t>lemma is an actual language word</a:t>
            </a:r>
          </a:p>
          <a:p>
            <a:r>
              <a:rPr lang="en-US" sz="2400" dirty="0"/>
              <a:t>Stemming =&gt; for higher speed</a:t>
            </a:r>
          </a:p>
          <a:p>
            <a:r>
              <a:rPr lang="en-US" sz="2400" dirty="0"/>
              <a:t>Lemmatization =&gt; higher accuracy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690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are Stop Words?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85752"/>
            <a:ext cx="8123371" cy="5427911"/>
          </a:xfrm>
        </p:spPr>
        <p:txBody>
          <a:bodyPr>
            <a:normAutofit/>
          </a:bodyPr>
          <a:lstStyle/>
          <a:p>
            <a:r>
              <a:rPr lang="en-US" sz="2300" dirty="0" smtClean="0"/>
              <a:t>Words deemed unimportant</a:t>
            </a:r>
            <a:endParaRPr lang="en-US" sz="2300" dirty="0"/>
          </a:p>
          <a:p>
            <a:r>
              <a:rPr lang="en-US" sz="2300" dirty="0"/>
              <a:t>common words and prepositions ("inside", "outside")</a:t>
            </a:r>
          </a:p>
          <a:p>
            <a:r>
              <a:rPr lang="en-US" sz="2300" dirty="0"/>
              <a:t>they are usually filtered from search queries </a:t>
            </a:r>
          </a:p>
          <a:p>
            <a:r>
              <a:rPr lang="en-US" sz="2300" dirty="0"/>
              <a:t>they return a vast amount of unnecessary information </a:t>
            </a:r>
          </a:p>
          <a:p>
            <a:r>
              <a:rPr lang="en-US" sz="2300" dirty="0"/>
              <a:t>programming languages provide a list of stop words </a:t>
            </a:r>
          </a:p>
          <a:p>
            <a:endParaRPr lang="en-US" sz="2300" dirty="0"/>
          </a:p>
          <a:p>
            <a:r>
              <a:rPr lang="en-US" sz="2300" dirty="0"/>
              <a:t>stemmers can ignore </a:t>
            </a:r>
            <a:r>
              <a:rPr lang="en-US" sz="2300" dirty="0" err="1"/>
              <a:t>stopwords</a:t>
            </a:r>
            <a:r>
              <a:rPr lang="en-US" sz="2300" dirty="0"/>
              <a:t>: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1200FF"/>
                </a:solidFill>
              </a:rPr>
              <a:t>sp</a:t>
            </a:r>
            <a:r>
              <a:rPr lang="en-US" sz="2200" dirty="0" smtClean="0">
                <a:solidFill>
                  <a:srgbClr val="1200FF"/>
                </a:solidFill>
              </a:rPr>
              <a:t> </a:t>
            </a:r>
            <a:r>
              <a:rPr lang="en-US" sz="2200" dirty="0">
                <a:solidFill>
                  <a:srgbClr val="1200FF"/>
                </a:solidFill>
              </a:rPr>
              <a:t>= </a:t>
            </a:r>
            <a:r>
              <a:rPr lang="en-US" sz="2200" dirty="0" err="1">
                <a:solidFill>
                  <a:srgbClr val="1200FF"/>
                </a:solidFill>
              </a:rPr>
              <a:t>SnowballStemmer</a:t>
            </a:r>
            <a:r>
              <a:rPr lang="en-US" sz="2200" dirty="0">
                <a:solidFill>
                  <a:srgbClr val="1200FF"/>
                </a:solidFill>
              </a:rPr>
              <a:t>("</a:t>
            </a:r>
            <a:r>
              <a:rPr lang="en-US" sz="2200" dirty="0" err="1">
                <a:solidFill>
                  <a:srgbClr val="1200FF"/>
                </a:solidFill>
              </a:rPr>
              <a:t>spanish</a:t>
            </a:r>
            <a:r>
              <a:rPr lang="en-US" sz="2200" dirty="0">
                <a:solidFill>
                  <a:srgbClr val="1200FF"/>
                </a:solidFill>
              </a:rPr>
              <a:t>", </a:t>
            </a:r>
            <a:r>
              <a:rPr lang="en-US" sz="2200" dirty="0" err="1">
                <a:solidFill>
                  <a:srgbClr val="1200FF"/>
                </a:solidFill>
              </a:rPr>
              <a:t>ignore_stopwords</a:t>
            </a:r>
            <a:r>
              <a:rPr lang="en-US" sz="2200" dirty="0">
                <a:solidFill>
                  <a:srgbClr val="1200FF"/>
                </a:solidFill>
              </a:rPr>
              <a:t>=True)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1200FF"/>
                </a:solidFill>
              </a:rPr>
              <a:t>sp.stem</a:t>
            </a:r>
            <a:r>
              <a:rPr lang="en-US" sz="2200" dirty="0">
                <a:solidFill>
                  <a:srgbClr val="1200FF"/>
                </a:solidFill>
              </a:rPr>
              <a:t>("</a:t>
            </a:r>
            <a:r>
              <a:rPr lang="en-US" sz="2200" dirty="0" err="1">
                <a:solidFill>
                  <a:srgbClr val="1200FF"/>
                </a:solidFill>
              </a:rPr>
              <a:t>Corriendo</a:t>
            </a:r>
            <a:r>
              <a:rPr lang="en-US" sz="2200" dirty="0">
                <a:solidFill>
                  <a:srgbClr val="1200FF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62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Common NLP </a:t>
            </a:r>
            <a:r>
              <a:rPr lang="en-US" sz="3200" dirty="0" smtClean="0"/>
              <a:t>tasks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285752"/>
            <a:ext cx="7944873" cy="542791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word </a:t>
            </a:r>
            <a:r>
              <a:rPr lang="en-US" sz="2600" dirty="0"/>
              <a:t>sense disambiguation </a:t>
            </a:r>
            <a:endParaRPr lang="en-US" sz="2600" dirty="0" smtClean="0"/>
          </a:p>
          <a:p>
            <a:r>
              <a:rPr lang="en-US" sz="2600" dirty="0" smtClean="0"/>
              <a:t>text categorization</a:t>
            </a:r>
            <a:endParaRPr lang="en-US" sz="2600" dirty="0"/>
          </a:p>
          <a:p>
            <a:r>
              <a:rPr lang="en-US" sz="2600" dirty="0" smtClean="0"/>
              <a:t>probabilistic </a:t>
            </a:r>
            <a:r>
              <a:rPr lang="en-US" sz="2600" dirty="0"/>
              <a:t>parsing </a:t>
            </a:r>
          </a:p>
          <a:p>
            <a:r>
              <a:rPr lang="en-US" sz="2600" dirty="0" smtClean="0"/>
              <a:t>clustering </a:t>
            </a:r>
            <a:endParaRPr lang="en-US" sz="2600" dirty="0"/>
          </a:p>
          <a:p>
            <a:r>
              <a:rPr lang="en-US" sz="2600" dirty="0"/>
              <a:t>topic </a:t>
            </a:r>
            <a:r>
              <a:rPr lang="en-US" sz="2600" dirty="0" smtClean="0"/>
              <a:t>modeling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781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List of Topics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858" y="945444"/>
            <a:ext cx="7794141" cy="5768220"/>
          </a:xfrm>
        </p:spPr>
        <p:txBody>
          <a:bodyPr>
            <a:normAutofit/>
          </a:bodyPr>
          <a:lstStyle/>
          <a:p>
            <a:r>
              <a:rPr lang="en-US" sz="2600" dirty="0"/>
              <a:t>Common NLP Problems</a:t>
            </a:r>
          </a:p>
          <a:p>
            <a:r>
              <a:rPr lang="en-US" sz="2600" dirty="0"/>
              <a:t>Basic NLP Algorithms</a:t>
            </a:r>
          </a:p>
          <a:p>
            <a:r>
              <a:rPr lang="en-US" sz="2600" dirty="0" err="1"/>
              <a:t>BoW</a:t>
            </a:r>
            <a:r>
              <a:rPr lang="en-US" sz="2600" dirty="0"/>
              <a:t> (Bag of Words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Removing Common Words</a:t>
            </a:r>
          </a:p>
          <a:p>
            <a:r>
              <a:rPr lang="en-US" sz="2600" dirty="0" smtClean="0"/>
              <a:t>Word </a:t>
            </a:r>
            <a:r>
              <a:rPr lang="en-US" sz="2600" dirty="0" err="1" smtClean="0"/>
              <a:t>Embeddings</a:t>
            </a:r>
            <a:endParaRPr lang="en-US" sz="2600" dirty="0" smtClean="0"/>
          </a:p>
          <a:p>
            <a:r>
              <a:rPr lang="en-US" sz="2600" dirty="0" smtClean="0"/>
              <a:t>TF and </a:t>
            </a:r>
            <a:r>
              <a:rPr lang="en-US" sz="2600" dirty="0" err="1" smtClean="0"/>
              <a:t>tf-idf</a:t>
            </a:r>
            <a:endParaRPr lang="en-US" sz="2600" dirty="0" smtClean="0"/>
          </a:p>
          <a:p>
            <a:r>
              <a:rPr lang="en-US" sz="2600" dirty="0" smtClean="0"/>
              <a:t>Clustering and </a:t>
            </a:r>
            <a:r>
              <a:rPr lang="en-US" sz="2600" dirty="0" err="1" smtClean="0"/>
              <a:t>tf-idf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05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Common NLP</a:t>
            </a:r>
            <a:r>
              <a:rPr lang="en-US" sz="3400" dirty="0"/>
              <a:t> </a:t>
            </a:r>
            <a:r>
              <a:rPr lang="en-US" sz="3400" dirty="0" smtClean="0"/>
              <a:t>Problems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097594"/>
            <a:ext cx="7944873" cy="5616070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 smtClean="0">
                <a:solidFill>
                  <a:srgbClr val="1200FF"/>
                </a:solidFill>
              </a:rPr>
              <a:t>1)Sentiment analysis:</a:t>
            </a:r>
          </a:p>
          <a:p>
            <a:endParaRPr lang="en-US" sz="3700" dirty="0">
              <a:solidFill>
                <a:srgbClr val="1200FF"/>
              </a:solidFill>
            </a:endParaRPr>
          </a:p>
          <a:p>
            <a:r>
              <a:rPr lang="en-US" sz="2800" dirty="0" smtClean="0"/>
              <a:t>What’s the </a:t>
            </a:r>
            <a:r>
              <a:rPr lang="en-US" sz="2800" dirty="0"/>
              <a:t>attitude or emotional reaction of a </a:t>
            </a:r>
            <a:r>
              <a:rPr lang="en-US" sz="2800" dirty="0" smtClean="0"/>
              <a:t>speaker?</a:t>
            </a:r>
          </a:p>
          <a:p>
            <a:r>
              <a:rPr lang="en-US" sz="2800" dirty="0" smtClean="0"/>
              <a:t>toward </a:t>
            </a:r>
            <a:r>
              <a:rPr lang="en-US" sz="2800" dirty="0"/>
              <a:t>a particular topic (or in general</a:t>
            </a:r>
            <a:r>
              <a:rPr lang="en-US" sz="2800" dirty="0" smtClean="0"/>
              <a:t>) </a:t>
            </a:r>
            <a:endParaRPr lang="en-US" sz="2800" dirty="0"/>
          </a:p>
          <a:p>
            <a:r>
              <a:rPr lang="en-US" sz="2800" dirty="0" smtClean="0"/>
              <a:t>Possible </a:t>
            </a:r>
            <a:r>
              <a:rPr lang="en-US" sz="2800" dirty="0"/>
              <a:t>sentiments are positive, neutral, and </a:t>
            </a:r>
            <a:r>
              <a:rPr lang="en-US" sz="2800" dirty="0" smtClean="0"/>
              <a:t>negative</a:t>
            </a:r>
          </a:p>
          <a:p>
            <a:endParaRPr lang="en-US" sz="2800" dirty="0"/>
          </a:p>
          <a:p>
            <a:r>
              <a:rPr lang="en-US" sz="2800" dirty="0" smtClean="0"/>
              <a:t>Deep </a:t>
            </a:r>
            <a:r>
              <a:rPr lang="en-US" sz="2800" dirty="0"/>
              <a:t>CNNs for </a:t>
            </a:r>
            <a:r>
              <a:rPr lang="en-US" sz="2800" dirty="0" smtClean="0"/>
              <a:t>gauging </a:t>
            </a:r>
            <a:r>
              <a:rPr lang="en-US" sz="2800" dirty="0"/>
              <a:t>sentiment in tweets:</a:t>
            </a:r>
          </a:p>
          <a:p>
            <a:pPr marL="0" indent="0"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ieeexplore.ieee.org</a:t>
            </a:r>
            <a:r>
              <a:rPr lang="en-US" sz="2800" dirty="0"/>
              <a:t>/stamp/</a:t>
            </a:r>
            <a:r>
              <a:rPr lang="en-US" sz="2800" dirty="0" err="1"/>
              <a:t>stamp.jsp?arnumber</a:t>
            </a:r>
            <a:r>
              <a:rPr lang="en-US" sz="2800" dirty="0"/>
              <a:t>=8244338</a:t>
            </a:r>
          </a:p>
          <a:p>
            <a:endParaRPr lang="en-US" sz="2800" dirty="0" smtClean="0"/>
          </a:p>
          <a:p>
            <a:r>
              <a:rPr lang="en-US" sz="2800" dirty="0" smtClean="0"/>
              <a:t>Deep </a:t>
            </a:r>
            <a:r>
              <a:rPr lang="en-US" sz="2800" dirty="0"/>
              <a:t>Recurrent Net could </a:t>
            </a:r>
            <a:r>
              <a:rPr lang="en-US" sz="2800" dirty="0" smtClean="0"/>
              <a:t>learn </a:t>
            </a:r>
            <a:r>
              <a:rPr lang="en-US" sz="2800" dirty="0"/>
              <a:t>sentiment by accident:</a:t>
            </a:r>
          </a:p>
          <a:p>
            <a:pPr marL="0" indent="0"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blog.openai.com</a:t>
            </a:r>
            <a:r>
              <a:rPr lang="en-US" sz="2800" dirty="0"/>
              <a:t>/unsupervised-sentiment-neuron/</a:t>
            </a:r>
          </a:p>
          <a:p>
            <a:pPr marL="0" indent="0">
              <a:buNone/>
            </a:pP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openai</a:t>
            </a:r>
            <a:r>
              <a:rPr lang="en-US" sz="2800" dirty="0"/>
              <a:t>/generating-reviews-discovering-sentiment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07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Common NLP</a:t>
            </a:r>
            <a:r>
              <a:rPr lang="en-US" sz="3400" dirty="0"/>
              <a:t> </a:t>
            </a:r>
            <a:r>
              <a:rPr lang="en-US" sz="3400" dirty="0" smtClean="0"/>
              <a:t>Problems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144633"/>
            <a:ext cx="7944873" cy="5569031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1200FF"/>
                </a:solidFill>
              </a:rPr>
              <a:t>2)Document classification:</a:t>
            </a:r>
            <a:endParaRPr lang="en-US" sz="2600" dirty="0">
              <a:solidFill>
                <a:srgbClr val="1200FF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generalization of </a:t>
            </a:r>
            <a:r>
              <a:rPr lang="en-US" sz="2400" dirty="0" smtClean="0"/>
              <a:t>sentiment analysis</a:t>
            </a:r>
            <a:endParaRPr lang="en-US" sz="2400" dirty="0"/>
          </a:p>
          <a:p>
            <a:r>
              <a:rPr lang="en-US" sz="2400" dirty="0" smtClean="0"/>
              <a:t>More general than three </a:t>
            </a:r>
            <a:r>
              <a:rPr lang="en-US" sz="2400" dirty="0"/>
              <a:t>possible flags </a:t>
            </a:r>
            <a:r>
              <a:rPr lang="en-US" sz="2400" dirty="0" smtClean="0"/>
              <a:t>per article</a:t>
            </a:r>
          </a:p>
          <a:p>
            <a:r>
              <a:rPr lang="en-US" sz="2400" dirty="0" smtClean="0"/>
              <a:t>Involves an </a:t>
            </a:r>
            <a:r>
              <a:rPr lang="en-US" sz="2400" dirty="0"/>
              <a:t>ordinary classification </a:t>
            </a:r>
            <a:r>
              <a:rPr lang="en-US" sz="2400" dirty="0" smtClean="0"/>
              <a:t>problem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6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NLP </a:t>
            </a:r>
            <a:r>
              <a:rPr lang="en-US" sz="3400" dirty="0" smtClean="0"/>
              <a:t>Techniques/Algorithms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246" y="1097594"/>
            <a:ext cx="7715753" cy="561607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TF and TF</a:t>
            </a:r>
            <a:r>
              <a:rPr lang="en-US" sz="2500" dirty="0"/>
              <a:t>-</a:t>
            </a:r>
            <a:r>
              <a:rPr lang="en-US" sz="2500" dirty="0" smtClean="0"/>
              <a:t>IDF</a:t>
            </a:r>
          </a:p>
          <a:p>
            <a:r>
              <a:rPr lang="en-US" sz="2500" dirty="0"/>
              <a:t>Bag of Words (</a:t>
            </a:r>
            <a:r>
              <a:rPr lang="en-US" sz="2500" dirty="0" err="1"/>
              <a:t>BoW</a:t>
            </a:r>
            <a:r>
              <a:rPr lang="en-US" sz="2500" dirty="0" smtClean="0"/>
              <a:t>)</a:t>
            </a:r>
            <a:endParaRPr lang="en-US" sz="2500" dirty="0"/>
          </a:p>
          <a:p>
            <a:r>
              <a:rPr lang="en-US" sz="2500" dirty="0" smtClean="0"/>
              <a:t>Word2vec </a:t>
            </a:r>
            <a:endParaRPr lang="en-US" sz="2500" dirty="0"/>
          </a:p>
          <a:p>
            <a:r>
              <a:rPr lang="en-US" sz="2500" dirty="0" smtClean="0"/>
              <a:t>Glove</a:t>
            </a:r>
            <a:endParaRPr lang="en-US" sz="2500" dirty="0"/>
          </a:p>
          <a:p>
            <a:r>
              <a:rPr lang="en-US" sz="2500" dirty="0" smtClean="0"/>
              <a:t>N-grams</a:t>
            </a:r>
            <a:endParaRPr lang="en-US" sz="2500" dirty="0"/>
          </a:p>
          <a:p>
            <a:r>
              <a:rPr lang="en-US" sz="2500" dirty="0" smtClean="0"/>
              <a:t>ELMO (bi-directional LSTM)</a:t>
            </a:r>
          </a:p>
          <a:p>
            <a:r>
              <a:rPr lang="en-US" sz="2500" dirty="0" smtClean="0">
                <a:solidFill>
                  <a:srgbClr val="1200FF"/>
                </a:solidFill>
              </a:rPr>
              <a:t>BERT et al (week 6)</a:t>
            </a:r>
          </a:p>
          <a:p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1372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What is Bag of Words (</a:t>
            </a:r>
            <a:r>
              <a:rPr lang="en-US" sz="3400" dirty="0" err="1" smtClean="0"/>
              <a:t>BoW</a:t>
            </a:r>
            <a:r>
              <a:rPr lang="en-US" sz="3400" dirty="0" smtClean="0"/>
              <a:t>)?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246" y="1097594"/>
            <a:ext cx="7715753" cy="56160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Numeric vector encoding of words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=&gt; see examples of </a:t>
            </a:r>
            <a:r>
              <a:rPr lang="en-US" sz="2400" dirty="0" err="1" smtClean="0"/>
              <a:t>BoW</a:t>
            </a:r>
            <a:r>
              <a:rPr lang="en-US" sz="2400" dirty="0" smtClean="0"/>
              <a:t> (next slide)</a:t>
            </a:r>
          </a:p>
          <a:p>
            <a:r>
              <a:rPr lang="en-US" sz="2400" dirty="0" err="1" smtClean="0"/>
              <a:t>Tbd</a:t>
            </a:r>
            <a:r>
              <a:rPr lang="en-US" sz="2400" smtClean="0"/>
              <a:t>:</a:t>
            </a:r>
            <a:endParaRPr lang="en-US" sz="2400" dirty="0"/>
          </a:p>
          <a:p>
            <a:r>
              <a:rPr lang="en-US" sz="2400" dirty="0"/>
              <a:t>http://</a:t>
            </a:r>
            <a:r>
              <a:rPr lang="en-US" sz="2400" dirty="0" err="1"/>
              <a:t>adventuresinmachinelearning.com</a:t>
            </a:r>
            <a:r>
              <a:rPr lang="en-US" sz="2400" dirty="0"/>
              <a:t>/word2vec-keras-tutorial/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opendatascience.com</a:t>
            </a:r>
            <a:r>
              <a:rPr lang="en-US" sz="2400" dirty="0"/>
              <a:t>/an-idiots-guide-to-word2vec-natural-language-</a:t>
            </a:r>
            <a:r>
              <a:rPr lang="en-US" sz="2400" dirty="0" smtClean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3588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NLP </a:t>
            </a:r>
            <a:r>
              <a:rPr lang="en-US" sz="3400" dirty="0" smtClean="0"/>
              <a:t>Techniques</a:t>
            </a:r>
            <a:r>
              <a:rPr lang="en-US" sz="3400" dirty="0"/>
              <a:t>:</a:t>
            </a:r>
            <a:r>
              <a:rPr lang="en-US" sz="3400" dirty="0" smtClean="0"/>
              <a:t> </a:t>
            </a:r>
            <a:r>
              <a:rPr lang="en-US" sz="3400" dirty="0" err="1" smtClean="0"/>
              <a:t>BoW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799675"/>
            <a:ext cx="8123371" cy="591398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# bow-to-</a:t>
            </a:r>
            <a:r>
              <a:rPr lang="en-US" sz="2400" dirty="0" err="1" smtClean="0">
                <a:latin typeface="Courier"/>
                <a:cs typeface="Courier"/>
              </a:rPr>
              <a:t>vector.py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VOCAB </a:t>
            </a:r>
            <a:r>
              <a:rPr lang="en-US" sz="2400" dirty="0">
                <a:latin typeface="Courier"/>
                <a:cs typeface="Courier"/>
              </a:rPr>
              <a:t>= ['dog', 'cheese', 'cat', 'mouse']</a:t>
            </a:r>
          </a:p>
          <a:p>
            <a:r>
              <a:rPr lang="en-US" sz="2400" dirty="0">
                <a:latin typeface="Courier"/>
                <a:cs typeface="Courier"/>
              </a:rPr>
              <a:t>TEXT1 = 'the mouse ate the cheese'</a:t>
            </a:r>
          </a:p>
          <a:p>
            <a:r>
              <a:rPr lang="en-US" sz="2400" dirty="0">
                <a:latin typeface="Courier"/>
                <a:cs typeface="Courier"/>
              </a:rPr>
              <a:t>TEXT2 = 'the horse ate the hay'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def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to_bow</a:t>
            </a:r>
            <a:r>
              <a:rPr lang="en-US" sz="2400" dirty="0">
                <a:latin typeface="Courier"/>
                <a:cs typeface="Courier"/>
              </a:rPr>
              <a:t>(text):</a:t>
            </a:r>
          </a:p>
          <a:p>
            <a:r>
              <a:rPr lang="en-US" sz="2400" dirty="0">
                <a:latin typeface="Courier"/>
                <a:cs typeface="Courier"/>
              </a:rPr>
              <a:t>  words = </a:t>
            </a:r>
            <a:r>
              <a:rPr lang="en-US" sz="2400" dirty="0" err="1">
                <a:latin typeface="Courier"/>
                <a:cs typeface="Courier"/>
              </a:rPr>
              <a:t>text.split</a:t>
            </a:r>
            <a:r>
              <a:rPr lang="en-US" sz="2400" dirty="0">
                <a:latin typeface="Courier"/>
                <a:cs typeface="Courier"/>
              </a:rPr>
              <a:t>(" ")</a:t>
            </a:r>
          </a:p>
          <a:p>
            <a:r>
              <a:rPr lang="en-US" sz="2400" dirty="0">
                <a:latin typeface="Courier"/>
                <a:cs typeface="Courier"/>
              </a:rPr>
              <a:t>  return [1 if w in words else 0 for w in VOCAB]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print("VOCAB: ",VOCAB)</a:t>
            </a:r>
          </a:p>
          <a:p>
            <a:r>
              <a:rPr lang="en-US" sz="2400" dirty="0">
                <a:latin typeface="Courier"/>
                <a:cs typeface="Courier"/>
              </a:rPr>
              <a:t>print("TEXT1:",TEXT1)</a:t>
            </a:r>
          </a:p>
          <a:p>
            <a:r>
              <a:rPr lang="mr-IN" sz="2400" dirty="0">
                <a:latin typeface="Courier"/>
                <a:cs typeface="Courier"/>
              </a:rPr>
              <a:t>print("BOW1: ",to_bow(TEXT1))  # </a:t>
            </a:r>
            <a:r>
              <a:rPr lang="mr-IN" sz="2400" dirty="0">
                <a:solidFill>
                  <a:srgbClr val="1200FF"/>
                </a:solidFill>
                <a:latin typeface="Courier"/>
                <a:cs typeface="Courier"/>
              </a:rPr>
              <a:t>[0, 1, 0, 1]</a:t>
            </a:r>
          </a:p>
          <a:p>
            <a:r>
              <a:rPr lang="mr-IN" sz="2400" dirty="0">
                <a:latin typeface="Courier"/>
                <a:cs typeface="Courier"/>
              </a:rPr>
              <a:t>print("")</a:t>
            </a:r>
          </a:p>
          <a:p>
            <a:endParaRPr lang="mr-IN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print("TEXT2:",TEXT2)</a:t>
            </a:r>
          </a:p>
          <a:p>
            <a:r>
              <a:rPr lang="mr-IN" sz="2400" dirty="0">
                <a:latin typeface="Courier"/>
                <a:cs typeface="Courier"/>
              </a:rPr>
              <a:t>print("BOW2: ",to_bow(TEXT2))  # </a:t>
            </a:r>
            <a:r>
              <a:rPr lang="mr-IN" sz="2400" dirty="0">
                <a:solidFill>
                  <a:srgbClr val="1200FF"/>
                </a:solidFill>
                <a:latin typeface="Courier"/>
                <a:cs typeface="Courier"/>
              </a:rPr>
              <a:t>[0, 0, 0, 0]</a:t>
            </a:r>
          </a:p>
        </p:txBody>
      </p:sp>
    </p:spTree>
    <p:extLst>
      <p:ext uri="{BB962C8B-B14F-4D97-AF65-F5344CB8AC3E}">
        <p14:creationId xmlns:p14="http://schemas.microsoft.com/office/powerpoint/2010/main" val="27002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NLP </a:t>
            </a:r>
            <a:r>
              <a:rPr lang="en-US" sz="3400" dirty="0" smtClean="0"/>
              <a:t>Techniques</a:t>
            </a:r>
            <a:r>
              <a:rPr lang="en-US" sz="3400" dirty="0"/>
              <a:t>:</a:t>
            </a:r>
            <a:r>
              <a:rPr lang="en-US" sz="3400" dirty="0" smtClean="0"/>
              <a:t> </a:t>
            </a:r>
            <a:r>
              <a:rPr lang="en-US" sz="3400" dirty="0" err="1" smtClean="0"/>
              <a:t>BoW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945444"/>
            <a:ext cx="8405570" cy="5768220"/>
          </a:xfrm>
        </p:spPr>
        <p:txBody>
          <a:bodyPr>
            <a:noAutofit/>
          </a:bodyPr>
          <a:lstStyle/>
          <a:p>
            <a:r>
              <a:rPr lang="en-US" sz="1700" dirty="0" smtClean="0">
                <a:latin typeface="Courier"/>
                <a:cs typeface="Courier"/>
              </a:rPr>
              <a:t># </a:t>
            </a:r>
            <a:r>
              <a:rPr lang="en-US" sz="1700" dirty="0" err="1" smtClean="0">
                <a:latin typeface="Courier"/>
                <a:cs typeface="Courier"/>
              </a:rPr>
              <a:t>vectorize.py</a:t>
            </a:r>
            <a:endParaRPr lang="en-US" sz="1700" dirty="0" smtClean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VOCAB = ['dog', 'cheese', 'cat', 'mouse']</a:t>
            </a:r>
          </a:p>
          <a:p>
            <a:r>
              <a:rPr lang="en-US" sz="1700" dirty="0">
                <a:latin typeface="Courier"/>
                <a:cs typeface="Courier"/>
              </a:rPr>
              <a:t>TEXT1 = 'the mouse ate the cheese'</a:t>
            </a:r>
          </a:p>
          <a:p>
            <a:r>
              <a:rPr lang="en-US" sz="1700" dirty="0">
                <a:latin typeface="Courier"/>
                <a:cs typeface="Courier"/>
              </a:rPr>
              <a:t>TEXT2 = 'the horse ate the </a:t>
            </a:r>
            <a:r>
              <a:rPr lang="en-US" sz="1700" dirty="0" smtClean="0">
                <a:latin typeface="Courier"/>
                <a:cs typeface="Courier"/>
              </a:rPr>
              <a:t>hay’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from </a:t>
            </a:r>
            <a:r>
              <a:rPr lang="en-US" sz="1700" dirty="0" err="1">
                <a:latin typeface="Courier"/>
                <a:cs typeface="Courier"/>
              </a:rPr>
              <a:t>sklearn.feature_extraction.text</a:t>
            </a:r>
            <a:r>
              <a:rPr lang="en-US" sz="1700" dirty="0">
                <a:latin typeface="Courier"/>
                <a:cs typeface="Courier"/>
              </a:rPr>
              <a:t> import </a:t>
            </a:r>
            <a:r>
              <a:rPr lang="en-US" sz="1700" dirty="0" err="1">
                <a:solidFill>
                  <a:srgbClr val="1200FF"/>
                </a:solidFill>
                <a:latin typeface="Courier"/>
                <a:cs typeface="Courier"/>
              </a:rPr>
              <a:t>CountVectorizer</a:t>
            </a:r>
            <a:endParaRPr lang="en-US" sz="1700" dirty="0">
              <a:solidFill>
                <a:srgbClr val="1200FF"/>
              </a:solidFill>
              <a:latin typeface="Courier"/>
              <a:cs typeface="Courier"/>
            </a:endParaRPr>
          </a:p>
          <a:p>
            <a:r>
              <a:rPr lang="en-US" sz="1700" dirty="0" err="1">
                <a:latin typeface="Courier"/>
                <a:cs typeface="Courier"/>
              </a:rPr>
              <a:t>vectorizer</a:t>
            </a:r>
            <a:r>
              <a:rPr lang="en-US" sz="1700" dirty="0">
                <a:latin typeface="Courier"/>
                <a:cs typeface="Courier"/>
              </a:rPr>
              <a:t> = </a:t>
            </a:r>
            <a:r>
              <a:rPr lang="en-US" sz="1700" dirty="0" err="1">
                <a:latin typeface="Courier"/>
                <a:cs typeface="Courier"/>
              </a:rPr>
              <a:t>CountVectorizer</a:t>
            </a:r>
            <a:r>
              <a:rPr lang="en-US" sz="1700" dirty="0">
                <a:latin typeface="Courier"/>
                <a:cs typeface="Courier"/>
              </a:rPr>
              <a:t>(vocabulary=VOCAB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result1 = </a:t>
            </a:r>
            <a:r>
              <a:rPr lang="en-US" sz="1700" dirty="0" err="1">
                <a:latin typeface="Courier"/>
                <a:cs typeface="Courier"/>
              </a:rPr>
              <a:t>vectorizer.transform</a:t>
            </a:r>
            <a:r>
              <a:rPr lang="en-US" sz="1700" dirty="0">
                <a:latin typeface="Courier"/>
                <a:cs typeface="Courier"/>
              </a:rPr>
              <a:t>([TEXT1]).</a:t>
            </a:r>
            <a:r>
              <a:rPr lang="en-US" sz="1700" dirty="0" err="1">
                <a:latin typeface="Courier"/>
                <a:cs typeface="Courier"/>
              </a:rPr>
              <a:t>todense</a:t>
            </a:r>
            <a:r>
              <a:rPr lang="en-US" sz="1700" dirty="0">
                <a:latin typeface="Courier"/>
                <a:cs typeface="Courier"/>
              </a:rPr>
              <a:t>()</a:t>
            </a:r>
          </a:p>
          <a:p>
            <a:r>
              <a:rPr lang="en-US" sz="1700" dirty="0">
                <a:latin typeface="Courier"/>
                <a:cs typeface="Courier"/>
              </a:rPr>
              <a:t>result2 = </a:t>
            </a:r>
            <a:r>
              <a:rPr lang="en-US" sz="1700" dirty="0" err="1">
                <a:latin typeface="Courier"/>
                <a:cs typeface="Courier"/>
              </a:rPr>
              <a:t>vectorizer.transform</a:t>
            </a:r>
            <a:r>
              <a:rPr lang="en-US" sz="1700" dirty="0">
                <a:latin typeface="Courier"/>
                <a:cs typeface="Courier"/>
              </a:rPr>
              <a:t>([TEXT2]).</a:t>
            </a:r>
            <a:r>
              <a:rPr lang="en-US" sz="1700" dirty="0" err="1">
                <a:latin typeface="Courier"/>
                <a:cs typeface="Courier"/>
              </a:rPr>
              <a:t>todense</a:t>
            </a:r>
            <a:r>
              <a:rPr lang="en-US" sz="1700" dirty="0">
                <a:latin typeface="Courier"/>
                <a:cs typeface="Courier"/>
              </a:rPr>
              <a:t>(</a:t>
            </a:r>
            <a:r>
              <a:rPr lang="en-US" sz="1700" dirty="0" smtClean="0">
                <a:latin typeface="Courier"/>
                <a:cs typeface="Courier"/>
              </a:rPr>
              <a:t>)</a:t>
            </a:r>
          </a:p>
          <a:p>
            <a:endParaRPr lang="en-US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print("VOCAB: ",VOCAB)</a:t>
            </a:r>
          </a:p>
          <a:p>
            <a:r>
              <a:rPr lang="en-US" sz="1700" dirty="0">
                <a:latin typeface="Courier"/>
                <a:cs typeface="Courier"/>
              </a:rPr>
              <a:t>print("TEXT1:",TEXT1)</a:t>
            </a:r>
          </a:p>
          <a:p>
            <a:r>
              <a:rPr lang="mr-IN" sz="1700" dirty="0">
                <a:latin typeface="Courier"/>
                <a:cs typeface="Courier"/>
              </a:rPr>
              <a:t>print("BOW1: ",result1</a:t>
            </a:r>
            <a:r>
              <a:rPr lang="mr-IN" sz="1700" dirty="0" smtClean="0">
                <a:latin typeface="Courier"/>
                <a:cs typeface="Courier"/>
              </a:rPr>
              <a:t>)</a:t>
            </a:r>
            <a:endParaRPr lang="mr-IN" sz="1700" dirty="0">
              <a:latin typeface="Courier"/>
              <a:cs typeface="Courier"/>
            </a:endParaRPr>
          </a:p>
          <a:p>
            <a:r>
              <a:rPr lang="mr-IN" sz="1700" dirty="0">
                <a:latin typeface="Courier"/>
                <a:cs typeface="Courier"/>
              </a:rPr>
              <a:t>print(</a:t>
            </a:r>
            <a:r>
              <a:rPr lang="mr-IN" sz="1700" dirty="0" smtClean="0">
                <a:latin typeface="Courier"/>
                <a:cs typeface="Courier"/>
              </a:rPr>
              <a:t>"”)</a:t>
            </a:r>
            <a:endParaRPr lang="mr-IN" sz="1700" dirty="0">
              <a:latin typeface="Courier"/>
              <a:cs typeface="Courier"/>
            </a:endParaRPr>
          </a:p>
          <a:p>
            <a:r>
              <a:rPr lang="en-US" sz="1700" dirty="0">
                <a:latin typeface="Courier"/>
                <a:cs typeface="Courier"/>
              </a:rPr>
              <a:t>print("TEXT2:",TEXT2)</a:t>
            </a:r>
          </a:p>
          <a:p>
            <a:r>
              <a:rPr lang="mr-IN" sz="1700" dirty="0">
                <a:latin typeface="Courier"/>
                <a:cs typeface="Courier"/>
              </a:rPr>
              <a:t>print("BOW2: ",result2</a:t>
            </a:r>
            <a:r>
              <a:rPr lang="mr-IN" sz="1700" dirty="0" smtClean="0">
                <a:latin typeface="Courier"/>
                <a:cs typeface="Courier"/>
              </a:rPr>
              <a:t>)</a:t>
            </a:r>
            <a:endParaRPr lang="mr-IN" sz="17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59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NLP </a:t>
            </a:r>
            <a:r>
              <a:rPr lang="en-US" sz="3400" dirty="0" smtClean="0"/>
              <a:t>Techniques</a:t>
            </a:r>
            <a:r>
              <a:rPr lang="en-US" sz="3400" dirty="0"/>
              <a:t>:</a:t>
            </a:r>
            <a:r>
              <a:rPr lang="en-US" sz="3400" dirty="0" smtClean="0"/>
              <a:t> </a:t>
            </a:r>
            <a:r>
              <a:rPr lang="en-US" sz="3400" dirty="0" err="1" smtClean="0"/>
              <a:t>BoW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191672"/>
            <a:ext cx="8123371" cy="5521991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# </a:t>
            </a:r>
            <a:r>
              <a:rPr lang="en-US" sz="2200" dirty="0" err="1" smtClean="0">
                <a:latin typeface="Courier"/>
                <a:cs typeface="Courier"/>
              </a:rPr>
              <a:t>vectorize.py</a:t>
            </a:r>
            <a:endParaRPr lang="en-US" sz="2200" dirty="0" smtClean="0">
              <a:latin typeface="Courier"/>
              <a:cs typeface="Courier"/>
            </a:endParaRPr>
          </a:p>
          <a:p>
            <a:r>
              <a:rPr lang="en-US" sz="2200" dirty="0" smtClean="0">
                <a:latin typeface="Courier"/>
                <a:cs typeface="Courier"/>
              </a:rPr>
              <a:t># output:</a:t>
            </a:r>
          </a:p>
          <a:p>
            <a:endParaRPr lang="en-US" sz="2200" dirty="0" smtClean="0">
              <a:latin typeface="Courier"/>
              <a:cs typeface="Courier"/>
            </a:endParaRPr>
          </a:p>
          <a:p>
            <a:r>
              <a:rPr lang="en-US" sz="2200" dirty="0">
                <a:latin typeface="Courier"/>
                <a:cs typeface="Courier"/>
              </a:rPr>
              <a:t>VOCAB:  ['dog', 'cheese', 'cat', 'mouse']</a:t>
            </a:r>
          </a:p>
          <a:p>
            <a:r>
              <a:rPr lang="en-US" sz="2200" dirty="0">
                <a:latin typeface="Courier"/>
                <a:cs typeface="Courier"/>
              </a:rPr>
              <a:t>TEXT1: the mouse ate the cheese</a:t>
            </a:r>
          </a:p>
          <a:p>
            <a:r>
              <a:rPr lang="mr-IN" sz="2200" dirty="0">
                <a:latin typeface="Courier"/>
                <a:cs typeface="Courier"/>
              </a:rPr>
              <a:t>BOW1:  </a:t>
            </a:r>
            <a:r>
              <a:rPr lang="mr-IN" sz="2200" dirty="0">
                <a:solidFill>
                  <a:srgbClr val="1200FF"/>
                </a:solidFill>
                <a:latin typeface="Courier"/>
                <a:cs typeface="Courier"/>
              </a:rPr>
              <a:t>[[0 1 0 1]]</a:t>
            </a:r>
          </a:p>
          <a:p>
            <a:endParaRPr lang="mr-IN" sz="2200" dirty="0">
              <a:latin typeface="Courier"/>
              <a:cs typeface="Courier"/>
            </a:endParaRPr>
          </a:p>
          <a:p>
            <a:r>
              <a:rPr lang="en-US" sz="2200" dirty="0">
                <a:latin typeface="Courier"/>
                <a:cs typeface="Courier"/>
              </a:rPr>
              <a:t>TEXT2: the horse ate the hay</a:t>
            </a:r>
          </a:p>
          <a:p>
            <a:r>
              <a:rPr lang="mr-IN" sz="2200" dirty="0">
                <a:latin typeface="Courier"/>
                <a:cs typeface="Courier"/>
              </a:rPr>
              <a:t>BOW2:  </a:t>
            </a:r>
            <a:r>
              <a:rPr lang="mr-IN" sz="2200" dirty="0">
                <a:solidFill>
                  <a:srgbClr val="1200FF"/>
                </a:solidFill>
                <a:latin typeface="Courier"/>
                <a:cs typeface="Courier"/>
              </a:rPr>
              <a:t>[[0 0 0 0]]</a:t>
            </a:r>
          </a:p>
        </p:txBody>
      </p:sp>
    </p:spTree>
    <p:extLst>
      <p:ext uri="{BB962C8B-B14F-4D97-AF65-F5344CB8AC3E}">
        <p14:creationId xmlns:p14="http://schemas.microsoft.com/office/powerpoint/2010/main" val="18457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Removing Common Words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317112"/>
            <a:ext cx="8123372" cy="5396552"/>
          </a:xfrm>
        </p:spPr>
        <p:txBody>
          <a:bodyPr>
            <a:normAutofit/>
          </a:bodyPr>
          <a:lstStyle/>
          <a:p>
            <a:r>
              <a:rPr lang="en-US" sz="2600" dirty="0"/>
              <a:t>A</a:t>
            </a:r>
            <a:r>
              <a:rPr lang="en-US" sz="2600" dirty="0" smtClean="0"/>
              <a:t>)Common words (safely removed):</a:t>
            </a:r>
          </a:p>
          <a:p>
            <a:r>
              <a:rPr lang="en-US" sz="2400" dirty="0" smtClean="0"/>
              <a:t>a, an, the, this, that, . . . </a:t>
            </a:r>
          </a:p>
          <a:p>
            <a:r>
              <a:rPr lang="en-US" sz="2400" dirty="0" smtClean="0"/>
              <a:t>Ex: “that is a red book and it’s small”</a:t>
            </a:r>
          </a:p>
          <a:p>
            <a:endParaRPr lang="en-US" sz="2400" dirty="0" smtClean="0"/>
          </a:p>
          <a:p>
            <a:r>
              <a:rPr lang="en-US" sz="2400" dirty="0"/>
              <a:t>B</a:t>
            </a:r>
            <a:r>
              <a:rPr lang="en-US" sz="2400" dirty="0" smtClean="0"/>
              <a:t>)Common </a:t>
            </a:r>
            <a:r>
              <a:rPr lang="en-US" sz="2400" dirty="0"/>
              <a:t>words </a:t>
            </a:r>
            <a:r>
              <a:rPr lang="en-US" sz="2400" dirty="0" smtClean="0"/>
              <a:t>(not safely removed?)</a:t>
            </a:r>
            <a:r>
              <a:rPr lang="en-US" sz="2400" dirty="0"/>
              <a:t>:</a:t>
            </a:r>
          </a:p>
          <a:p>
            <a:r>
              <a:rPr lang="en-US" sz="2400" dirty="0" smtClean="0"/>
              <a:t> not, this, that, . . . </a:t>
            </a:r>
          </a:p>
          <a:p>
            <a:r>
              <a:rPr lang="en-US" sz="2400" dirty="0" smtClean="0"/>
              <a:t>Ex: “this book is good” </a:t>
            </a:r>
            <a:r>
              <a:rPr lang="en-US" sz="2400" dirty="0" err="1" smtClean="0"/>
              <a:t>vs</a:t>
            </a:r>
            <a:r>
              <a:rPr lang="en-US" sz="2400" dirty="0" smtClean="0"/>
              <a:t> “this book is </a:t>
            </a:r>
            <a:r>
              <a:rPr lang="en-US" sz="2400" dirty="0" smtClean="0">
                <a:solidFill>
                  <a:srgbClr val="1200FF"/>
                </a:solidFill>
              </a:rPr>
              <a:t>not</a:t>
            </a:r>
            <a:r>
              <a:rPr lang="en-US" sz="2400" dirty="0" smtClean="0"/>
              <a:t> good”</a:t>
            </a:r>
          </a:p>
          <a:p>
            <a:r>
              <a:rPr lang="en-US" sz="2400" dirty="0" smtClean="0"/>
              <a:t>Ex: “that is true” (what does “that” mean?)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3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Interpreting Word Meanings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24" y="945444"/>
            <a:ext cx="7841175" cy="5768220"/>
          </a:xfrm>
        </p:spPr>
        <p:txBody>
          <a:bodyPr>
            <a:normAutofit/>
          </a:bodyPr>
          <a:lstStyle/>
          <a:p>
            <a:r>
              <a:rPr lang="en-US" sz="2200" dirty="0"/>
              <a:t>A</a:t>
            </a:r>
            <a:r>
              <a:rPr lang="en-US" sz="2200" dirty="0" smtClean="0"/>
              <a:t>) Use of Slang to change the meaning:</a:t>
            </a:r>
          </a:p>
          <a:p>
            <a:r>
              <a:rPr lang="en-US" sz="2200" dirty="0" smtClean="0"/>
              <a:t>Ex</a:t>
            </a:r>
            <a:r>
              <a:rPr lang="en-US" sz="2200" dirty="0"/>
              <a:t>: “that app is really </a:t>
            </a:r>
            <a:r>
              <a:rPr lang="en-US" sz="2200" dirty="0" smtClean="0">
                <a:solidFill>
                  <a:srgbClr val="1200FF"/>
                </a:solidFill>
              </a:rPr>
              <a:t>sick (dope)</a:t>
            </a:r>
            <a:r>
              <a:rPr lang="en-US" sz="2200" dirty="0" smtClean="0"/>
              <a:t>” 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B) Archaic meanings:</a:t>
            </a:r>
            <a:endParaRPr lang="en-US" sz="2200" dirty="0"/>
          </a:p>
          <a:p>
            <a:r>
              <a:rPr lang="en-US" sz="2200" dirty="0" smtClean="0"/>
              <a:t>Ex: 1600 English: “that’s awful” (full of awe)</a:t>
            </a:r>
          </a:p>
          <a:p>
            <a:r>
              <a:rPr lang="en-US" sz="2200" dirty="0" smtClean="0"/>
              <a:t>Ex: 2000 English: “that’s awful” (terrible)</a:t>
            </a:r>
          </a:p>
          <a:p>
            <a:endParaRPr lang="en-US" sz="2200" dirty="0"/>
          </a:p>
          <a:p>
            <a:r>
              <a:rPr lang="en-US" sz="2200" dirty="0" smtClean="0"/>
              <a:t>C) Word spelling:</a:t>
            </a:r>
          </a:p>
          <a:p>
            <a:r>
              <a:rPr lang="en-US" sz="2200" dirty="0" smtClean="0"/>
              <a:t>Ex: Center/</a:t>
            </a:r>
            <a:r>
              <a:rPr lang="en-US" sz="2200" dirty="0" err="1" smtClean="0"/>
              <a:t>centre</a:t>
            </a:r>
            <a:r>
              <a:rPr lang="en-US" sz="2200" dirty="0" smtClean="0"/>
              <a:t>, favor/</a:t>
            </a:r>
            <a:r>
              <a:rPr lang="en-US" sz="2200" dirty="0" err="1" smtClean="0"/>
              <a:t>favour</a:t>
            </a:r>
            <a:r>
              <a:rPr lang="en-US" sz="2200" dirty="0" smtClean="0"/>
              <a:t>,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D) False cognates:</a:t>
            </a:r>
          </a:p>
          <a:p>
            <a:r>
              <a:rPr lang="en-US" sz="2200" dirty="0" smtClean="0"/>
              <a:t>Ex: German “gift” = English “poison”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240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Singular </a:t>
            </a:r>
            <a:r>
              <a:rPr lang="en-US" sz="3400" dirty="0" err="1" smtClean="0"/>
              <a:t>vs</a:t>
            </a:r>
            <a:r>
              <a:rPr lang="en-US" sz="3400" dirty="0" smtClean="0"/>
              <a:t> Plural Word Endings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470" y="1317112"/>
            <a:ext cx="7872529" cy="539655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1) English (s/us/x endings):</a:t>
            </a:r>
            <a:endParaRPr lang="en-US" sz="2600" dirty="0"/>
          </a:p>
          <a:p>
            <a:r>
              <a:rPr lang="en-US" sz="2400" dirty="0" smtClean="0"/>
              <a:t>House/houses, book/books,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Cactus/cacti, appendix/appendices, </a:t>
            </a:r>
            <a:r>
              <a:rPr lang="en-US" sz="2400" dirty="0" err="1" smtClean="0"/>
              <a:t>etc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600" dirty="0" smtClean="0"/>
              <a:t>2) German (</a:t>
            </a:r>
            <a:r>
              <a:rPr lang="en-US" sz="2600" dirty="0" err="1" smtClean="0"/>
              <a:t>er</a:t>
            </a:r>
            <a:r>
              <a:rPr lang="en-US" sz="2600" dirty="0" smtClean="0"/>
              <a:t>/en endings):</a:t>
            </a:r>
          </a:p>
          <a:p>
            <a:r>
              <a:rPr lang="en-US" sz="2400" dirty="0" err="1" smtClean="0"/>
              <a:t>Buch</a:t>
            </a:r>
            <a:r>
              <a:rPr lang="en-US" sz="2400" dirty="0" smtClean="0"/>
              <a:t>/</a:t>
            </a:r>
            <a:r>
              <a:rPr lang="en-US" sz="2400" dirty="0" err="1" smtClean="0"/>
              <a:t>bucher</a:t>
            </a:r>
            <a:r>
              <a:rPr lang="en-US" sz="2400" dirty="0" smtClean="0"/>
              <a:t>, frau/frauen,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3) What about </a:t>
            </a:r>
            <a:r>
              <a:rPr lang="en-US" sz="2400" dirty="0"/>
              <a:t>c</a:t>
            </a:r>
            <a:r>
              <a:rPr lang="en-US" sz="2400" dirty="0" smtClean="0"/>
              <a:t>ase endings?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7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List of Terms/Topics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69" y="945444"/>
            <a:ext cx="7731430" cy="5768219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Text normalization</a:t>
            </a:r>
          </a:p>
          <a:p>
            <a:r>
              <a:rPr lang="en-US" sz="2500" dirty="0"/>
              <a:t>W</a:t>
            </a:r>
            <a:r>
              <a:rPr lang="en-US" sz="2500" dirty="0" smtClean="0"/>
              <a:t>ord vectors</a:t>
            </a:r>
            <a:endParaRPr lang="en-US" sz="2500" dirty="0"/>
          </a:p>
          <a:p>
            <a:r>
              <a:rPr lang="en-US" sz="2500" dirty="0" smtClean="0"/>
              <a:t>Word </a:t>
            </a:r>
            <a:r>
              <a:rPr lang="en-US" sz="2500" dirty="0" err="1" smtClean="0"/>
              <a:t>embeddings</a:t>
            </a:r>
            <a:endParaRPr lang="en-US" sz="2500" dirty="0"/>
          </a:p>
          <a:p>
            <a:r>
              <a:rPr lang="en-US" sz="2500" dirty="0" smtClean="0"/>
              <a:t>One-hot encoding</a:t>
            </a:r>
            <a:endParaRPr lang="en-US" sz="2500" dirty="0"/>
          </a:p>
          <a:p>
            <a:r>
              <a:rPr lang="en-US" sz="2500" dirty="0" smtClean="0"/>
              <a:t>Term frequency</a:t>
            </a:r>
          </a:p>
          <a:p>
            <a:r>
              <a:rPr lang="en-US" sz="2500" dirty="0" smtClean="0"/>
              <a:t>Stemming</a:t>
            </a:r>
          </a:p>
          <a:p>
            <a:r>
              <a:rPr lang="en-US" sz="2500" dirty="0" smtClean="0"/>
              <a:t>Lemmatization</a:t>
            </a:r>
          </a:p>
          <a:p>
            <a:r>
              <a:rPr lang="en-US" sz="2500" dirty="0" smtClean="0"/>
              <a:t>Stop words</a:t>
            </a:r>
          </a:p>
          <a:p>
            <a:r>
              <a:rPr lang="en-US" sz="2500" dirty="0" smtClean="0"/>
              <a:t>What is </a:t>
            </a:r>
            <a:r>
              <a:rPr lang="en-US" sz="2500" dirty="0" err="1" smtClean="0"/>
              <a:t>tf-idf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123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Removing Case Endings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048" y="1128954"/>
            <a:ext cx="7997951" cy="55847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1) English (no changes):</a:t>
            </a:r>
          </a:p>
          <a:p>
            <a:r>
              <a:rPr lang="en-US" sz="2400" dirty="0" smtClean="0"/>
              <a:t>A)The man sees the dog</a:t>
            </a:r>
          </a:p>
          <a:p>
            <a:r>
              <a:rPr lang="en-US" sz="2400" dirty="0" smtClean="0"/>
              <a:t>B)The dog sees the man</a:t>
            </a:r>
          </a:p>
          <a:p>
            <a:r>
              <a:rPr lang="en-US" sz="2400" dirty="0" smtClean="0"/>
              <a:t>=&gt; A) and B) have a different meaning</a:t>
            </a:r>
          </a:p>
          <a:p>
            <a:endParaRPr lang="en-US" sz="2400" dirty="0" smtClean="0"/>
          </a:p>
          <a:p>
            <a:r>
              <a:rPr lang="en-US" sz="2400" dirty="0" smtClean="0"/>
              <a:t>2) German (“den” = direct object):</a:t>
            </a:r>
          </a:p>
          <a:p>
            <a:r>
              <a:rPr lang="en-US" sz="2400" dirty="0" smtClean="0"/>
              <a:t>C) Der Mann </a:t>
            </a:r>
            <a:r>
              <a:rPr lang="en-US" sz="2400" dirty="0" err="1" smtClean="0"/>
              <a:t>sieht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1200FF"/>
                </a:solidFill>
              </a:rPr>
              <a:t>den</a:t>
            </a:r>
            <a:r>
              <a:rPr lang="en-US" sz="2400" dirty="0" smtClean="0"/>
              <a:t> </a:t>
            </a:r>
            <a:r>
              <a:rPr lang="en-US" sz="2400" dirty="0" err="1" smtClean="0"/>
              <a:t>Hund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 smtClean="0">
                <a:solidFill>
                  <a:srgbClr val="1200FF"/>
                </a:solidFill>
              </a:rPr>
              <a:t>Den</a:t>
            </a:r>
            <a:r>
              <a:rPr lang="en-US" sz="2400" dirty="0" smtClean="0"/>
              <a:t> </a:t>
            </a:r>
            <a:r>
              <a:rPr lang="en-US" sz="2400" dirty="0" err="1" smtClean="0"/>
              <a:t>Hund</a:t>
            </a:r>
            <a:r>
              <a:rPr lang="en-US" sz="2400" dirty="0" smtClean="0"/>
              <a:t> </a:t>
            </a:r>
            <a:r>
              <a:rPr lang="en-US" sz="2400" dirty="0" err="1" smtClean="0"/>
              <a:t>sieht</a:t>
            </a:r>
            <a:r>
              <a:rPr lang="en-US" sz="2400" dirty="0" smtClean="0"/>
              <a:t> der Mann</a:t>
            </a:r>
          </a:p>
          <a:p>
            <a:r>
              <a:rPr lang="en-US" sz="2400" dirty="0"/>
              <a:t>=&gt; </a:t>
            </a:r>
            <a:r>
              <a:rPr lang="en-US" sz="2400" dirty="0" smtClean="0"/>
              <a:t>C) </a:t>
            </a:r>
            <a:r>
              <a:rPr lang="en-US" sz="2400" dirty="0"/>
              <a:t>and </a:t>
            </a:r>
            <a:r>
              <a:rPr lang="en-US" sz="2400" dirty="0" smtClean="0"/>
              <a:t>D) </a:t>
            </a:r>
            <a:r>
              <a:rPr lang="en-US" sz="2400" dirty="0"/>
              <a:t>have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same</a:t>
            </a:r>
            <a:r>
              <a:rPr lang="en-US" sz="2400" dirty="0" smtClean="0"/>
              <a:t> meaning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70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Languages with Case Endings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635" y="1128954"/>
            <a:ext cx="7637364" cy="55847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Arabic (3)</a:t>
            </a:r>
          </a:p>
          <a:p>
            <a:r>
              <a:rPr lang="en-US" sz="2400" dirty="0" smtClean="0"/>
              <a:t>German (4)</a:t>
            </a:r>
          </a:p>
          <a:p>
            <a:r>
              <a:rPr lang="en-US" sz="2400" dirty="0" smtClean="0"/>
              <a:t>Greek (5)</a:t>
            </a:r>
          </a:p>
          <a:p>
            <a:r>
              <a:rPr lang="en-US" sz="2400" dirty="0" smtClean="0"/>
              <a:t>Russian (6)</a:t>
            </a:r>
          </a:p>
          <a:p>
            <a:r>
              <a:rPr lang="en-US" sz="2400" dirty="0" smtClean="0"/>
              <a:t>Lithuanian (7)</a:t>
            </a:r>
          </a:p>
          <a:p>
            <a:r>
              <a:rPr lang="en-US" sz="2400" dirty="0" smtClean="0"/>
              <a:t>Latin (15)</a:t>
            </a:r>
          </a:p>
          <a:p>
            <a:r>
              <a:rPr lang="en-US" sz="2400" dirty="0" smtClean="0"/>
              <a:t>Finnish (21 (and no gender</a:t>
            </a:r>
            <a:r>
              <a:rPr lang="en-US" sz="2400" dirty="0" smtClean="0">
                <a:sym typeface="Wingdings"/>
              </a:rPr>
              <a:t>)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No case endings:</a:t>
            </a:r>
          </a:p>
          <a:p>
            <a:r>
              <a:rPr lang="en-US" sz="2400" dirty="0" smtClean="0">
                <a:sym typeface="Wingdings"/>
              </a:rPr>
              <a:t>Cantonese/Mandarin/</a:t>
            </a:r>
            <a:r>
              <a:rPr lang="en-US" sz="2400" dirty="0">
                <a:sym typeface="Wingdings"/>
              </a:rPr>
              <a:t>J</a:t>
            </a:r>
            <a:r>
              <a:rPr lang="en-US" sz="2400" dirty="0" smtClean="0">
                <a:sym typeface="Wingdings"/>
              </a:rPr>
              <a:t>apanese/Korean</a:t>
            </a:r>
          </a:p>
          <a:p>
            <a:r>
              <a:rPr lang="en-US" sz="2400" dirty="0" smtClean="0">
                <a:sym typeface="Wingdings"/>
              </a:rPr>
              <a:t>English/Romance languages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90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What is a Word Embedding?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84" y="1207353"/>
            <a:ext cx="8233116" cy="5506311"/>
          </a:xfrm>
        </p:spPr>
        <p:txBody>
          <a:bodyPr>
            <a:noAutofit/>
          </a:bodyPr>
          <a:lstStyle/>
          <a:p>
            <a:r>
              <a:rPr lang="en-US" sz="2100" dirty="0" smtClean="0"/>
              <a:t>Create a list of size N consisting of </a:t>
            </a:r>
            <a:r>
              <a:rPr lang="en-US" sz="2100" dirty="0" smtClean="0">
                <a:solidFill>
                  <a:srgbClr val="1200FF"/>
                </a:solidFill>
              </a:rPr>
              <a:t>distinct</a:t>
            </a:r>
            <a:r>
              <a:rPr lang="en-US" sz="2100" dirty="0" smtClean="0"/>
              <a:t> words</a:t>
            </a:r>
          </a:p>
          <a:p>
            <a:r>
              <a:rPr lang="en-US" sz="2100" dirty="0" smtClean="0"/>
              <a:t>This list of size n is our “dictionary”</a:t>
            </a:r>
            <a:endParaRPr lang="en-US" sz="2100" dirty="0"/>
          </a:p>
          <a:p>
            <a:r>
              <a:rPr lang="en-US" sz="2100" dirty="0" smtClean="0"/>
              <a:t>Create a 1xN vector: (w1, w2, . . ., </a:t>
            </a:r>
            <a:r>
              <a:rPr lang="en-US" sz="2100" dirty="0" err="1" smtClean="0"/>
              <a:t>wn</a:t>
            </a:r>
            <a:r>
              <a:rPr lang="en-US" sz="2100" dirty="0" smtClean="0"/>
              <a:t>)</a:t>
            </a:r>
          </a:p>
          <a:p>
            <a:endParaRPr lang="en-US" sz="2100" dirty="0" smtClean="0"/>
          </a:p>
          <a:p>
            <a:r>
              <a:rPr lang="en-US" sz="2100" dirty="0" smtClean="0"/>
              <a:t>Simple example:</a:t>
            </a:r>
          </a:p>
          <a:p>
            <a:r>
              <a:rPr lang="en-US" sz="2100" dirty="0" smtClean="0"/>
              <a:t>Dictionary “This is a short sentence” becomes:</a:t>
            </a:r>
          </a:p>
          <a:p>
            <a:r>
              <a:rPr lang="en-US" sz="2100" dirty="0" smtClean="0"/>
              <a:t>(this, is, a, short, sentence) &lt;= a 	1x5 vector</a:t>
            </a:r>
          </a:p>
          <a:p>
            <a:endParaRPr lang="en-US" sz="2100" dirty="0"/>
          </a:p>
          <a:p>
            <a:r>
              <a:rPr lang="en-US" sz="2100" dirty="0" smtClean="0"/>
              <a:t>“</a:t>
            </a:r>
            <a:r>
              <a:rPr lang="en-US" sz="2100" dirty="0" smtClean="0">
                <a:solidFill>
                  <a:srgbClr val="1200FF"/>
                </a:solidFill>
              </a:rPr>
              <a:t>This sentence</a:t>
            </a:r>
            <a:r>
              <a:rPr lang="en-US" sz="2100" dirty="0" smtClean="0"/>
              <a:t>” is encoded as:</a:t>
            </a:r>
          </a:p>
          <a:p>
            <a:r>
              <a:rPr lang="en-US" sz="2100" dirty="0" smtClean="0"/>
              <a:t>(1, 0, 0, 0, 1)</a:t>
            </a:r>
          </a:p>
          <a:p>
            <a:r>
              <a:rPr lang="en-US" sz="2100" dirty="0" smtClean="0"/>
              <a:t>=&gt; word order in a given sentence is lost</a:t>
            </a:r>
          </a:p>
          <a:p>
            <a:r>
              <a:rPr lang="en-US" sz="2100" dirty="0" smtClean="0"/>
              <a:t>=&gt; each sentence is treated as a “bag of words”</a:t>
            </a:r>
          </a:p>
        </p:txBody>
      </p:sp>
    </p:spTree>
    <p:extLst>
      <p:ext uri="{BB962C8B-B14F-4D97-AF65-F5344CB8AC3E}">
        <p14:creationId xmlns:p14="http://schemas.microsoft.com/office/powerpoint/2010/main" val="22841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What is Term Frequency (</a:t>
            </a:r>
            <a:r>
              <a:rPr lang="en-US" sz="3400" dirty="0" smtClean="0">
                <a:solidFill>
                  <a:srgbClr val="FF0000"/>
                </a:solidFill>
              </a:rPr>
              <a:t>TF</a:t>
            </a:r>
            <a:r>
              <a:rPr lang="en-US" sz="3400" dirty="0" smtClean="0"/>
              <a:t>)?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07353"/>
            <a:ext cx="8123372" cy="5506311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The # of times that a word appears in a document</a:t>
            </a:r>
          </a:p>
          <a:p>
            <a:r>
              <a:rPr lang="en-US" sz="2200" dirty="0" smtClean="0"/>
              <a:t>This number can differ for different documents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1200FF"/>
                </a:solidFill>
              </a:rPr>
              <a:t>Example: two documents Doc1 and Doc2:</a:t>
            </a:r>
          </a:p>
          <a:p>
            <a:r>
              <a:rPr lang="en-US" sz="2200" dirty="0" smtClean="0"/>
              <a:t>Doc1 = “This is a short sentence”          (5 words)</a:t>
            </a:r>
          </a:p>
          <a:p>
            <a:r>
              <a:rPr lang="en-US" sz="2200" dirty="0" smtClean="0"/>
              <a:t>Doc2 = “yet another short sentence”  (4 words)</a:t>
            </a:r>
          </a:p>
          <a:p>
            <a:r>
              <a:rPr lang="en-US" sz="2200" dirty="0" smtClean="0"/>
              <a:t> </a:t>
            </a:r>
          </a:p>
          <a:p>
            <a:r>
              <a:rPr lang="en-US" sz="2200" dirty="0" smtClean="0">
                <a:solidFill>
                  <a:srgbClr val="1200FF"/>
                </a:solidFill>
              </a:rPr>
              <a:t>Term frequencies for words in Doc1 and Doc2:</a:t>
            </a:r>
          </a:p>
          <a:p>
            <a:r>
              <a:rPr lang="en-US" sz="2200" dirty="0" err="1"/>
              <a:t>t</a:t>
            </a:r>
            <a:r>
              <a:rPr lang="en-US" sz="2200" dirty="0" err="1" smtClean="0"/>
              <a:t>f</a:t>
            </a:r>
            <a:r>
              <a:rPr lang="en-US" sz="2200" dirty="0" smtClean="0"/>
              <a:t>(is) = 1/5 for doc1 </a:t>
            </a:r>
          </a:p>
          <a:p>
            <a:r>
              <a:rPr lang="en-US" sz="2200" dirty="0" err="1"/>
              <a:t>tf</a:t>
            </a:r>
            <a:r>
              <a:rPr lang="en-US" sz="2200" dirty="0"/>
              <a:t>(is) = 0</a:t>
            </a:r>
            <a:r>
              <a:rPr lang="en-US" sz="2200" dirty="0" smtClean="0"/>
              <a:t> </a:t>
            </a:r>
            <a:r>
              <a:rPr lang="en-US" sz="2200" dirty="0"/>
              <a:t>for </a:t>
            </a:r>
            <a:r>
              <a:rPr lang="en-US" sz="2200" dirty="0" smtClean="0"/>
              <a:t>doc2 </a:t>
            </a:r>
          </a:p>
          <a:p>
            <a:r>
              <a:rPr lang="en-US" sz="2200" dirty="0" err="1"/>
              <a:t>t</a:t>
            </a:r>
            <a:r>
              <a:rPr lang="en-US" sz="2200" dirty="0" err="1" smtClean="0"/>
              <a:t>f</a:t>
            </a:r>
            <a:r>
              <a:rPr lang="en-US" sz="2200" dirty="0" smtClean="0"/>
              <a:t>(short) </a:t>
            </a:r>
            <a:r>
              <a:rPr lang="en-US" sz="2200" dirty="0"/>
              <a:t>= 1/5 for doc1 </a:t>
            </a:r>
          </a:p>
          <a:p>
            <a:r>
              <a:rPr lang="en-US" sz="2200" dirty="0" err="1"/>
              <a:t>t</a:t>
            </a:r>
            <a:r>
              <a:rPr lang="en-US" sz="2200" dirty="0" err="1" smtClean="0"/>
              <a:t>f</a:t>
            </a:r>
            <a:r>
              <a:rPr lang="en-US" sz="2200" dirty="0" smtClean="0"/>
              <a:t>(short) </a:t>
            </a:r>
            <a:r>
              <a:rPr lang="en-US" sz="2200" dirty="0"/>
              <a:t>= </a:t>
            </a:r>
            <a:r>
              <a:rPr lang="en-US" sz="2200" dirty="0" smtClean="0"/>
              <a:t>1/4 </a:t>
            </a:r>
            <a:r>
              <a:rPr lang="en-US" sz="2200" dirty="0"/>
              <a:t>for doc2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8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97" y="112889"/>
            <a:ext cx="8465941" cy="832555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What is Inverse Document Frequency (</a:t>
            </a:r>
            <a:r>
              <a:rPr lang="en-US" sz="3000" dirty="0" smtClean="0">
                <a:solidFill>
                  <a:srgbClr val="FF0000"/>
                </a:solidFill>
              </a:rPr>
              <a:t>IDF</a:t>
            </a:r>
            <a:r>
              <a:rPr lang="en-US" sz="3000" dirty="0" smtClean="0"/>
              <a:t>)?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07353"/>
            <a:ext cx="8123372" cy="5506311"/>
          </a:xfrm>
        </p:spPr>
        <p:txBody>
          <a:bodyPr>
            <a:normAutofit/>
          </a:bodyPr>
          <a:lstStyle/>
          <a:p>
            <a:r>
              <a:rPr lang="en-US" sz="2100" dirty="0" smtClean="0"/>
              <a:t>Given a set of N documents (ex: N = 10):</a:t>
            </a:r>
          </a:p>
          <a:p>
            <a:r>
              <a:rPr lang="en-US" sz="2100" dirty="0" smtClean="0"/>
              <a:t>for each word in each document:</a:t>
            </a:r>
          </a:p>
          <a:p>
            <a:r>
              <a:rPr lang="en-US" sz="2100" dirty="0" smtClean="0"/>
              <a:t>   set dc = # of documents containing that word</a:t>
            </a:r>
          </a:p>
          <a:p>
            <a:r>
              <a:rPr lang="en-US" sz="2100" dirty="0" smtClean="0"/>
              <a:t>   set </a:t>
            </a:r>
            <a:r>
              <a:rPr lang="en-US" sz="2100" dirty="0" err="1" smtClean="0"/>
              <a:t>Idf</a:t>
            </a:r>
            <a:r>
              <a:rPr lang="en-US" sz="2100" dirty="0" smtClean="0"/>
              <a:t> = log(N/dc)</a:t>
            </a:r>
          </a:p>
          <a:p>
            <a:endParaRPr lang="en-US" sz="2100" dirty="0" smtClean="0"/>
          </a:p>
          <a:p>
            <a:r>
              <a:rPr lang="en-US" sz="2100" dirty="0" smtClean="0">
                <a:solidFill>
                  <a:srgbClr val="1200FF"/>
                </a:solidFill>
              </a:rPr>
              <a:t>Example with N = 2 and Doc1 and Doc2:</a:t>
            </a:r>
          </a:p>
          <a:p>
            <a:r>
              <a:rPr lang="en-US" sz="2100" dirty="0" smtClean="0"/>
              <a:t>Doc1 = “This is a short sentence”</a:t>
            </a:r>
          </a:p>
          <a:p>
            <a:r>
              <a:rPr lang="en-US" sz="2100" dirty="0" smtClean="0"/>
              <a:t>Doc2 = “yet another short sentence”</a:t>
            </a:r>
          </a:p>
          <a:p>
            <a:r>
              <a:rPr lang="en-US" sz="2100" dirty="0" smtClean="0"/>
              <a:t> </a:t>
            </a:r>
          </a:p>
          <a:p>
            <a:r>
              <a:rPr lang="en-US" sz="2100" dirty="0" err="1" smtClean="0"/>
              <a:t>idf</a:t>
            </a:r>
            <a:r>
              <a:rPr lang="en-US" sz="2100" dirty="0" smtClean="0"/>
              <a:t>(is) = log(2/1) = log(2)</a:t>
            </a:r>
          </a:p>
          <a:p>
            <a:r>
              <a:rPr lang="en-US" sz="2100" dirty="0" err="1" smtClean="0"/>
              <a:t>idf</a:t>
            </a:r>
            <a:r>
              <a:rPr lang="en-US" sz="2100" dirty="0" smtClean="0"/>
              <a:t>(short) </a:t>
            </a:r>
            <a:r>
              <a:rPr lang="en-US" sz="2100" dirty="0"/>
              <a:t>= </a:t>
            </a:r>
            <a:r>
              <a:rPr lang="en-US" sz="2100" dirty="0" smtClean="0"/>
              <a:t>log(2/2) = 0</a:t>
            </a:r>
          </a:p>
          <a:p>
            <a:r>
              <a:rPr lang="en-US" sz="2100" dirty="0" smtClean="0">
                <a:solidFill>
                  <a:srgbClr val="1200FF"/>
                </a:solidFill>
              </a:rPr>
              <a:t>=&gt; https</a:t>
            </a:r>
            <a:r>
              <a:rPr lang="en-US" sz="2100" dirty="0">
                <a:solidFill>
                  <a:srgbClr val="1200FF"/>
                </a:solidFill>
              </a:rPr>
              <a:t>://</a:t>
            </a:r>
            <a:r>
              <a:rPr lang="en-US" sz="2100" dirty="0" err="1">
                <a:solidFill>
                  <a:srgbClr val="1200FF"/>
                </a:solidFill>
              </a:rPr>
              <a:t>en.wikipedia.org</a:t>
            </a:r>
            <a:r>
              <a:rPr lang="en-US" sz="2100" dirty="0">
                <a:solidFill>
                  <a:srgbClr val="1200FF"/>
                </a:solidFill>
              </a:rPr>
              <a:t>/wiki/</a:t>
            </a:r>
            <a:r>
              <a:rPr lang="en-US" sz="2100" dirty="0" err="1">
                <a:solidFill>
                  <a:srgbClr val="1200FF"/>
                </a:solidFill>
              </a:rPr>
              <a:t>Tf</a:t>
            </a:r>
            <a:r>
              <a:rPr lang="en-US" sz="2100" dirty="0">
                <a:solidFill>
                  <a:srgbClr val="1200FF"/>
                </a:solidFill>
              </a:rPr>
              <a:t>–</a:t>
            </a:r>
            <a:r>
              <a:rPr lang="en-US" sz="2100" dirty="0" err="1">
                <a:solidFill>
                  <a:srgbClr val="1200FF"/>
                </a:solidFill>
              </a:rPr>
              <a:t>idf#Example_of_tf</a:t>
            </a:r>
            <a:r>
              <a:rPr lang="en-US" sz="2100" dirty="0">
                <a:solidFill>
                  <a:srgbClr val="1200FF"/>
                </a:solidFill>
              </a:rPr>
              <a:t>–</a:t>
            </a:r>
            <a:r>
              <a:rPr lang="en-US" sz="2100" dirty="0" err="1" smtClean="0">
                <a:solidFill>
                  <a:srgbClr val="1200FF"/>
                </a:solidFill>
              </a:rPr>
              <a:t>idf</a:t>
            </a:r>
            <a:endParaRPr lang="en-US" sz="2100" dirty="0">
              <a:solidFill>
                <a:srgbClr val="12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What is TF-IDF?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14" y="1144633"/>
            <a:ext cx="7903886" cy="5569031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weighting scheme: </a:t>
            </a:r>
            <a:r>
              <a:rPr lang="en-US" sz="2400" dirty="0" err="1">
                <a:solidFill>
                  <a:srgbClr val="1200FF"/>
                </a:solidFill>
              </a:rPr>
              <a:t>tfidf</a:t>
            </a:r>
            <a:r>
              <a:rPr lang="en-US" sz="2400" dirty="0">
                <a:solidFill>
                  <a:srgbClr val="1200FF"/>
                </a:solidFill>
              </a:rPr>
              <a:t> = </a:t>
            </a:r>
            <a:r>
              <a:rPr lang="en-US" sz="2400" dirty="0" err="1">
                <a:solidFill>
                  <a:srgbClr val="1200FF"/>
                </a:solidFill>
              </a:rPr>
              <a:t>tf</a:t>
            </a:r>
            <a:r>
              <a:rPr lang="en-US" sz="2400" dirty="0">
                <a:solidFill>
                  <a:srgbClr val="1200FF"/>
                </a:solidFill>
              </a:rPr>
              <a:t> * </a:t>
            </a:r>
            <a:r>
              <a:rPr lang="en-US" sz="2400" dirty="0" err="1">
                <a:solidFill>
                  <a:srgbClr val="1200FF"/>
                </a:solidFill>
              </a:rPr>
              <a:t>idf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1200FF"/>
                </a:solidFill>
              </a:rPr>
              <a:t>1) TF</a:t>
            </a:r>
            <a:r>
              <a:rPr lang="en-US" sz="2400" dirty="0"/>
              <a:t>: </a:t>
            </a:r>
            <a:r>
              <a:rPr lang="en-US" sz="2400" dirty="0" smtClean="0"/>
              <a:t>a high frequency word indicates </a:t>
            </a:r>
            <a:r>
              <a:rPr lang="en-US" sz="2400" dirty="0"/>
              <a:t>a </a:t>
            </a:r>
            <a:r>
              <a:rPr lang="en-US" sz="2400" dirty="0" smtClean="0"/>
              <a:t>topic in </a:t>
            </a:r>
            <a:r>
              <a:rPr lang="en-US" sz="2400" dirty="0"/>
              <a:t>a </a:t>
            </a:r>
            <a:r>
              <a:rPr lang="en-US" sz="2400" dirty="0" smtClean="0"/>
              <a:t>document, and has a higher TF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>
                <a:solidFill>
                  <a:srgbClr val="1200FF"/>
                </a:solidFill>
              </a:rPr>
              <a:t>2) IDF</a:t>
            </a:r>
            <a:r>
              <a:rPr lang="en-US" sz="2400" dirty="0"/>
              <a:t>: </a:t>
            </a:r>
            <a:r>
              <a:rPr lang="en-US" sz="2400" dirty="0" smtClean="0"/>
              <a:t>the log of the reciprocal of the frequency of a word across all documents in the corpus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/>
              <a:t>rare” words are </a:t>
            </a:r>
            <a:r>
              <a:rPr lang="en-US" sz="2400" dirty="0" smtClean="0"/>
              <a:t>more relevant </a:t>
            </a:r>
            <a:r>
              <a:rPr lang="en-US" sz="2400" dirty="0"/>
              <a:t>than “popular” </a:t>
            </a:r>
            <a:r>
              <a:rPr lang="en-US" sz="2400" dirty="0" smtClean="0"/>
              <a:t>ones, so they help to </a:t>
            </a:r>
            <a:r>
              <a:rPr lang="en-US" sz="2400" dirty="0"/>
              <a:t>extract “relevance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 smtClean="0"/>
              <a:t>Also lower </a:t>
            </a:r>
            <a:r>
              <a:rPr lang="en-US" sz="2400" dirty="0"/>
              <a:t>the weight of stop-words </a:t>
            </a:r>
          </a:p>
        </p:txBody>
      </p:sp>
    </p:spTree>
    <p:extLst>
      <p:ext uri="{BB962C8B-B14F-4D97-AF65-F5344CB8AC3E}">
        <p14:creationId xmlns:p14="http://schemas.microsoft.com/office/powerpoint/2010/main" val="26206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945444"/>
            <a:ext cx="8123371" cy="576822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1200FF"/>
                </a:solidFill>
              </a:rPr>
              <a:t>TF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1200FF"/>
                </a:solidFill>
              </a:rPr>
              <a:t>term frequency</a:t>
            </a:r>
            <a:r>
              <a:rPr lang="en-US" sz="2200" dirty="0"/>
              <a:t>): measures the number of times that words appear in a given document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</a:p>
          <a:p>
            <a:r>
              <a:rPr lang="en-US" sz="2200" dirty="0" smtClean="0">
                <a:solidFill>
                  <a:srgbClr val="1200FF"/>
                </a:solidFill>
              </a:rPr>
              <a:t>Document frequency</a:t>
            </a:r>
            <a:r>
              <a:rPr lang="en-US" sz="2200" dirty="0" smtClean="0"/>
              <a:t>: </a:t>
            </a:r>
            <a:r>
              <a:rPr lang="en-US" sz="2200" dirty="0"/>
              <a:t>how often a word occurs in an entire set of documents, i.e., all of Wikipedia or every web page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>
                <a:solidFill>
                  <a:srgbClr val="1200FF"/>
                </a:solidFill>
              </a:rPr>
              <a:t>IDF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1200FF"/>
                </a:solidFill>
              </a:rPr>
              <a:t>inverse-document frequency</a:t>
            </a:r>
            <a:r>
              <a:rPr lang="en-US" sz="2200" dirty="0"/>
              <a:t>): </a:t>
            </a:r>
            <a:r>
              <a:rPr lang="en-US" sz="2200" dirty="0" smtClean="0"/>
              <a:t>a word in many documents makes that </a:t>
            </a:r>
            <a:r>
              <a:rPr lang="en-US" sz="2200" dirty="0"/>
              <a:t>word </a:t>
            </a:r>
            <a:r>
              <a:rPr lang="en-US" sz="2200" dirty="0" smtClean="0"/>
              <a:t>less valuable</a:t>
            </a:r>
          </a:p>
          <a:p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1200FF"/>
                </a:solidFill>
              </a:rPr>
              <a:t>TF-IDF</a:t>
            </a:r>
            <a:r>
              <a:rPr lang="en-US" sz="2200" dirty="0"/>
              <a:t> relevance of each word is a normalized data format that also adds up to </a:t>
            </a:r>
            <a:r>
              <a:rPr lang="en-US" sz="2200" dirty="0" smtClean="0"/>
              <a:t>1</a:t>
            </a:r>
          </a:p>
          <a:p>
            <a:r>
              <a:rPr lang="en-US" sz="2200" dirty="0" smtClean="0"/>
              <a:t>=&gt; words </a:t>
            </a:r>
            <a:r>
              <a:rPr lang="en-US" sz="2200" dirty="0"/>
              <a:t>such as "and" or "the" are </a:t>
            </a:r>
            <a:r>
              <a:rPr lang="en-US" sz="2200" dirty="0" smtClean="0"/>
              <a:t>ignored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What is TF-IDF?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84" y="1207353"/>
            <a:ext cx="8233116" cy="550631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1200FF"/>
                </a:solidFill>
              </a:rPr>
              <a:t>Lower frequency words “differentiate” a document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 given a collection of documents:</a:t>
            </a:r>
          </a:p>
          <a:p>
            <a:r>
              <a:rPr lang="en-US" sz="2400" dirty="0" smtClean="0"/>
              <a:t>Suppose one document contains “syzygy”  </a:t>
            </a:r>
          </a:p>
          <a:p>
            <a:r>
              <a:rPr lang="en-US" sz="2400" dirty="0" smtClean="0"/>
              <a:t>It’s probably the </a:t>
            </a:r>
            <a:r>
              <a:rPr lang="en-US" sz="2400" dirty="0" smtClean="0">
                <a:solidFill>
                  <a:srgbClr val="FF0000"/>
                </a:solidFill>
              </a:rPr>
              <a:t>only</a:t>
            </a:r>
            <a:r>
              <a:rPr lang="en-US" sz="2400" dirty="0" smtClean="0"/>
              <a:t> such document </a:t>
            </a:r>
          </a:p>
          <a:p>
            <a:r>
              <a:rPr lang="en-US" sz="2400" dirty="0" smtClean="0"/>
              <a:t>“syzygy” can be a sort of “differentiator”</a:t>
            </a:r>
            <a:endParaRPr lang="en-US" sz="2400" dirty="0"/>
          </a:p>
          <a:p>
            <a:r>
              <a:rPr lang="en-US" sz="2400" dirty="0" smtClean="0"/>
              <a:t>=&gt; Common words provide low differentiation</a:t>
            </a:r>
          </a:p>
          <a:p>
            <a:r>
              <a:rPr lang="en-US" sz="2400" dirty="0" smtClean="0"/>
              <a:t>=&gt; calculate the TF-IDF based on “rarity”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1200FF"/>
                </a:solidFill>
              </a:rPr>
              <a:t>TF-IDF = (term frequency) / (document frequency)</a:t>
            </a:r>
          </a:p>
        </p:txBody>
      </p:sp>
    </p:spTree>
    <p:extLst>
      <p:ext uri="{BB962C8B-B14F-4D97-AF65-F5344CB8AC3E}">
        <p14:creationId xmlns:p14="http://schemas.microsoft.com/office/powerpoint/2010/main" val="333647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332792"/>
            <a:ext cx="8123371" cy="5380872"/>
          </a:xfrm>
        </p:spPr>
        <p:txBody>
          <a:bodyPr>
            <a:normAutofit/>
          </a:bodyPr>
          <a:lstStyle/>
          <a:p>
            <a:r>
              <a:rPr lang="en-US" sz="2400" dirty="0"/>
              <a:t>Term Frequency-Inverse Document </a:t>
            </a:r>
            <a:r>
              <a:rPr lang="en-US" sz="2400" dirty="0" smtClean="0"/>
              <a:t>Frequency</a:t>
            </a:r>
          </a:p>
          <a:p>
            <a:endParaRPr lang="en-US" sz="2400" dirty="0"/>
          </a:p>
          <a:p>
            <a:r>
              <a:rPr lang="en-US" sz="2400" dirty="0" smtClean="0"/>
              <a:t>judges </a:t>
            </a:r>
            <a:r>
              <a:rPr lang="en-US" sz="2400" dirty="0"/>
              <a:t>the topic of an article by </a:t>
            </a:r>
            <a:r>
              <a:rPr lang="en-US" sz="2400" dirty="0" smtClean="0"/>
              <a:t>its word content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words in documents are </a:t>
            </a:r>
            <a:r>
              <a:rPr lang="en-US" sz="2400" dirty="0"/>
              <a:t>given </a:t>
            </a:r>
            <a:r>
              <a:rPr lang="en-US" sz="2400" dirty="0" smtClean="0"/>
              <a:t>weights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TF</a:t>
            </a:r>
            <a:r>
              <a:rPr lang="en-US" sz="2400" dirty="0"/>
              <a:t>-IDF measures </a:t>
            </a:r>
            <a:r>
              <a:rPr lang="en-US" sz="2400" dirty="0">
                <a:solidFill>
                  <a:srgbClr val="1200FF"/>
                </a:solidFill>
              </a:rPr>
              <a:t>relevance</a:t>
            </a:r>
            <a:r>
              <a:rPr lang="en-US" sz="2400" dirty="0"/>
              <a:t> (not frequency) </a:t>
            </a:r>
          </a:p>
          <a:p>
            <a:endParaRPr lang="en-US" sz="2400" dirty="0" smtClean="0"/>
          </a:p>
          <a:p>
            <a:r>
              <a:rPr lang="en-US" sz="2400" dirty="0" smtClean="0"/>
              <a:t>Word counts </a:t>
            </a:r>
            <a:r>
              <a:rPr lang="en-US" sz="2400" dirty="0"/>
              <a:t>are replaced with TF-IDF scores across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26532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TF-IDF?</a:t>
            </a:r>
          </a:p>
        </p:txBody>
      </p:sp>
      <p:pic>
        <p:nvPicPr>
          <p:cNvPr id="4" name="Content Placeholder 3" descr="tfi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9" b="-5529"/>
          <a:stretch>
            <a:fillRect/>
          </a:stretch>
        </p:blipFill>
        <p:spPr>
          <a:xfrm>
            <a:off x="329231" y="815355"/>
            <a:ext cx="8687769" cy="6042645"/>
          </a:xfrm>
        </p:spPr>
      </p:pic>
    </p:spTree>
    <p:extLst>
      <p:ext uri="{BB962C8B-B14F-4D97-AF65-F5344CB8AC3E}">
        <p14:creationId xmlns:p14="http://schemas.microsoft.com/office/powerpoint/2010/main" val="19204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Stages of NLP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495" y="1270074"/>
            <a:ext cx="8311504" cy="5443590"/>
          </a:xfrm>
        </p:spPr>
        <p:txBody>
          <a:bodyPr>
            <a:normAutofit/>
          </a:bodyPr>
          <a:lstStyle/>
          <a:p>
            <a:r>
              <a:rPr lang="nl-NL" sz="2500" dirty="0" smtClean="0"/>
              <a:t>1950s-1980s: </a:t>
            </a:r>
            <a:r>
              <a:rPr lang="nl-NL" sz="2500" dirty="0" err="1" smtClean="0"/>
              <a:t>rule-based</a:t>
            </a:r>
            <a:r>
              <a:rPr lang="nl-NL" sz="2500" dirty="0" smtClean="0"/>
              <a:t> systems</a:t>
            </a:r>
          </a:p>
          <a:p>
            <a:endParaRPr lang="nl-NL" sz="2500" dirty="0"/>
          </a:p>
          <a:p>
            <a:r>
              <a:rPr lang="nl-NL" sz="2500" dirty="0" smtClean="0"/>
              <a:t>1990s-2000s: corpus-</a:t>
            </a:r>
            <a:r>
              <a:rPr lang="nl-NL" sz="2500" dirty="0" err="1" smtClean="0"/>
              <a:t>based</a:t>
            </a:r>
            <a:r>
              <a:rPr lang="nl-NL" sz="2500" dirty="0" smtClean="0"/>
              <a:t> </a:t>
            </a:r>
            <a:r>
              <a:rPr lang="nl-NL" sz="2500" dirty="0" err="1" smtClean="0"/>
              <a:t>statistics</a:t>
            </a:r>
            <a:endParaRPr lang="nl-NL" sz="2500" dirty="0" smtClean="0"/>
          </a:p>
          <a:p>
            <a:endParaRPr lang="nl-NL" sz="2500" dirty="0" smtClean="0"/>
          </a:p>
          <a:p>
            <a:r>
              <a:rPr lang="nl-NL" sz="2500" dirty="0" smtClean="0"/>
              <a:t>2000s-2014: machine </a:t>
            </a:r>
            <a:r>
              <a:rPr lang="nl-NL" sz="2500" dirty="0" err="1" smtClean="0"/>
              <a:t>learning</a:t>
            </a:r>
            <a:endParaRPr lang="nl-NL" sz="2500" dirty="0" smtClean="0"/>
          </a:p>
          <a:p>
            <a:endParaRPr lang="nl-NL" sz="2500" dirty="0"/>
          </a:p>
          <a:p>
            <a:r>
              <a:rPr lang="nl-NL" sz="2500" dirty="0" smtClean="0"/>
              <a:t>2014-2020: </a:t>
            </a:r>
            <a:r>
              <a:rPr lang="nl-NL" sz="2500" dirty="0" err="1" smtClean="0"/>
              <a:t>Deep</a:t>
            </a:r>
            <a:r>
              <a:rPr lang="nl-NL" sz="2500" dirty="0" smtClean="0"/>
              <a:t> Learning</a:t>
            </a:r>
          </a:p>
          <a:p>
            <a:endParaRPr lang="nl-NL" sz="2500" dirty="0"/>
          </a:p>
          <a:p>
            <a:r>
              <a:rPr lang="nl-NL" sz="2500" dirty="0" err="1" smtClean="0"/>
              <a:t>Many</a:t>
            </a:r>
            <a:r>
              <a:rPr lang="nl-NL" sz="2500" dirty="0" smtClean="0"/>
              <a:t> companies </a:t>
            </a:r>
            <a:r>
              <a:rPr lang="nl-NL" sz="2500" dirty="0" err="1" smtClean="0"/>
              <a:t>still</a:t>
            </a:r>
            <a:r>
              <a:rPr lang="nl-NL" sz="2500" dirty="0" smtClean="0"/>
              <a:t> </a:t>
            </a:r>
            <a:r>
              <a:rPr lang="nl-NL" sz="2500" dirty="0" err="1" smtClean="0"/>
              <a:t>use</a:t>
            </a:r>
            <a:r>
              <a:rPr lang="nl-NL" sz="2500" dirty="0" smtClean="0"/>
              <a:t> </a:t>
            </a:r>
            <a:r>
              <a:rPr lang="nl-NL" sz="2500" dirty="0" err="1" smtClean="0"/>
              <a:t>Regular</a:t>
            </a:r>
            <a:r>
              <a:rPr lang="nl-NL" sz="2500" dirty="0" smtClean="0"/>
              <a:t> </a:t>
            </a:r>
            <a:r>
              <a:rPr lang="nl-NL" sz="2500" dirty="0" err="1" smtClean="0"/>
              <a:t>Expressions</a:t>
            </a:r>
            <a:endParaRPr lang="nl-NL" sz="2500" dirty="0" smtClean="0"/>
          </a:p>
          <a:p>
            <a:r>
              <a:rPr lang="nl-NL" sz="2500" dirty="0" smtClean="0"/>
              <a:t>(</a:t>
            </a:r>
            <a:r>
              <a:rPr lang="nl-NL" sz="2500" dirty="0" err="1" smtClean="0"/>
              <a:t>according</a:t>
            </a:r>
            <a:r>
              <a:rPr lang="nl-NL" sz="2500" dirty="0" smtClean="0"/>
              <a:t> </a:t>
            </a:r>
            <a:r>
              <a:rPr lang="nl-NL" sz="2500" dirty="0" err="1" smtClean="0"/>
              <a:t>to</a:t>
            </a:r>
            <a:r>
              <a:rPr lang="nl-NL" sz="2500" dirty="0" smtClean="0"/>
              <a:t> </a:t>
            </a:r>
            <a:r>
              <a:rPr lang="nl-NL" sz="2500" dirty="0" err="1" smtClean="0"/>
              <a:t>Yoav</a:t>
            </a:r>
            <a:r>
              <a:rPr lang="nl-NL" sz="2500" dirty="0" smtClean="0"/>
              <a:t> Goldberg)</a:t>
            </a: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40543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08DA2-DBE7-5A40-A49E-7B1B1888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81177"/>
          </a:xfrm>
        </p:spPr>
        <p:txBody>
          <a:bodyPr/>
          <a:lstStyle/>
          <a:p>
            <a:pPr algn="ctr"/>
            <a:r>
              <a:rPr lang="en-US" dirty="0" err="1"/>
              <a:t>tf-idf</a:t>
            </a:r>
            <a:r>
              <a:rPr lang="en-US" dirty="0"/>
              <a:t>: combine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147B1-128E-E448-9977-833E1347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68" y="1142164"/>
            <a:ext cx="8537232" cy="5715836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tf</a:t>
            </a:r>
            <a:r>
              <a:rPr lang="en-US" sz="2400" b="1" dirty="0"/>
              <a:t>: term frequency</a:t>
            </a:r>
            <a:r>
              <a:rPr lang="en-US" sz="2400" dirty="0"/>
              <a:t>. frequency </a:t>
            </a:r>
            <a:r>
              <a:rPr lang="en-US" sz="2400" dirty="0" smtClean="0"/>
              <a:t>count: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Idf</a:t>
            </a:r>
            <a:r>
              <a:rPr lang="en-US" sz="2400" b="1" dirty="0"/>
              <a:t>: inverse document frequency: </a:t>
            </a:r>
            <a:r>
              <a:rPr lang="en-US" sz="2400" b="1" dirty="0" err="1"/>
              <a:t>tf</a:t>
            </a:r>
            <a:r>
              <a:rPr lang="en-US" sz="2400" b="1" dirty="0"/>
              <a:t>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82C7C5-816F-394B-BF1D-93480012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95600"/>
            <a:ext cx="2800350" cy="1294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C2382A-3C9B-6849-BAA4-89D7C68CFA83}"/>
              </a:ext>
            </a:extLst>
          </p:cNvPr>
          <p:cNvSpPr txBox="1"/>
          <p:nvPr/>
        </p:nvSpPr>
        <p:spPr>
          <a:xfrm>
            <a:off x="5791200" y="2895600"/>
            <a:ext cx="277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of  docs in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55A3EB6-B508-0846-9384-BD0BB5456EBD}"/>
              </a:ext>
            </a:extLst>
          </p:cNvPr>
          <p:cNvSpPr txBox="1"/>
          <p:nvPr/>
        </p:nvSpPr>
        <p:spPr>
          <a:xfrm>
            <a:off x="5653197" y="4437180"/>
            <a:ext cx="271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 docs that have word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423397A6-9D76-F14A-BE2C-C759DF61ED2C}"/>
              </a:ext>
            </a:extLst>
          </p:cNvPr>
          <p:cNvSpPr/>
          <p:nvPr/>
        </p:nvSpPr>
        <p:spPr>
          <a:xfrm>
            <a:off x="4960307" y="3068877"/>
            <a:ext cx="864296" cy="388307"/>
          </a:xfrm>
          <a:custGeom>
            <a:avLst/>
            <a:gdLst>
              <a:gd name="connsiteX0" fmla="*/ 864296 w 864296"/>
              <a:gd name="connsiteY0" fmla="*/ 0 h 388307"/>
              <a:gd name="connsiteX1" fmla="*/ 363255 w 864296"/>
              <a:gd name="connsiteY1" fmla="*/ 187890 h 388307"/>
              <a:gd name="connsiteX2" fmla="*/ 0 w 864296"/>
              <a:gd name="connsiteY2" fmla="*/ 388307 h 38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296" h="388307">
                <a:moveTo>
                  <a:pt x="864296" y="0"/>
                </a:moveTo>
                <a:cubicBezTo>
                  <a:pt x="685800" y="61586"/>
                  <a:pt x="507304" y="123172"/>
                  <a:pt x="363255" y="187890"/>
                </a:cubicBezTo>
                <a:cubicBezTo>
                  <a:pt x="219206" y="252608"/>
                  <a:pt x="109603" y="320457"/>
                  <a:pt x="0" y="388307"/>
                </a:cubicBezTo>
              </a:path>
            </a:pathLst>
          </a:custGeom>
          <a:noFill/>
          <a:ln w="3492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1F4FFB37-2E57-2A45-973F-10F199A5A1D5}"/>
              </a:ext>
            </a:extLst>
          </p:cNvPr>
          <p:cNvSpPr/>
          <p:nvPr/>
        </p:nvSpPr>
        <p:spPr>
          <a:xfrm flipV="1">
            <a:off x="4876800" y="4114800"/>
            <a:ext cx="776397" cy="457200"/>
          </a:xfrm>
          <a:custGeom>
            <a:avLst/>
            <a:gdLst>
              <a:gd name="connsiteX0" fmla="*/ 864296 w 864296"/>
              <a:gd name="connsiteY0" fmla="*/ 0 h 388307"/>
              <a:gd name="connsiteX1" fmla="*/ 363255 w 864296"/>
              <a:gd name="connsiteY1" fmla="*/ 187890 h 388307"/>
              <a:gd name="connsiteX2" fmla="*/ 0 w 864296"/>
              <a:gd name="connsiteY2" fmla="*/ 388307 h 38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296" h="388307">
                <a:moveTo>
                  <a:pt x="864296" y="0"/>
                </a:moveTo>
                <a:cubicBezTo>
                  <a:pt x="685800" y="61586"/>
                  <a:pt x="507304" y="123172"/>
                  <a:pt x="363255" y="187890"/>
                </a:cubicBezTo>
                <a:cubicBezTo>
                  <a:pt x="219206" y="252608"/>
                  <a:pt x="109603" y="320457"/>
                  <a:pt x="0" y="388307"/>
                </a:cubicBezTo>
              </a:path>
            </a:pathLst>
          </a:custGeom>
          <a:noFill/>
          <a:ln w="3492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AF68A65-07F6-9842-8CA4-96AE954ED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61" y="5921751"/>
            <a:ext cx="2711573" cy="52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6229F8-9A5B-FD4C-A22D-C3B6720AC912}"/>
              </a:ext>
            </a:extLst>
          </p:cNvPr>
          <p:cNvSpPr txBox="1"/>
          <p:nvPr/>
        </p:nvSpPr>
        <p:spPr>
          <a:xfrm>
            <a:off x="822959" y="5128892"/>
            <a:ext cx="557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tf-idf</a:t>
            </a:r>
            <a:r>
              <a:rPr lang="en-US" sz="2800" dirty="0"/>
              <a:t> value for word t in document 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DD5F20-0050-234C-8683-5819C1CF644B}"/>
              </a:ext>
            </a:extLst>
          </p:cNvPr>
          <p:cNvSpPr txBox="1"/>
          <p:nvPr/>
        </p:nvSpPr>
        <p:spPr>
          <a:xfrm>
            <a:off x="475254" y="4413704"/>
            <a:ext cx="432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Words like "the" or "good" have very low </a:t>
            </a:r>
            <a:r>
              <a:rPr lang="en-US" dirty="0" err="1">
                <a:solidFill>
                  <a:srgbClr val="0000FF"/>
                </a:solidFill>
              </a:rPr>
              <a:t>idf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1C1F521-4D37-354E-9A43-04CAB057C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75" y="1708551"/>
            <a:ext cx="5340603" cy="8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11677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84" y="1238713"/>
            <a:ext cx="8374216" cy="547495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use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1200FF"/>
                </a:solidFill>
              </a:rPr>
              <a:t>log </a:t>
            </a:r>
            <a:r>
              <a:rPr lang="en-US" sz="2200" dirty="0"/>
              <a:t>of the </a:t>
            </a:r>
            <a:r>
              <a:rPr lang="en-US" sz="2200" dirty="0" smtClean="0"/>
              <a:t>IDF</a:t>
            </a:r>
            <a:r>
              <a:rPr lang="en-US" sz="2200" dirty="0"/>
              <a:t> </a:t>
            </a:r>
            <a:r>
              <a:rPr lang="en-US" sz="2200" dirty="0" smtClean="0"/>
              <a:t>because word </a:t>
            </a:r>
            <a:r>
              <a:rPr lang="en-US" sz="2200" dirty="0"/>
              <a:t>frequencies are distributed exponentially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better weighting of a </a:t>
            </a:r>
            <a:r>
              <a:rPr lang="en-US" sz="2200" dirty="0" smtClean="0"/>
              <a:t>word’s </a:t>
            </a:r>
            <a:r>
              <a:rPr lang="en-US" sz="2200" dirty="0"/>
              <a:t>overall </a:t>
            </a:r>
            <a:r>
              <a:rPr lang="en-US" sz="2200" dirty="0" smtClean="0"/>
              <a:t>popularity</a:t>
            </a:r>
          </a:p>
          <a:p>
            <a:r>
              <a:rPr lang="en-US" sz="2200" dirty="0" smtClean="0"/>
              <a:t>TF</a:t>
            </a:r>
            <a:r>
              <a:rPr lang="en-US" sz="2200" dirty="0"/>
              <a:t>-IDF assumes a document is </a:t>
            </a:r>
            <a:r>
              <a:rPr lang="en-US" sz="2200" dirty="0" smtClean="0"/>
              <a:t>a </a:t>
            </a:r>
            <a:r>
              <a:rPr lang="en-US" sz="2200" dirty="0"/>
              <a:t>"bag of </a:t>
            </a:r>
            <a:r>
              <a:rPr lang="en-US" sz="2200" dirty="0" smtClean="0"/>
              <a:t>words”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rgbClr val="1200FF"/>
                </a:solidFill>
              </a:rPr>
              <a:t>=&gt; </a:t>
            </a:r>
            <a:r>
              <a:rPr lang="en-US" sz="2200" dirty="0" err="1" smtClean="0">
                <a:solidFill>
                  <a:srgbClr val="FF0000"/>
                </a:solidFill>
              </a:rPr>
              <a:t>idf</a:t>
            </a:r>
            <a:r>
              <a:rPr lang="en-US" sz="2200" dirty="0" smtClean="0">
                <a:solidFill>
                  <a:srgbClr val="FF0000"/>
                </a:solidFill>
              </a:rPr>
              <a:t> = 0</a:t>
            </a:r>
            <a:r>
              <a:rPr lang="en-US" sz="2200" dirty="0" smtClean="0">
                <a:solidFill>
                  <a:srgbClr val="1200FF"/>
                </a:solidFill>
              </a:rPr>
              <a:t> for words that appear in every document</a:t>
            </a:r>
          </a:p>
          <a:p>
            <a:r>
              <a:rPr lang="en-US" sz="2200" dirty="0">
                <a:solidFill>
                  <a:srgbClr val="1200FF"/>
                </a:solidFill>
              </a:rPr>
              <a:t>=&gt; </a:t>
            </a:r>
            <a:r>
              <a:rPr lang="en-US" sz="2200" dirty="0" err="1">
                <a:solidFill>
                  <a:srgbClr val="FF0000"/>
                </a:solidFill>
              </a:rPr>
              <a:t>tfidf</a:t>
            </a:r>
            <a:r>
              <a:rPr lang="en-US" sz="2200" dirty="0">
                <a:solidFill>
                  <a:srgbClr val="FF0000"/>
                </a:solidFill>
              </a:rPr>
              <a:t> = 0</a:t>
            </a:r>
            <a:r>
              <a:rPr lang="en-US" sz="2200" dirty="0">
                <a:solidFill>
                  <a:srgbClr val="1200FF"/>
                </a:solidFill>
              </a:rPr>
              <a:t> for words that appear in every </a:t>
            </a:r>
            <a:r>
              <a:rPr lang="en-US" sz="2200" dirty="0" smtClean="0">
                <a:solidFill>
                  <a:srgbClr val="1200FF"/>
                </a:solidFill>
              </a:rPr>
              <a:t>document</a:t>
            </a:r>
          </a:p>
          <a:p>
            <a:r>
              <a:rPr lang="en-US" sz="2200" dirty="0">
                <a:solidFill>
                  <a:srgbClr val="1200FF"/>
                </a:solidFill>
              </a:rPr>
              <a:t>=&gt; </a:t>
            </a:r>
            <a:r>
              <a:rPr lang="en-US" sz="2200" dirty="0" err="1">
                <a:solidFill>
                  <a:srgbClr val="FF0000"/>
                </a:solidFill>
              </a:rPr>
              <a:t>idf</a:t>
            </a:r>
            <a:r>
              <a:rPr lang="en-US" sz="2200" dirty="0">
                <a:solidFill>
                  <a:srgbClr val="FF0000"/>
                </a:solidFill>
              </a:rPr>
              <a:t> = </a:t>
            </a:r>
            <a:r>
              <a:rPr lang="en-US" sz="2200" dirty="0" smtClean="0">
                <a:solidFill>
                  <a:srgbClr val="FF0000"/>
                </a:solidFill>
              </a:rPr>
              <a:t>log(N)</a:t>
            </a:r>
            <a:r>
              <a:rPr lang="en-US" sz="2200" dirty="0" smtClean="0">
                <a:solidFill>
                  <a:srgbClr val="1200FF"/>
                </a:solidFill>
              </a:rPr>
              <a:t> </a:t>
            </a:r>
            <a:r>
              <a:rPr lang="en-US" sz="2200" dirty="0">
                <a:solidFill>
                  <a:srgbClr val="1200FF"/>
                </a:solidFill>
              </a:rPr>
              <a:t>for words that appear in </a:t>
            </a:r>
            <a:r>
              <a:rPr lang="en-US" sz="2200" dirty="0" smtClean="0">
                <a:solidFill>
                  <a:srgbClr val="1200FF"/>
                </a:solidFill>
              </a:rPr>
              <a:t>one document</a:t>
            </a:r>
          </a:p>
          <a:p>
            <a:endParaRPr lang="en-US" sz="2200" dirty="0">
              <a:solidFill>
                <a:srgbClr val="1200FF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=&gt; a word that appears frequently in a SINGLE document will have a higher </a:t>
            </a:r>
            <a:r>
              <a:rPr lang="en-US" sz="2200" dirty="0" err="1" smtClean="0">
                <a:solidFill>
                  <a:schemeClr val="tx1"/>
                </a:solidFill>
              </a:rPr>
              <a:t>tfidf</a:t>
            </a:r>
            <a:r>
              <a:rPr lang="en-US" sz="2200" dirty="0" smtClean="0">
                <a:solidFill>
                  <a:schemeClr val="tx1"/>
                </a:solidFill>
              </a:rPr>
              <a:t> value</a:t>
            </a:r>
          </a:p>
          <a:p>
            <a:r>
              <a:rPr lang="en-US" sz="2200" dirty="0">
                <a:solidFill>
                  <a:schemeClr val="tx1"/>
                </a:solidFill>
              </a:rPr>
              <a:t>=&gt; a word that appears frequently in </a:t>
            </a:r>
            <a:r>
              <a:rPr lang="en-US" sz="2200" dirty="0" smtClean="0">
                <a:solidFill>
                  <a:schemeClr val="tx1"/>
                </a:solidFill>
              </a:rPr>
              <a:t>a </a:t>
            </a:r>
            <a:r>
              <a:rPr lang="en-US" sz="2200" dirty="0">
                <a:solidFill>
                  <a:schemeClr val="tx1"/>
                </a:solidFill>
              </a:rPr>
              <a:t>document </a:t>
            </a:r>
            <a:r>
              <a:rPr lang="en-US" sz="2200" dirty="0" smtClean="0">
                <a:solidFill>
                  <a:schemeClr val="tx1"/>
                </a:solidFill>
              </a:rPr>
              <a:t>is probably part of a topic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84" y="1567991"/>
            <a:ext cx="8374216" cy="51456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1200FF"/>
                </a:solidFill>
              </a:rPr>
              <a:t>log </a:t>
            </a:r>
            <a:r>
              <a:rPr lang="en-US" sz="2400" dirty="0"/>
              <a:t>of the </a:t>
            </a:r>
            <a:r>
              <a:rPr lang="en-US" sz="2400" dirty="0" smtClean="0"/>
              <a:t>IDF</a:t>
            </a:r>
            <a:r>
              <a:rPr lang="en-US" sz="2400" dirty="0"/>
              <a:t> </a:t>
            </a:r>
            <a:r>
              <a:rPr lang="en-US" sz="2400" dirty="0" smtClean="0"/>
              <a:t>because word </a:t>
            </a:r>
            <a:r>
              <a:rPr lang="en-US" sz="2400" dirty="0"/>
              <a:t>frequencies are distributed exponentially 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better weighting of a </a:t>
            </a:r>
            <a:r>
              <a:rPr lang="en-US" sz="2400" dirty="0" smtClean="0"/>
              <a:t>word’s </a:t>
            </a:r>
            <a:r>
              <a:rPr lang="en-US" sz="2400" dirty="0"/>
              <a:t>overall popularity</a:t>
            </a:r>
          </a:p>
          <a:p>
            <a:endParaRPr lang="en-US" sz="2400" dirty="0" smtClean="0"/>
          </a:p>
          <a:p>
            <a:r>
              <a:rPr lang="en-US" sz="2400" dirty="0" smtClean="0"/>
              <a:t>TF</a:t>
            </a:r>
            <a:r>
              <a:rPr lang="en-US" sz="2400" dirty="0"/>
              <a:t>-IDF assumes a document is </a:t>
            </a:r>
            <a:r>
              <a:rPr lang="en-US" sz="2400" dirty="0" smtClean="0"/>
              <a:t>a </a:t>
            </a:r>
            <a:r>
              <a:rPr lang="en-US" sz="2400" dirty="0"/>
              <a:t>"bag of </a:t>
            </a:r>
            <a:r>
              <a:rPr lang="en-US" sz="2400" dirty="0" smtClean="0"/>
              <a:t>words”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7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98" y="1348472"/>
            <a:ext cx="8593702" cy="53651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Parsing </a:t>
            </a:r>
            <a:r>
              <a:rPr lang="en-US" sz="2400" dirty="0"/>
              <a:t>documents into </a:t>
            </a:r>
            <a:r>
              <a:rPr lang="en-US" sz="2400" dirty="0" err="1" smtClean="0"/>
              <a:t>BoW</a:t>
            </a:r>
            <a:r>
              <a:rPr lang="en-US" sz="2400" dirty="0" smtClean="0"/>
              <a:t> </a:t>
            </a:r>
            <a:r>
              <a:rPr lang="en-US" sz="2400" dirty="0"/>
              <a:t>can be most of the work</a:t>
            </a:r>
          </a:p>
          <a:p>
            <a:endParaRPr lang="en-US" sz="2400" dirty="0" smtClean="0"/>
          </a:p>
          <a:p>
            <a:r>
              <a:rPr lang="en-US" sz="2400" dirty="0" smtClean="0"/>
              <a:t>Represent words as </a:t>
            </a:r>
            <a:r>
              <a:rPr lang="en-US" sz="2400" dirty="0"/>
              <a:t>a hash </a:t>
            </a:r>
            <a:r>
              <a:rPr lang="en-US" sz="2400" dirty="0" smtClean="0"/>
              <a:t>(</a:t>
            </a:r>
            <a:r>
              <a:rPr lang="en-US" sz="2400" dirty="0"/>
              <a:t>number) for efficiency</a:t>
            </a:r>
          </a:p>
          <a:p>
            <a:endParaRPr lang="en-US" sz="2400" dirty="0" smtClean="0"/>
          </a:p>
          <a:p>
            <a:r>
              <a:rPr lang="en-US" sz="2400" dirty="0" smtClean="0"/>
              <a:t>What </a:t>
            </a:r>
            <a:r>
              <a:rPr lang="en-US" sz="2400" dirty="0"/>
              <a:t>about synonyms? </a:t>
            </a:r>
            <a:r>
              <a:rPr lang="en-US" sz="2400" dirty="0" smtClean="0"/>
              <a:t>Verb </a:t>
            </a:r>
            <a:r>
              <a:rPr lang="en-US" sz="2400" dirty="0"/>
              <a:t>tenses?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Abbreviations</a:t>
            </a:r>
            <a:r>
              <a:rPr lang="en-US" sz="2400" dirty="0"/>
              <a:t>? Capitalizations? Misspellings?</a:t>
            </a:r>
          </a:p>
        </p:txBody>
      </p:sp>
    </p:spTree>
    <p:extLst>
      <p:ext uri="{BB962C8B-B14F-4D97-AF65-F5344CB8AC3E}">
        <p14:creationId xmlns:p14="http://schemas.microsoft.com/office/powerpoint/2010/main" val="36840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726" y="1223032"/>
            <a:ext cx="7982273" cy="5490631"/>
          </a:xfrm>
        </p:spPr>
        <p:txBody>
          <a:bodyPr>
            <a:normAutofit/>
          </a:bodyPr>
          <a:lstStyle/>
          <a:p>
            <a:r>
              <a:rPr lang="en-US" sz="2400" dirty="0"/>
              <a:t>A simple search algorithm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1) Compute </a:t>
            </a:r>
            <a:r>
              <a:rPr lang="en-US" sz="2400" dirty="0"/>
              <a:t>TF-IDF for every word in a corpus</a:t>
            </a:r>
          </a:p>
          <a:p>
            <a:endParaRPr lang="en-US" sz="2400" dirty="0" smtClean="0"/>
          </a:p>
          <a:p>
            <a:r>
              <a:rPr lang="en-US" sz="2400" dirty="0" smtClean="0"/>
              <a:t>2) For </a:t>
            </a:r>
            <a:r>
              <a:rPr lang="en-US" sz="2400" dirty="0"/>
              <a:t>a given search word, sort the documents by their TF-IDF score for that word</a:t>
            </a:r>
          </a:p>
          <a:p>
            <a:endParaRPr lang="en-US" sz="2400" dirty="0" smtClean="0"/>
          </a:p>
          <a:p>
            <a:r>
              <a:rPr lang="en-US" sz="2400" dirty="0" smtClean="0"/>
              <a:t>3) Display </a:t>
            </a:r>
            <a:r>
              <a:rPr lang="en-US" sz="2400" dirty="0"/>
              <a:t>the results</a:t>
            </a:r>
          </a:p>
        </p:txBody>
      </p:sp>
    </p:spTree>
    <p:extLst>
      <p:ext uri="{BB962C8B-B14F-4D97-AF65-F5344CB8AC3E}">
        <p14:creationId xmlns:p14="http://schemas.microsoft.com/office/powerpoint/2010/main" val="11995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Clustering and TF-IDF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84" y="1207353"/>
            <a:ext cx="8233116" cy="5506311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given </a:t>
            </a:r>
            <a:r>
              <a:rPr lang="en-US" sz="2600" dirty="0"/>
              <a:t>a large set (ex: articles)</a:t>
            </a:r>
          </a:p>
          <a:p>
            <a:endParaRPr lang="en-US" sz="2600" dirty="0" smtClean="0"/>
          </a:p>
          <a:p>
            <a:r>
              <a:rPr lang="en-US" sz="2600" dirty="0" smtClean="0"/>
              <a:t>partition </a:t>
            </a:r>
            <a:r>
              <a:rPr lang="en-US" sz="2600" dirty="0"/>
              <a:t>the items into groups</a:t>
            </a:r>
          </a:p>
          <a:p>
            <a:endParaRPr lang="en-US" sz="2600" dirty="0" smtClean="0"/>
          </a:p>
          <a:p>
            <a:r>
              <a:rPr lang="en-US" sz="2600" dirty="0" smtClean="0"/>
              <a:t>based </a:t>
            </a:r>
            <a:r>
              <a:rPr lang="en-US" sz="2600" dirty="0"/>
              <a:t>on some common attributes</a:t>
            </a:r>
          </a:p>
          <a:p>
            <a:endParaRPr lang="en-US" sz="2600" dirty="0" smtClean="0">
              <a:solidFill>
                <a:srgbClr val="1200FF"/>
              </a:solidFill>
            </a:endParaRPr>
          </a:p>
          <a:p>
            <a:r>
              <a:rPr lang="en-US" sz="2600" dirty="0" smtClean="0">
                <a:solidFill>
                  <a:srgbClr val="1200FF"/>
                </a:solidFill>
              </a:rPr>
              <a:t>=</a:t>
            </a:r>
            <a:r>
              <a:rPr lang="en-US" sz="2600" dirty="0">
                <a:solidFill>
                  <a:srgbClr val="1200FF"/>
                </a:solidFill>
              </a:rPr>
              <a:t>&gt; items in a group are similar</a:t>
            </a:r>
          </a:p>
          <a:p>
            <a:endParaRPr lang="en-US" sz="2600" dirty="0" smtClean="0"/>
          </a:p>
          <a:p>
            <a:r>
              <a:rPr lang="en-US" sz="2600" dirty="0" smtClean="0"/>
              <a:t>Represent text as numeric values</a:t>
            </a:r>
          </a:p>
          <a:p>
            <a:endParaRPr lang="en-US" sz="2600" dirty="0"/>
          </a:p>
          <a:p>
            <a:r>
              <a:rPr lang="en-US" sz="2600" dirty="0" smtClean="0"/>
              <a:t>Techniques: </a:t>
            </a:r>
            <a:r>
              <a:rPr lang="en-US" sz="2600" dirty="0" smtClean="0">
                <a:solidFill>
                  <a:srgbClr val="1200FF"/>
                </a:solidFill>
              </a:rPr>
              <a:t>Term Frequency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rgbClr val="1200FF"/>
                </a:solidFill>
              </a:rPr>
              <a:t>TF-IDF</a:t>
            </a:r>
            <a:endParaRPr lang="en-US" sz="2600" dirty="0">
              <a:solidFill>
                <a:srgbClr val="12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NLP and Text-to-Features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081914"/>
            <a:ext cx="7944873" cy="56317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Syntactical </a:t>
            </a:r>
            <a:r>
              <a:rPr lang="en-US" sz="2400" dirty="0"/>
              <a:t>Parsing</a:t>
            </a:r>
          </a:p>
          <a:p>
            <a:r>
              <a:rPr lang="en-US" sz="2400" dirty="0"/>
              <a:t>    Dependency Grammar</a:t>
            </a:r>
          </a:p>
          <a:p>
            <a:r>
              <a:rPr lang="en-US" sz="2400" dirty="0"/>
              <a:t>    Part of Speech Tagging</a:t>
            </a:r>
          </a:p>
          <a:p>
            <a:r>
              <a:rPr lang="en-US" sz="2400" dirty="0"/>
              <a:t>Entity Parsing</a:t>
            </a:r>
          </a:p>
          <a:p>
            <a:r>
              <a:rPr lang="en-US" sz="2400" dirty="0"/>
              <a:t>    Phrase Detection</a:t>
            </a:r>
          </a:p>
          <a:p>
            <a:r>
              <a:rPr lang="en-US" sz="2400" dirty="0"/>
              <a:t>    Named Entity Recognition</a:t>
            </a:r>
          </a:p>
          <a:p>
            <a:r>
              <a:rPr lang="en-US" sz="2400" dirty="0"/>
              <a:t>    Topic </a:t>
            </a:r>
            <a:r>
              <a:rPr lang="en-US" sz="2400" dirty="0" smtClean="0"/>
              <a:t>Modeling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N-Grams</a:t>
            </a:r>
            <a:endParaRPr lang="en-US" sz="2400" dirty="0"/>
          </a:p>
          <a:p>
            <a:r>
              <a:rPr lang="en-US" sz="2400" dirty="0" smtClean="0"/>
              <a:t>Statistical </a:t>
            </a:r>
            <a:r>
              <a:rPr lang="en-US" sz="2400" dirty="0"/>
              <a:t>features</a:t>
            </a:r>
          </a:p>
          <a:p>
            <a:r>
              <a:rPr lang="mr-IN" sz="2400" dirty="0"/>
              <a:t>    TF – IDF</a:t>
            </a:r>
          </a:p>
          <a:p>
            <a:r>
              <a:rPr lang="en-US" sz="2400" dirty="0"/>
              <a:t>    Frequency / Density Features</a:t>
            </a:r>
          </a:p>
          <a:p>
            <a:r>
              <a:rPr lang="en-US" sz="2400" dirty="0"/>
              <a:t>    Readability Features</a:t>
            </a:r>
          </a:p>
          <a:p>
            <a:r>
              <a:rPr lang="en-US" sz="2400" dirty="0"/>
              <a:t>Word </a:t>
            </a:r>
            <a:r>
              <a:rPr lang="en-US" sz="2400" dirty="0" err="1"/>
              <a:t>Embeddings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Universal Sentence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332792"/>
            <a:ext cx="8295826" cy="538087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trained </a:t>
            </a:r>
            <a:r>
              <a:rPr lang="en-US" sz="2200" dirty="0"/>
              <a:t>on Stanford Natural Language Inference datasets (supervised</a:t>
            </a:r>
            <a:r>
              <a:rPr lang="en-US" sz="2200" dirty="0" smtClean="0"/>
              <a:t>)</a:t>
            </a:r>
          </a:p>
          <a:p>
            <a:endParaRPr lang="en-US" sz="2200" dirty="0"/>
          </a:p>
          <a:p>
            <a:r>
              <a:rPr lang="en-US" sz="2200" dirty="0"/>
              <a:t>consistently outperform unsupervised methods like </a:t>
            </a:r>
            <a:r>
              <a:rPr lang="en-US" sz="2200" dirty="0" err="1"/>
              <a:t>SkipThought</a:t>
            </a:r>
            <a:r>
              <a:rPr lang="en-US" sz="2200" dirty="0"/>
              <a:t> vectors</a:t>
            </a:r>
          </a:p>
          <a:p>
            <a:endParaRPr lang="en-US" sz="2200" dirty="0" smtClean="0"/>
          </a:p>
          <a:p>
            <a:r>
              <a:rPr lang="en-US" sz="2200" dirty="0" smtClean="0"/>
              <a:t>on </a:t>
            </a:r>
            <a:r>
              <a:rPr lang="en-US" sz="2200" dirty="0"/>
              <a:t>a wide range of transfer tasks</a:t>
            </a:r>
          </a:p>
          <a:p>
            <a:endParaRPr lang="en-US" sz="2200" dirty="0"/>
          </a:p>
          <a:p>
            <a:r>
              <a:rPr lang="mr-IN" sz="2200" dirty="0">
                <a:latin typeface="Century Gothic"/>
                <a:cs typeface="Century Gothic"/>
              </a:rPr>
              <a:t>https://arxiv.org/abs/1705.02364</a:t>
            </a:r>
          </a:p>
        </p:txBody>
      </p:sp>
    </p:spTree>
    <p:extLst>
      <p:ext uri="{BB962C8B-B14F-4D97-AF65-F5344CB8AC3E}">
        <p14:creationId xmlns:p14="http://schemas.microsoft.com/office/powerpoint/2010/main" val="13377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Python Tools for NLP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404" y="1191673"/>
            <a:ext cx="7966595" cy="55219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NLTK/Spacy</a:t>
            </a:r>
            <a:r>
              <a:rPr lang="en-US" sz="2400" dirty="0"/>
              <a:t>/</a:t>
            </a:r>
            <a:r>
              <a:rPr lang="en-US" sz="2400" dirty="0" err="1" smtClean="0"/>
              <a:t>TextBlob</a:t>
            </a:r>
            <a:r>
              <a:rPr lang="en-US" sz="2400" dirty="0"/>
              <a:t>/</a:t>
            </a:r>
            <a:r>
              <a:rPr lang="en-US" sz="2400" dirty="0" err="1" smtClean="0"/>
              <a:t>Textacy</a:t>
            </a:r>
            <a:r>
              <a:rPr lang="en-US" sz="2400" dirty="0"/>
              <a:t>/</a:t>
            </a:r>
            <a:r>
              <a:rPr lang="en-US" sz="2400" dirty="0" err="1" smtClean="0"/>
              <a:t>PyTorch</a:t>
            </a:r>
            <a:r>
              <a:rPr lang="en-US" sz="2400" dirty="0"/>
              <a:t>-</a:t>
            </a:r>
            <a:r>
              <a:rPr lang="en-US" sz="2400" dirty="0" smtClean="0"/>
              <a:t>NLP</a:t>
            </a:r>
          </a:p>
          <a:p>
            <a:endParaRPr lang="en-US" sz="2400" smtClean="0"/>
          </a:p>
          <a:p>
            <a:r>
              <a:rPr lang="en-US" sz="2400" smtClean="0"/>
              <a:t>Data </a:t>
            </a:r>
            <a:r>
              <a:rPr lang="en-US" sz="2400" dirty="0" smtClean="0"/>
              <a:t>cleaning: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www.topbots.com</a:t>
            </a:r>
            <a:r>
              <a:rPr lang="en-US" sz="2400" dirty="0"/>
              <a:t>/text-preprocessing-for-machine-learning-</a:t>
            </a:r>
            <a:r>
              <a:rPr lang="en-US" sz="2400" dirty="0" err="1"/>
              <a:t>nlp</a:t>
            </a:r>
            <a:r>
              <a:rPr lang="en-US" sz="2400" dirty="0" smtClean="0"/>
              <a:t>/</a:t>
            </a:r>
            <a:endParaRPr lang="en-US" sz="2200" dirty="0" smtClean="0"/>
          </a:p>
          <a:p>
            <a:endParaRPr lang="en-US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opensource.com</a:t>
            </a:r>
            <a:r>
              <a:rPr lang="en-US" sz="2400" dirty="0"/>
              <a:t>/article/19/3/natural-language-processing-tools</a:t>
            </a:r>
          </a:p>
          <a:p>
            <a:endParaRPr lang="en-US" sz="2200" dirty="0"/>
          </a:p>
          <a:p>
            <a:r>
              <a:rPr lang="en-US" sz="2200" dirty="0"/>
              <a:t>https://</a:t>
            </a:r>
            <a:r>
              <a:rPr lang="en-US" sz="2200" dirty="0" err="1"/>
              <a:t>www.kdnuggets.com</a:t>
            </a:r>
            <a:r>
              <a:rPr lang="en-US" sz="2200" dirty="0"/>
              <a:t>/2017/02/natural-language-processing-key-terms-</a:t>
            </a:r>
            <a:r>
              <a:rPr lang="en-US" sz="2200" dirty="0" err="1"/>
              <a:t>explained.html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024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Code Samples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404" y="1191673"/>
            <a:ext cx="7966595" cy="5521991"/>
          </a:xfrm>
        </p:spPr>
        <p:txBody>
          <a:bodyPr>
            <a:normAutofit/>
          </a:bodyPr>
          <a:lstStyle/>
          <a:p>
            <a:r>
              <a:rPr lang="en-US" sz="2600" dirty="0"/>
              <a:t>lemmatizer1.py</a:t>
            </a:r>
          </a:p>
          <a:p>
            <a:r>
              <a:rPr lang="en-US" sz="2600" dirty="0"/>
              <a:t>lemmatizer2.py</a:t>
            </a:r>
          </a:p>
          <a:p>
            <a:r>
              <a:rPr lang="en-US" sz="2600" dirty="0"/>
              <a:t>porter-lancaster1.py</a:t>
            </a:r>
          </a:p>
          <a:p>
            <a:r>
              <a:rPr lang="en-US" sz="2600" dirty="0"/>
              <a:t>porter-lancaster2.py</a:t>
            </a:r>
          </a:p>
          <a:p>
            <a:r>
              <a:rPr lang="en-US" sz="2600" dirty="0" err="1"/>
              <a:t>scipy-tfidf.py</a:t>
            </a:r>
            <a:endParaRPr lang="en-US" sz="2600" dirty="0"/>
          </a:p>
          <a:p>
            <a:r>
              <a:rPr lang="en-US" sz="2600" dirty="0"/>
              <a:t>stem-documents1.py</a:t>
            </a:r>
          </a:p>
        </p:txBody>
      </p:sp>
    </p:spTree>
    <p:extLst>
      <p:ext uri="{BB962C8B-B14F-4D97-AF65-F5344CB8AC3E}">
        <p14:creationId xmlns:p14="http://schemas.microsoft.com/office/powerpoint/2010/main" val="28142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Early NLP</a:t>
            </a:r>
            <a:r>
              <a:rPr lang="en-US" sz="3200" dirty="0"/>
              <a:t> </a:t>
            </a:r>
            <a:r>
              <a:rPr lang="en-US" sz="3200" dirty="0" smtClean="0"/>
              <a:t>(1950s-1990s)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30" y="1426872"/>
            <a:ext cx="8546669" cy="5286791"/>
          </a:xfrm>
        </p:spPr>
        <p:txBody>
          <a:bodyPr>
            <a:normAutofit/>
          </a:bodyPr>
          <a:lstStyle/>
          <a:p>
            <a:r>
              <a:rPr lang="nl-NL" sz="2300" dirty="0" err="1" smtClean="0"/>
              <a:t>used</a:t>
            </a:r>
            <a:r>
              <a:rPr lang="nl-NL" sz="2300" dirty="0" smtClean="0"/>
              <a:t> </a:t>
            </a:r>
            <a:r>
              <a:rPr lang="nl-NL" sz="2300" dirty="0" err="1"/>
              <a:t>transformational</a:t>
            </a:r>
            <a:r>
              <a:rPr lang="nl-NL" sz="2300" dirty="0"/>
              <a:t> </a:t>
            </a:r>
            <a:r>
              <a:rPr lang="nl-NL" sz="2300" dirty="0" err="1"/>
              <a:t>grammar</a:t>
            </a:r>
            <a:r>
              <a:rPr lang="nl-NL" sz="2300" dirty="0"/>
              <a:t> (</a:t>
            </a:r>
            <a:r>
              <a:rPr lang="nl-NL" sz="2300" dirty="0" err="1" smtClean="0"/>
              <a:t>theoretical</a:t>
            </a:r>
            <a:r>
              <a:rPr lang="nl-NL" sz="2300" dirty="0" smtClean="0"/>
              <a:t>)</a:t>
            </a:r>
          </a:p>
          <a:p>
            <a:endParaRPr lang="nl-NL" sz="2300" dirty="0"/>
          </a:p>
          <a:p>
            <a:r>
              <a:rPr lang="nl-NL" sz="2300" dirty="0"/>
              <a:t>hard </a:t>
            </a:r>
            <a:r>
              <a:rPr lang="nl-NL" sz="2300" dirty="0" err="1" smtClean="0"/>
              <a:t>rules</a:t>
            </a:r>
            <a:r>
              <a:rPr lang="nl-NL" sz="2300" dirty="0" smtClean="0"/>
              <a:t> </a:t>
            </a:r>
            <a:r>
              <a:rPr lang="nl-NL" sz="2300" dirty="0" err="1" smtClean="0"/>
              <a:t>generated</a:t>
            </a:r>
            <a:r>
              <a:rPr lang="nl-NL" sz="2300" dirty="0" smtClean="0"/>
              <a:t> </a:t>
            </a:r>
            <a:r>
              <a:rPr lang="nl-NL" sz="2300" dirty="0" err="1"/>
              <a:t>grammatically</a:t>
            </a:r>
            <a:r>
              <a:rPr lang="nl-NL" sz="2300" dirty="0"/>
              <a:t>-correct </a:t>
            </a:r>
            <a:r>
              <a:rPr lang="nl-NL" sz="2300" dirty="0" err="1"/>
              <a:t>sentences</a:t>
            </a:r>
            <a:endParaRPr lang="nl-NL" sz="2300" dirty="0"/>
          </a:p>
          <a:p>
            <a:endParaRPr lang="nl-NL" sz="2300" dirty="0" smtClean="0"/>
          </a:p>
          <a:p>
            <a:r>
              <a:rPr lang="nl-NL" sz="2300" dirty="0" err="1" smtClean="0"/>
              <a:t>followed</a:t>
            </a:r>
            <a:r>
              <a:rPr lang="nl-NL" sz="2300" dirty="0" smtClean="0"/>
              <a:t> </a:t>
            </a:r>
            <a:r>
              <a:rPr lang="nl-NL" sz="2300" dirty="0" err="1"/>
              <a:t>by</a:t>
            </a:r>
            <a:r>
              <a:rPr lang="nl-NL" sz="2300" dirty="0"/>
              <a:t> </a:t>
            </a:r>
            <a:r>
              <a:rPr lang="nl-NL" sz="2300" dirty="0" err="1"/>
              <a:t>early</a:t>
            </a:r>
            <a:r>
              <a:rPr lang="nl-NL" sz="2300" dirty="0"/>
              <a:t> </a:t>
            </a:r>
            <a:r>
              <a:rPr lang="nl-NL" sz="2300" dirty="0" err="1"/>
              <a:t>success</a:t>
            </a:r>
            <a:r>
              <a:rPr lang="nl-NL" sz="2300" dirty="0"/>
              <a:t> </a:t>
            </a:r>
            <a:r>
              <a:rPr lang="nl-NL" sz="2300" dirty="0" err="1"/>
              <a:t>with</a:t>
            </a:r>
            <a:r>
              <a:rPr lang="nl-NL" sz="2300" dirty="0"/>
              <a:t> "</a:t>
            </a:r>
            <a:r>
              <a:rPr lang="nl-NL" sz="2300" dirty="0" err="1"/>
              <a:t>statistical</a:t>
            </a:r>
            <a:r>
              <a:rPr lang="nl-NL" sz="2300" dirty="0"/>
              <a:t> NLP"</a:t>
            </a:r>
          </a:p>
          <a:p>
            <a:endParaRPr lang="nl-NL" sz="2300" dirty="0" smtClean="0"/>
          </a:p>
          <a:p>
            <a:r>
              <a:rPr lang="nl-NL" sz="2300" dirty="0" err="1" smtClean="0"/>
              <a:t>still</a:t>
            </a:r>
            <a:r>
              <a:rPr lang="nl-NL" sz="2300" dirty="0" smtClean="0"/>
              <a:t> </a:t>
            </a:r>
            <a:r>
              <a:rPr lang="nl-NL" sz="2300" dirty="0" err="1"/>
              <a:t>embraced</a:t>
            </a:r>
            <a:r>
              <a:rPr lang="nl-NL" sz="2300" dirty="0"/>
              <a:t> a </a:t>
            </a:r>
            <a:r>
              <a:rPr lang="nl-NL" sz="2300" dirty="0" err="1"/>
              <a:t>rules-based</a:t>
            </a:r>
            <a:r>
              <a:rPr lang="nl-NL" sz="2300" dirty="0"/>
              <a:t> approach </a:t>
            </a:r>
          </a:p>
          <a:p>
            <a:endParaRPr lang="nl-NL" sz="2300" dirty="0"/>
          </a:p>
        </p:txBody>
      </p:sp>
    </p:spTree>
    <p:extLst>
      <p:ext uri="{BB962C8B-B14F-4D97-AF65-F5344CB8AC3E}">
        <p14:creationId xmlns:p14="http://schemas.microsoft.com/office/powerpoint/2010/main" val="37139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Early NLP</a:t>
            </a:r>
            <a:r>
              <a:rPr lang="en-US" sz="3200" dirty="0"/>
              <a:t> </a:t>
            </a:r>
            <a:r>
              <a:rPr lang="en-US" sz="3200" dirty="0" smtClean="0"/>
              <a:t>(1950s-1990s)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84" y="1301432"/>
            <a:ext cx="8374215" cy="5412231"/>
          </a:xfrm>
        </p:spPr>
        <p:txBody>
          <a:bodyPr>
            <a:normAutofit/>
          </a:bodyPr>
          <a:lstStyle/>
          <a:p>
            <a:r>
              <a:rPr lang="nl-NL" sz="2800" dirty="0" err="1" smtClean="0">
                <a:solidFill>
                  <a:srgbClr val="1200FF"/>
                </a:solidFill>
              </a:rPr>
              <a:t>Decision</a:t>
            </a:r>
            <a:r>
              <a:rPr lang="nl-NL" sz="2800" dirty="0" smtClean="0">
                <a:solidFill>
                  <a:srgbClr val="1200FF"/>
                </a:solidFill>
              </a:rPr>
              <a:t> </a:t>
            </a:r>
            <a:r>
              <a:rPr lang="nl-NL" sz="2800" dirty="0">
                <a:solidFill>
                  <a:srgbClr val="1200FF"/>
                </a:solidFill>
              </a:rPr>
              <a:t>trees: </a:t>
            </a:r>
          </a:p>
          <a:p>
            <a:r>
              <a:rPr lang="nl-NL" sz="2400" dirty="0" err="1"/>
              <a:t>discover</a:t>
            </a:r>
            <a:r>
              <a:rPr lang="nl-NL" sz="2400" dirty="0"/>
              <a:t> different </a:t>
            </a:r>
            <a:r>
              <a:rPr lang="nl-NL" sz="2400" dirty="0" err="1"/>
              <a:t>rules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stringing</a:t>
            </a:r>
            <a:r>
              <a:rPr lang="nl-NL" sz="2400" dirty="0"/>
              <a:t> </a:t>
            </a:r>
            <a:r>
              <a:rPr lang="nl-NL" sz="2400" dirty="0" err="1"/>
              <a:t>words</a:t>
            </a:r>
            <a:r>
              <a:rPr lang="nl-NL" sz="2400" dirty="0"/>
              <a:t> </a:t>
            </a:r>
            <a:r>
              <a:rPr lang="nl-NL" sz="2400" dirty="0" err="1"/>
              <a:t>together</a:t>
            </a:r>
            <a:endParaRPr lang="nl-NL" sz="2400" dirty="0"/>
          </a:p>
          <a:p>
            <a:endParaRPr lang="nl-NL" sz="2400" dirty="0" smtClean="0">
              <a:solidFill>
                <a:srgbClr val="1200FF"/>
              </a:solidFill>
            </a:endParaRPr>
          </a:p>
          <a:p>
            <a:r>
              <a:rPr lang="nl-NL" sz="2800" dirty="0" err="1" smtClean="0">
                <a:solidFill>
                  <a:srgbClr val="1200FF"/>
                </a:solidFill>
              </a:rPr>
              <a:t>Markov</a:t>
            </a:r>
            <a:r>
              <a:rPr lang="nl-NL" sz="2800" dirty="0" smtClean="0">
                <a:solidFill>
                  <a:srgbClr val="1200FF"/>
                </a:solidFill>
              </a:rPr>
              <a:t> </a:t>
            </a:r>
            <a:r>
              <a:rPr lang="nl-NL" sz="2800" dirty="0" err="1">
                <a:solidFill>
                  <a:srgbClr val="1200FF"/>
                </a:solidFill>
              </a:rPr>
              <a:t>chains</a:t>
            </a:r>
            <a:r>
              <a:rPr lang="nl-NL" sz="2800" dirty="0">
                <a:solidFill>
                  <a:srgbClr val="1200FF"/>
                </a:solidFill>
              </a:rPr>
              <a:t>: </a:t>
            </a:r>
          </a:p>
          <a:p>
            <a:r>
              <a:rPr lang="nl-NL" sz="2200" dirty="0" err="1"/>
              <a:t>another</a:t>
            </a:r>
            <a:r>
              <a:rPr lang="nl-NL" sz="2200" dirty="0"/>
              <a:t> variant </a:t>
            </a:r>
            <a:r>
              <a:rPr lang="nl-NL" sz="2200" dirty="0" err="1"/>
              <a:t>for</a:t>
            </a:r>
            <a:r>
              <a:rPr lang="nl-NL" sz="2200" dirty="0"/>
              <a:t> </a:t>
            </a:r>
            <a:r>
              <a:rPr lang="nl-NL" sz="2200" dirty="0" err="1"/>
              <a:t>text</a:t>
            </a:r>
            <a:r>
              <a:rPr lang="nl-NL" sz="2200" dirty="0"/>
              <a:t> </a:t>
            </a:r>
            <a:r>
              <a:rPr lang="nl-NL" sz="2200" dirty="0" err="1" smtClean="0"/>
              <a:t>generation</a:t>
            </a:r>
            <a:endParaRPr lang="nl-NL" sz="2200" dirty="0"/>
          </a:p>
          <a:p>
            <a:r>
              <a:rPr lang="nl-NL" sz="2200" dirty="0" err="1" smtClean="0"/>
              <a:t>relies</a:t>
            </a:r>
            <a:r>
              <a:rPr lang="nl-NL" sz="2200" dirty="0" smtClean="0"/>
              <a:t> </a:t>
            </a:r>
            <a:r>
              <a:rPr lang="nl-NL" sz="2200" dirty="0"/>
              <a:t>on a flat </a:t>
            </a:r>
            <a:r>
              <a:rPr lang="nl-NL" sz="2200" dirty="0" err="1"/>
              <a:t>probability</a:t>
            </a:r>
            <a:r>
              <a:rPr lang="nl-NL" sz="2200" dirty="0"/>
              <a:t> of </a:t>
            </a:r>
            <a:r>
              <a:rPr lang="nl-NL" sz="2200" dirty="0" err="1"/>
              <a:t>observing</a:t>
            </a:r>
            <a:r>
              <a:rPr lang="nl-NL" sz="2200" dirty="0"/>
              <a:t> the next word in a </a:t>
            </a:r>
            <a:r>
              <a:rPr lang="nl-NL" sz="2200" dirty="0" err="1"/>
              <a:t>sequence</a:t>
            </a:r>
            <a:r>
              <a:rPr lang="nl-NL" sz="2200" dirty="0"/>
              <a:t> </a:t>
            </a:r>
            <a:r>
              <a:rPr lang="nl-NL" sz="2200" dirty="0" err="1"/>
              <a:t>given</a:t>
            </a:r>
            <a:r>
              <a:rPr lang="nl-NL" sz="2200" dirty="0"/>
              <a:t> </a:t>
            </a:r>
            <a:r>
              <a:rPr lang="nl-NL" sz="2200" dirty="0" err="1"/>
              <a:t>all</a:t>
            </a:r>
            <a:r>
              <a:rPr lang="nl-NL" sz="2200" dirty="0"/>
              <a:t> prior </a:t>
            </a:r>
            <a:r>
              <a:rPr lang="nl-NL" sz="2200" dirty="0" err="1"/>
              <a:t>words</a:t>
            </a:r>
            <a:endParaRPr lang="nl-NL" sz="2200" dirty="0"/>
          </a:p>
          <a:p>
            <a:r>
              <a:rPr lang="nl-NL" sz="2200" dirty="0" err="1"/>
              <a:t>they</a:t>
            </a:r>
            <a:r>
              <a:rPr lang="nl-NL" sz="2200" dirty="0"/>
              <a:t> </a:t>
            </a:r>
            <a:r>
              <a:rPr lang="nl-NL" sz="2200" dirty="0" err="1"/>
              <a:t>create</a:t>
            </a:r>
            <a:r>
              <a:rPr lang="nl-NL" sz="2200" dirty="0"/>
              <a:t> a </a:t>
            </a:r>
            <a:r>
              <a:rPr lang="nl-NL" sz="2200" dirty="0" err="1"/>
              <a:t>rule</a:t>
            </a:r>
            <a:r>
              <a:rPr lang="nl-NL" sz="2200" dirty="0"/>
              <a:t> </a:t>
            </a:r>
            <a:r>
              <a:rPr lang="nl-NL" sz="2200" dirty="0" err="1"/>
              <a:t>for</a:t>
            </a:r>
            <a:r>
              <a:rPr lang="nl-NL" sz="2200" dirty="0"/>
              <a:t> </a:t>
            </a:r>
            <a:r>
              <a:rPr lang="nl-NL" sz="2200" dirty="0" err="1"/>
              <a:t>what</a:t>
            </a:r>
            <a:r>
              <a:rPr lang="nl-NL" sz="2200" dirty="0"/>
              <a:t> word </a:t>
            </a:r>
            <a:r>
              <a:rPr lang="nl-NL" sz="2200" dirty="0" err="1"/>
              <a:t>should</a:t>
            </a:r>
            <a:r>
              <a:rPr lang="nl-NL" sz="2200" dirty="0"/>
              <a:t> </a:t>
            </a:r>
            <a:r>
              <a:rPr lang="nl-NL" sz="2200" dirty="0" err="1"/>
              <a:t>come</a:t>
            </a:r>
            <a:r>
              <a:rPr lang="nl-NL" sz="2200" dirty="0"/>
              <a:t> </a:t>
            </a:r>
            <a:r>
              <a:rPr lang="nl-NL" sz="2200" dirty="0" err="1"/>
              <a:t>after</a:t>
            </a:r>
            <a:r>
              <a:rPr lang="nl-NL" sz="2200" dirty="0"/>
              <a:t> a </a:t>
            </a:r>
            <a:r>
              <a:rPr lang="nl-NL" sz="2200" dirty="0" err="1"/>
              <a:t>given</a:t>
            </a:r>
            <a:r>
              <a:rPr lang="nl-NL" sz="2200" dirty="0"/>
              <a:t> </a:t>
            </a:r>
            <a:r>
              <a:rPr lang="nl-NL" sz="2200" dirty="0" err="1"/>
              <a:t>sequence</a:t>
            </a:r>
            <a:endParaRPr lang="nl-NL" sz="22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956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More Recent NLP (2010s)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84" y="1301432"/>
            <a:ext cx="8374215" cy="541223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=&gt; Introduction of NNs to NLP </a:t>
            </a:r>
            <a:endParaRPr lang="en-US" sz="2200" dirty="0"/>
          </a:p>
          <a:p>
            <a:r>
              <a:rPr lang="en-US" sz="2200" dirty="0"/>
              <a:t>state-of-the-art performance on text </a:t>
            </a:r>
            <a:r>
              <a:rPr lang="en-US" sz="2200" dirty="0" smtClean="0"/>
              <a:t>generation/analysis</a:t>
            </a:r>
            <a:endParaRPr lang="en-US" sz="2200" dirty="0"/>
          </a:p>
          <a:p>
            <a:r>
              <a:rPr lang="en-US" sz="2200" dirty="0" smtClean="0"/>
              <a:t>They discover </a:t>
            </a:r>
            <a:r>
              <a:rPr lang="en-US" sz="2200" dirty="0"/>
              <a:t>non-linear and non-rules-based solutions</a:t>
            </a:r>
          </a:p>
          <a:p>
            <a:r>
              <a:rPr lang="en-US" sz="2200" dirty="0" smtClean="0"/>
              <a:t>They capture </a:t>
            </a:r>
            <a:r>
              <a:rPr lang="en-US" sz="2200" dirty="0"/>
              <a:t>the ephemeral qualities of human language by representing </a:t>
            </a:r>
            <a:r>
              <a:rPr lang="en-US" sz="2200" dirty="0" smtClean="0"/>
              <a:t>context</a:t>
            </a:r>
            <a:endParaRPr lang="en-US" sz="2200" dirty="0"/>
          </a:p>
          <a:p>
            <a:r>
              <a:rPr lang="en-US" sz="2200" dirty="0" smtClean="0"/>
              <a:t>Example: word2vec (discussed later)</a:t>
            </a:r>
          </a:p>
          <a:p>
            <a:endParaRPr lang="en-US" sz="2200" dirty="0"/>
          </a:p>
          <a:p>
            <a:r>
              <a:rPr lang="en-US" sz="2200" dirty="0" smtClean="0"/>
              <a:t>=&gt; most recent research: Deep RL and NLP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27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Related to NLP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26" y="1332792"/>
            <a:ext cx="7944873" cy="5380872"/>
          </a:xfrm>
        </p:spPr>
        <p:txBody>
          <a:bodyPr>
            <a:normAutofit/>
          </a:bodyPr>
          <a:lstStyle/>
          <a:p>
            <a:r>
              <a:rPr lang="en-US" sz="2600" dirty="0"/>
              <a:t>NLP: Natural Language </a:t>
            </a:r>
            <a:r>
              <a:rPr lang="en-US" sz="2600" dirty="0" smtClean="0"/>
              <a:t>Processing</a:t>
            </a:r>
          </a:p>
          <a:p>
            <a:endParaRPr lang="en-US" sz="2600" dirty="0"/>
          </a:p>
          <a:p>
            <a:r>
              <a:rPr lang="en-US" sz="2600" dirty="0" smtClean="0"/>
              <a:t>NLG</a:t>
            </a:r>
            <a:r>
              <a:rPr lang="en-US" sz="2600" dirty="0"/>
              <a:t>: Natural Language Generation 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NLU</a:t>
            </a:r>
            <a:r>
              <a:rPr lang="en-US" sz="2600" dirty="0"/>
              <a:t>: Natural Language Understanding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809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milyTree04_16x9.potx" id="{B964823B-9989-4770-AD4F-CD518EC6023C}" vid="{1B7A11DD-A8BF-4C0B-8348-71949B7D9C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9185</TotalTime>
  <Words>3454</Words>
  <Application>Microsoft Macintosh PowerPoint</Application>
  <PresentationFormat>On-screen Show (4:3)</PresentationFormat>
  <Paragraphs>592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Wisp</vt:lpstr>
      <vt:lpstr>Introduction to Natural Language Processing (NLP)</vt:lpstr>
      <vt:lpstr>List of Topics</vt:lpstr>
      <vt:lpstr>List of Topics</vt:lpstr>
      <vt:lpstr>List of Terms/Topics</vt:lpstr>
      <vt:lpstr>Stages of NLP</vt:lpstr>
      <vt:lpstr>Early NLP (1950s-1990s)</vt:lpstr>
      <vt:lpstr>Early NLP (1950s-1990s)</vt:lpstr>
      <vt:lpstr>More Recent NLP (2010s)</vt:lpstr>
      <vt:lpstr>Related to NLP</vt:lpstr>
      <vt:lpstr>Aspects of NLP</vt:lpstr>
      <vt:lpstr>NLP in Industry</vt:lpstr>
      <vt:lpstr>Use cases for NLP</vt:lpstr>
      <vt:lpstr>Main Steps in NLP</vt:lpstr>
      <vt:lpstr>Text Normalization</vt:lpstr>
      <vt:lpstr>Text Tokenization</vt:lpstr>
      <vt:lpstr>Text Tokenization</vt:lpstr>
      <vt:lpstr>Text Tokenization</vt:lpstr>
      <vt:lpstr>What is Stemming?</vt:lpstr>
      <vt:lpstr>What is OverStemming?</vt:lpstr>
      <vt:lpstr>What is UnderStemming?</vt:lpstr>
      <vt:lpstr>Common Stemmers</vt:lpstr>
      <vt:lpstr>Non-English Stemmers</vt:lpstr>
      <vt:lpstr>SnowballStemmers Language Support</vt:lpstr>
      <vt:lpstr>What is Lemmatization?</vt:lpstr>
      <vt:lpstr>Stemming/Lemmatization Caveats</vt:lpstr>
      <vt:lpstr>Stemming/Lemmatization Use Cases</vt:lpstr>
      <vt:lpstr>Stemming or Lemmatization?</vt:lpstr>
      <vt:lpstr>What are Stop Words?</vt:lpstr>
      <vt:lpstr>Common NLP tasks</vt:lpstr>
      <vt:lpstr>Common NLP Problems</vt:lpstr>
      <vt:lpstr>Common NLP Problems</vt:lpstr>
      <vt:lpstr>NLP Techniques/Algorithms</vt:lpstr>
      <vt:lpstr>What is Bag of Words (BoW)?</vt:lpstr>
      <vt:lpstr>NLP Techniques: BoW</vt:lpstr>
      <vt:lpstr>NLP Techniques: BoW</vt:lpstr>
      <vt:lpstr>NLP Techniques: BoW</vt:lpstr>
      <vt:lpstr>Removing Common Words</vt:lpstr>
      <vt:lpstr>Interpreting Word Meanings</vt:lpstr>
      <vt:lpstr>Singular vs Plural Word Endings</vt:lpstr>
      <vt:lpstr>Removing Case Endings</vt:lpstr>
      <vt:lpstr>Languages with Case Endings</vt:lpstr>
      <vt:lpstr>What is a Word Embedding?</vt:lpstr>
      <vt:lpstr>What is Term Frequency (TF)?</vt:lpstr>
      <vt:lpstr>What is Inverse Document Frequency (IDF)?</vt:lpstr>
      <vt:lpstr>What is TF-IDF?</vt:lpstr>
      <vt:lpstr>What is TF-IDF?</vt:lpstr>
      <vt:lpstr>What is TF-IDF?</vt:lpstr>
      <vt:lpstr>What is TF-IDF?</vt:lpstr>
      <vt:lpstr>What is TF-IDF?</vt:lpstr>
      <vt:lpstr>tf-idf: combine two factors</vt:lpstr>
      <vt:lpstr>What is TF-IDF?</vt:lpstr>
      <vt:lpstr>What is TF-IDF?</vt:lpstr>
      <vt:lpstr>What is TF-IDF?</vt:lpstr>
      <vt:lpstr>What is TF-IDF?</vt:lpstr>
      <vt:lpstr>Clustering and TF-IDF</vt:lpstr>
      <vt:lpstr>NLP and Text-to-Features</vt:lpstr>
      <vt:lpstr>Universal Sentence Representations</vt:lpstr>
      <vt:lpstr>Python Tools for NLP</vt:lpstr>
      <vt:lpstr>Code 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Data Visualization</dc:title>
  <dc:creator>Oswald Campesato</dc:creator>
  <cp:lastModifiedBy>Oswald Campesato</cp:lastModifiedBy>
  <cp:revision>3319</cp:revision>
  <dcterms:created xsi:type="dcterms:W3CDTF">2013-07-08T18:06:30Z</dcterms:created>
  <dcterms:modified xsi:type="dcterms:W3CDTF">2020-01-25T20:35:31Z</dcterms:modified>
</cp:coreProperties>
</file>