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0"/>
  </p:notesMasterIdLst>
  <p:sldIdLst>
    <p:sldId id="257" r:id="rId2"/>
    <p:sldId id="484" r:id="rId3"/>
    <p:sldId id="593" r:id="rId4"/>
    <p:sldId id="594" r:id="rId5"/>
    <p:sldId id="595" r:id="rId6"/>
    <p:sldId id="62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18" r:id="rId16"/>
    <p:sldId id="604" r:id="rId17"/>
    <p:sldId id="605" r:id="rId18"/>
    <p:sldId id="619" r:id="rId19"/>
    <p:sldId id="628" r:id="rId20"/>
    <p:sldId id="606" r:id="rId21"/>
    <p:sldId id="611" r:id="rId22"/>
    <p:sldId id="613" r:id="rId23"/>
    <p:sldId id="621" r:id="rId24"/>
    <p:sldId id="623" r:id="rId25"/>
    <p:sldId id="624" r:id="rId26"/>
    <p:sldId id="626" r:id="rId27"/>
    <p:sldId id="627" r:id="rId28"/>
    <p:sldId id="62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11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26A3-7BCA-144D-8345-854B2B87193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FB27A-B73A-4A40-9490-FEBA4EDB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FB27A-B73A-4A40-9490-FEBA4EDB9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4325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45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71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524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184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8852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528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573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409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941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314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586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082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586" y="1"/>
            <a:ext cx="8783414" cy="143789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 to Natural Language Processing (NLP)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6174"/>
            <a:ext cx="7772400" cy="4589156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UCSC Course </a:t>
            </a:r>
            <a:r>
              <a:rPr lang="is-IS" sz="3600" dirty="0"/>
              <a:t>AISV.801.(1)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/>
              <a:t>Week </a:t>
            </a:r>
            <a:r>
              <a:rPr lang="en-US" sz="3600" dirty="0" smtClean="0"/>
              <a:t>#</a:t>
            </a:r>
            <a:r>
              <a:rPr lang="en-US" sz="3600" dirty="0"/>
              <a:t>1</a:t>
            </a:r>
            <a:r>
              <a:rPr lang="en-US" sz="3600" dirty="0" smtClean="0"/>
              <a:t> </a:t>
            </a:r>
            <a:r>
              <a:rPr lang="en-US" sz="3600" dirty="0"/>
              <a:t>(Hour 2</a:t>
            </a:r>
            <a:r>
              <a:rPr lang="en-US" sz="3600" dirty="0" smtClean="0"/>
              <a:t>) 02/21/2019</a:t>
            </a:r>
            <a:endParaRPr lang="en-US" sz="3600" dirty="0"/>
          </a:p>
          <a:p>
            <a:r>
              <a:rPr lang="en-US" sz="3600" dirty="0" smtClean="0"/>
              <a:t>Introduction to NLP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Oswald Campesato</a:t>
            </a:r>
          </a:p>
          <a:p>
            <a:r>
              <a:rPr lang="en-US" sz="3600" dirty="0" err="1"/>
              <a:t>ocampesato@yahoo.com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53487" y="36007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60244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Popular Word </a:t>
            </a:r>
            <a:r>
              <a:rPr lang="en-US" sz="3200" dirty="0" err="1" smtClean="0"/>
              <a:t>Embeddings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494" y="1473911"/>
            <a:ext cx="8311505" cy="5239753"/>
          </a:xfrm>
        </p:spPr>
        <p:txBody>
          <a:bodyPr>
            <a:noAutofit/>
          </a:bodyPr>
          <a:lstStyle/>
          <a:p>
            <a:r>
              <a:rPr lang="en-US" sz="2200" dirty="0" smtClean="0"/>
              <a:t>Word2vec, </a:t>
            </a:r>
            <a:r>
              <a:rPr lang="en-US" sz="2200" dirty="0" err="1" smtClean="0"/>
              <a:t>GloVe</a:t>
            </a:r>
            <a:r>
              <a:rPr lang="en-US" sz="2200" dirty="0" smtClean="0"/>
              <a:t>, and </a:t>
            </a:r>
            <a:r>
              <a:rPr lang="en-US" sz="2200" dirty="0" err="1" smtClean="0"/>
              <a:t>FastText</a:t>
            </a:r>
            <a:r>
              <a:rPr lang="en-US" sz="2200" dirty="0" smtClean="0"/>
              <a:t> </a:t>
            </a:r>
          </a:p>
          <a:p>
            <a:endParaRPr lang="en-US" sz="2200" dirty="0"/>
          </a:p>
          <a:p>
            <a:r>
              <a:rPr lang="en-US" sz="2200" dirty="0" smtClean="0"/>
              <a:t>=&gt; all are unsupervised approaches</a:t>
            </a:r>
          </a:p>
          <a:p>
            <a:endParaRPr lang="en-US" sz="2200" dirty="0" smtClean="0"/>
          </a:p>
          <a:p>
            <a:r>
              <a:rPr lang="en-US" sz="2200" dirty="0" smtClean="0"/>
              <a:t>based </a:t>
            </a:r>
            <a:r>
              <a:rPr lang="en-US" sz="2200" dirty="0"/>
              <a:t>on the </a:t>
            </a:r>
            <a:r>
              <a:rPr lang="en-US" sz="2200" dirty="0">
                <a:solidFill>
                  <a:srgbClr val="1200FF"/>
                </a:solidFill>
              </a:rPr>
              <a:t>distributional hypothesis</a:t>
            </a:r>
            <a:r>
              <a:rPr lang="en-US" sz="2200" dirty="0"/>
              <a:t>: </a:t>
            </a:r>
            <a:endParaRPr lang="en-US" sz="2200" dirty="0" smtClean="0"/>
          </a:p>
          <a:p>
            <a:endParaRPr lang="en-US" sz="2100" dirty="0" smtClean="0"/>
          </a:p>
          <a:p>
            <a:r>
              <a:rPr lang="en-US" sz="2100" dirty="0" smtClean="0"/>
              <a:t>words </a:t>
            </a:r>
            <a:r>
              <a:rPr lang="en-US" sz="2100" dirty="0"/>
              <a:t>in the same contexts tend to have similar meanings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04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Popular Word </a:t>
            </a:r>
            <a:r>
              <a:rPr lang="en-US" sz="3200" dirty="0" err="1" smtClean="0"/>
              <a:t>Embeddings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494" y="1207353"/>
            <a:ext cx="8311505" cy="5506311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solidFill>
                  <a:srgbClr val="1200FF"/>
                </a:solidFill>
              </a:rPr>
              <a:t>FastText</a:t>
            </a:r>
            <a:r>
              <a:rPr lang="en-US" sz="2300" dirty="0"/>
              <a:t>: </a:t>
            </a:r>
            <a:endParaRPr lang="en-US" sz="2300" dirty="0" smtClean="0"/>
          </a:p>
          <a:p>
            <a:r>
              <a:rPr lang="en-US" sz="2300" dirty="0"/>
              <a:t>an extension of </a:t>
            </a:r>
            <a:r>
              <a:rPr lang="en-US" sz="2300" dirty="0" smtClean="0"/>
              <a:t>word2vec</a:t>
            </a:r>
          </a:p>
          <a:p>
            <a:r>
              <a:rPr lang="en-US" sz="2300" dirty="0"/>
              <a:t>proposed by Tomas </a:t>
            </a:r>
            <a:r>
              <a:rPr lang="en-US" sz="2300" dirty="0" err="1"/>
              <a:t>Mikolov</a:t>
            </a:r>
            <a:r>
              <a:rPr lang="en-US" sz="2300" dirty="0"/>
              <a:t> (word2vec</a:t>
            </a:r>
            <a:r>
              <a:rPr lang="en-US" sz="2300" dirty="0" smtClean="0"/>
              <a:t>)</a:t>
            </a:r>
          </a:p>
          <a:p>
            <a:r>
              <a:rPr lang="en-US" sz="2300" dirty="0" err="1"/>
              <a:t>FastText</a:t>
            </a:r>
            <a:r>
              <a:rPr lang="en-US" sz="2300" dirty="0"/>
              <a:t> vectors are available in 157 languages </a:t>
            </a:r>
          </a:p>
          <a:p>
            <a:r>
              <a:rPr lang="en-US" sz="2300" dirty="0"/>
              <a:t>they are trained on Wikipedia and Crawl</a:t>
            </a:r>
          </a:p>
          <a:p>
            <a:endParaRPr lang="en-US" sz="2300" dirty="0"/>
          </a:p>
          <a:p>
            <a:r>
              <a:rPr lang="en-US" sz="2600" dirty="0" err="1" smtClean="0">
                <a:solidFill>
                  <a:srgbClr val="1200FF"/>
                </a:solidFill>
              </a:rPr>
              <a:t>ELMo</a:t>
            </a:r>
            <a:r>
              <a:rPr lang="en-US" sz="2600" dirty="0" smtClean="0">
                <a:solidFill>
                  <a:srgbClr val="1200FF"/>
                </a:solidFill>
              </a:rPr>
              <a:t> (May/2018</a:t>
            </a:r>
            <a:r>
              <a:rPr lang="en-US" sz="2300" dirty="0" smtClean="0">
                <a:solidFill>
                  <a:srgbClr val="1200FF"/>
                </a:solidFill>
              </a:rPr>
              <a:t>: superseded by BERT) </a:t>
            </a:r>
          </a:p>
          <a:p>
            <a:r>
              <a:rPr lang="en-US" sz="2300" dirty="0" smtClean="0"/>
              <a:t>“</a:t>
            </a:r>
            <a:r>
              <a:rPr lang="en-US" sz="2300" dirty="0" err="1" smtClean="0"/>
              <a:t>Embeddings</a:t>
            </a:r>
            <a:r>
              <a:rPr lang="en-US" sz="2300" dirty="0" smtClean="0"/>
              <a:t> </a:t>
            </a:r>
            <a:r>
              <a:rPr lang="en-US" sz="2300" dirty="0"/>
              <a:t>from Language </a:t>
            </a:r>
            <a:r>
              <a:rPr lang="en-US" sz="2300" dirty="0" smtClean="0"/>
              <a:t>Models”</a:t>
            </a:r>
          </a:p>
          <a:p>
            <a:r>
              <a:rPr lang="en-US" sz="2300" dirty="0" smtClean="0"/>
              <a:t>Deep </a:t>
            </a:r>
            <a:r>
              <a:rPr lang="en-US" sz="2300" dirty="0"/>
              <a:t>Contextualized Word Representations </a:t>
            </a:r>
            <a:endParaRPr lang="en-US" sz="2300" dirty="0" smtClean="0"/>
          </a:p>
          <a:p>
            <a:r>
              <a:rPr lang="en-US" sz="2300" dirty="0"/>
              <a:t>state-of-the-art contextual word </a:t>
            </a:r>
            <a:r>
              <a:rPr lang="en-US" sz="2300" dirty="0" smtClean="0"/>
              <a:t>vectors</a:t>
            </a:r>
            <a:endParaRPr lang="en-US" sz="2300" dirty="0"/>
          </a:p>
          <a:p>
            <a:r>
              <a:rPr lang="en-US" sz="2300" dirty="0" smtClean="0"/>
              <a:t>recent </a:t>
            </a:r>
            <a:r>
              <a:rPr lang="en-US" sz="2300" dirty="0"/>
              <a:t>noticeable improvement in word </a:t>
            </a:r>
            <a:r>
              <a:rPr lang="en-US" sz="2300" dirty="0" err="1"/>
              <a:t>embeddings</a:t>
            </a:r>
            <a:r>
              <a:rPr lang="en-US" sz="2300" dirty="0"/>
              <a:t> </a:t>
            </a:r>
          </a:p>
          <a:p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33022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Word </a:t>
            </a:r>
            <a:r>
              <a:rPr lang="en-US" sz="3200" dirty="0" smtClean="0"/>
              <a:t>Vectors </a:t>
            </a:r>
            <a:r>
              <a:rPr lang="en-US" sz="3200" dirty="0" err="1" smtClean="0"/>
              <a:t>vs</a:t>
            </a:r>
            <a:r>
              <a:rPr lang="en-US" sz="3200" dirty="0" smtClean="0"/>
              <a:t> Word </a:t>
            </a:r>
            <a:r>
              <a:rPr lang="en-US" sz="3200" dirty="0" err="1" smtClean="0"/>
              <a:t>Embeddings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818" y="1348472"/>
            <a:ext cx="8327182" cy="53651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1200FF"/>
                </a:solidFill>
              </a:rPr>
              <a:t>One-hot encoding:</a:t>
            </a:r>
          </a:p>
          <a:p>
            <a:endParaRPr lang="en-US" sz="2800" dirty="0" smtClean="0">
              <a:solidFill>
                <a:srgbClr val="1200FF"/>
              </a:solidFill>
            </a:endParaRPr>
          </a:p>
          <a:p>
            <a:r>
              <a:rPr lang="en-US" sz="2200" dirty="0"/>
              <a:t>can produce sparse vectors of high dimensionality </a:t>
            </a:r>
          </a:p>
          <a:p>
            <a:endParaRPr lang="en-US" sz="2200" dirty="0" smtClean="0"/>
          </a:p>
          <a:p>
            <a:r>
              <a:rPr lang="en-US" sz="2200" dirty="0" smtClean="0"/>
              <a:t>can </a:t>
            </a:r>
            <a:r>
              <a:rPr lang="en-US" sz="2200" dirty="0"/>
              <a:t>cause performance issues on large datasets </a:t>
            </a:r>
          </a:p>
          <a:p>
            <a:endParaRPr lang="en-US" sz="2200" dirty="0" smtClean="0"/>
          </a:p>
          <a:p>
            <a:r>
              <a:rPr lang="en-US" sz="2200" dirty="0" smtClean="0"/>
              <a:t>does </a:t>
            </a:r>
            <a:r>
              <a:rPr lang="en-US" sz="2200" dirty="0"/>
              <a:t>not take into account the semantics of the words </a:t>
            </a:r>
          </a:p>
          <a:p>
            <a:endParaRPr lang="en-US" sz="2200" dirty="0" smtClean="0"/>
          </a:p>
          <a:p>
            <a:r>
              <a:rPr lang="en-US" sz="2200" dirty="0" smtClean="0"/>
              <a:t>ex</a:t>
            </a:r>
            <a:r>
              <a:rPr lang="en-US" sz="2200" dirty="0"/>
              <a:t>: airplane and aircraft are different features </a:t>
            </a:r>
          </a:p>
        </p:txBody>
      </p:sp>
    </p:spTree>
    <p:extLst>
      <p:ext uri="{BB962C8B-B14F-4D97-AF65-F5344CB8AC3E}">
        <p14:creationId xmlns:p14="http://schemas.microsoft.com/office/powerpoint/2010/main" val="231794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Word </a:t>
            </a:r>
            <a:r>
              <a:rPr lang="en-US" sz="3200" dirty="0" smtClean="0"/>
              <a:t>Vectors </a:t>
            </a:r>
            <a:r>
              <a:rPr lang="en-US" sz="3200" dirty="0" err="1" smtClean="0"/>
              <a:t>vs</a:t>
            </a:r>
            <a:r>
              <a:rPr lang="en-US" sz="3200" dirty="0" smtClean="0"/>
              <a:t> Word </a:t>
            </a:r>
            <a:r>
              <a:rPr lang="en-US" sz="3200" dirty="0" err="1" smtClean="0"/>
              <a:t>Embeddings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818" y="1348472"/>
            <a:ext cx="8327182" cy="53651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1200FF"/>
                </a:solidFill>
              </a:rPr>
              <a:t>word </a:t>
            </a:r>
            <a:r>
              <a:rPr lang="en-US" sz="2800" dirty="0" err="1" smtClean="0">
                <a:solidFill>
                  <a:srgbClr val="1200FF"/>
                </a:solidFill>
              </a:rPr>
              <a:t>embeddings</a:t>
            </a:r>
            <a:r>
              <a:rPr lang="en-US" sz="2800" dirty="0" smtClean="0">
                <a:solidFill>
                  <a:srgbClr val="1200FF"/>
                </a:solidFill>
              </a:rPr>
              <a:t>: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dense </a:t>
            </a:r>
            <a:r>
              <a:rPr lang="en-US" sz="2200" dirty="0"/>
              <a:t>vectors with a much lower dimensionality </a:t>
            </a:r>
          </a:p>
          <a:p>
            <a:endParaRPr lang="en-US" sz="2200" dirty="0" smtClean="0"/>
          </a:p>
          <a:p>
            <a:r>
              <a:rPr lang="en-US" sz="2200" dirty="0" smtClean="0"/>
              <a:t>maintain </a:t>
            </a:r>
            <a:r>
              <a:rPr lang="en-US" sz="2200" dirty="0"/>
              <a:t>the semantic relationships between words </a:t>
            </a:r>
          </a:p>
          <a:p>
            <a:endParaRPr lang="en-US" sz="2200" dirty="0" smtClean="0"/>
          </a:p>
          <a:p>
            <a:r>
              <a:rPr lang="en-US" sz="2200" dirty="0" smtClean="0"/>
              <a:t>reflected </a:t>
            </a:r>
            <a:r>
              <a:rPr lang="en-US" sz="2200" dirty="0"/>
              <a:t>in the distance/direction of the </a:t>
            </a:r>
            <a:r>
              <a:rPr lang="en-US" sz="2200" dirty="0" smtClean="0"/>
              <a:t>vectors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594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Limitations of Word </a:t>
            </a:r>
            <a:r>
              <a:rPr lang="en-US" sz="3200" dirty="0" err="1" smtClean="0"/>
              <a:t>Embeddings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080" y="1144633"/>
            <a:ext cx="7950919" cy="5569031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1200FF"/>
                </a:solidFill>
              </a:rPr>
              <a:t>1) Handling new ("unseen") words:</a:t>
            </a:r>
          </a:p>
          <a:p>
            <a:r>
              <a:rPr lang="en-US" sz="2300" dirty="0" err="1"/>
              <a:t>Skipgram</a:t>
            </a:r>
            <a:r>
              <a:rPr lang="en-US" sz="2300" dirty="0"/>
              <a:t> (a word-level model) cannot handle these cases well</a:t>
            </a:r>
          </a:p>
          <a:p>
            <a:endParaRPr lang="en-US" sz="2300" dirty="0"/>
          </a:p>
          <a:p>
            <a:r>
              <a:rPr lang="en-US" sz="2300" dirty="0">
                <a:solidFill>
                  <a:srgbClr val="1200FF"/>
                </a:solidFill>
              </a:rPr>
              <a:t>2) handling sentiment analysis:</a:t>
            </a:r>
          </a:p>
          <a:p>
            <a:r>
              <a:rPr lang="en-US" sz="2300" dirty="0"/>
              <a:t>Word </a:t>
            </a:r>
            <a:r>
              <a:rPr lang="en-US" sz="2300" dirty="0" err="1"/>
              <a:t>embeddings</a:t>
            </a:r>
            <a:r>
              <a:rPr lang="en-US" sz="2300" dirty="0"/>
              <a:t> must be trained for each objective function + each NLP problem</a:t>
            </a:r>
          </a:p>
          <a:p>
            <a:r>
              <a:rPr lang="en-US" sz="2300" dirty="0"/>
              <a:t>Pre-trained models might not work well for sentiment analysis</a:t>
            </a:r>
          </a:p>
          <a:p>
            <a:r>
              <a:rPr lang="en-US" sz="2300" dirty="0"/>
              <a:t>Ex: happy and sad can </a:t>
            </a:r>
            <a:r>
              <a:rPr lang="en-US" sz="2300" dirty="0" smtClean="0"/>
              <a:t>have different contexts</a:t>
            </a:r>
          </a:p>
          <a:p>
            <a:endParaRPr lang="en-US" sz="2300" dirty="0" smtClean="0"/>
          </a:p>
          <a:p>
            <a:r>
              <a:rPr lang="en-US" sz="2300" dirty="0" smtClean="0">
                <a:solidFill>
                  <a:srgbClr val="1200FF"/>
                </a:solidFill>
              </a:rPr>
              <a:t>=&gt; consider using BERT (discussed in week 6)</a:t>
            </a:r>
            <a:endParaRPr lang="en-US" sz="2300" dirty="0">
              <a:solidFill>
                <a:srgbClr val="12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4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Embedding Models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080" y="1144633"/>
            <a:ext cx="7950919" cy="556903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1200FF"/>
                </a:solidFill>
              </a:rPr>
              <a:t>Doc2Vec (this hour)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aseline </a:t>
            </a:r>
            <a:r>
              <a:rPr lang="en-US" sz="2400" dirty="0"/>
              <a:t>Averaged Sentence </a:t>
            </a:r>
            <a:r>
              <a:rPr lang="en-US" sz="2400" dirty="0" err="1"/>
              <a:t>Embeddings</a:t>
            </a:r>
            <a:endParaRPr lang="en-US" sz="2400" dirty="0"/>
          </a:p>
          <a:p>
            <a:r>
              <a:rPr lang="en-US" sz="2400" dirty="0" smtClean="0"/>
              <a:t>Neural</a:t>
            </a:r>
            <a:r>
              <a:rPr lang="en-US" sz="2400" dirty="0"/>
              <a:t>-Net Language Models </a:t>
            </a:r>
          </a:p>
          <a:p>
            <a:r>
              <a:rPr lang="en-US" sz="2400" dirty="0"/>
              <a:t>Skip-Thought Vectors</a:t>
            </a:r>
          </a:p>
          <a:p>
            <a:r>
              <a:rPr lang="en-US" sz="2400" dirty="0"/>
              <a:t>Quick-Thought Vectors</a:t>
            </a:r>
          </a:p>
          <a:p>
            <a:r>
              <a:rPr lang="en-US" sz="2400" dirty="0" err="1"/>
              <a:t>InferSent</a:t>
            </a:r>
            <a:endParaRPr lang="en-US" sz="2400" dirty="0"/>
          </a:p>
          <a:p>
            <a:r>
              <a:rPr lang="en-US" sz="2400" dirty="0"/>
              <a:t>Universal Sentence </a:t>
            </a:r>
            <a:r>
              <a:rPr lang="en-US" sz="2400" dirty="0" smtClean="0"/>
              <a:t>Encoder</a:t>
            </a:r>
          </a:p>
          <a:p>
            <a:endParaRPr lang="en-US" sz="2400" dirty="0">
              <a:solidFill>
                <a:srgbClr val="12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4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NLP</a:t>
            </a:r>
            <a:r>
              <a:rPr lang="en-US" sz="3400" dirty="0"/>
              <a:t> </a:t>
            </a:r>
            <a:r>
              <a:rPr lang="en-US" sz="3400" dirty="0" smtClean="0"/>
              <a:t>Techniques in ML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081914"/>
            <a:ext cx="7944873" cy="56317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Text </a:t>
            </a:r>
            <a:r>
              <a:rPr lang="en-US" sz="2400" dirty="0" err="1"/>
              <a:t>Embeddings</a:t>
            </a:r>
            <a:endParaRPr lang="en-US" sz="2400" dirty="0"/>
          </a:p>
          <a:p>
            <a:r>
              <a:rPr lang="en-US" sz="2400" dirty="0" smtClean="0"/>
              <a:t>Machine </a:t>
            </a:r>
            <a:r>
              <a:rPr lang="en-US" sz="2400" dirty="0"/>
              <a:t>Translation</a:t>
            </a:r>
          </a:p>
          <a:p>
            <a:r>
              <a:rPr lang="en-US" sz="2400" dirty="0" smtClean="0"/>
              <a:t>Dialogs </a:t>
            </a:r>
            <a:r>
              <a:rPr lang="en-US" sz="2400" dirty="0"/>
              <a:t>and Conversational</a:t>
            </a:r>
          </a:p>
          <a:p>
            <a:r>
              <a:rPr lang="en-US" sz="2400" dirty="0" smtClean="0"/>
              <a:t>Memory </a:t>
            </a:r>
            <a:r>
              <a:rPr lang="en-US" sz="2400" dirty="0"/>
              <a:t>and Attention Models</a:t>
            </a:r>
          </a:p>
          <a:p>
            <a:r>
              <a:rPr lang="en-US" sz="2400" dirty="0" smtClean="0"/>
              <a:t>Named </a:t>
            </a:r>
            <a:r>
              <a:rPr lang="en-US" sz="2400" dirty="0"/>
              <a:t>Entity </a:t>
            </a:r>
            <a:r>
              <a:rPr lang="en-US" sz="2400" dirty="0" smtClean="0"/>
              <a:t>Recognition (NER)</a:t>
            </a:r>
            <a:endParaRPr lang="en-US" sz="2400" dirty="0"/>
          </a:p>
          <a:p>
            <a:r>
              <a:rPr lang="en-US" sz="2400" dirty="0" smtClean="0"/>
              <a:t>Natural </a:t>
            </a:r>
            <a:r>
              <a:rPr lang="en-US" sz="2400" dirty="0"/>
              <a:t>Language </a:t>
            </a:r>
            <a:r>
              <a:rPr lang="en-US" sz="2400" dirty="0" smtClean="0"/>
              <a:t>Understanding</a:t>
            </a:r>
            <a:endParaRPr lang="en-US" sz="2400" dirty="0"/>
          </a:p>
          <a:p>
            <a:r>
              <a:rPr lang="en-US" sz="2400" dirty="0" smtClean="0"/>
              <a:t>Question Answering</a:t>
            </a:r>
          </a:p>
          <a:p>
            <a:r>
              <a:rPr lang="en-US" sz="2400" dirty="0" smtClean="0"/>
              <a:t>Knowledge </a:t>
            </a:r>
            <a:r>
              <a:rPr lang="en-US" sz="2400" dirty="0"/>
              <a:t>Extraction</a:t>
            </a:r>
          </a:p>
          <a:p>
            <a:r>
              <a:rPr lang="en-US" sz="2400" dirty="0" smtClean="0"/>
              <a:t>Text </a:t>
            </a:r>
            <a:r>
              <a:rPr lang="en-US" sz="2400" dirty="0"/>
              <a:t>Summarization</a:t>
            </a:r>
          </a:p>
          <a:p>
            <a:r>
              <a:rPr lang="en-US" sz="2400" dirty="0" smtClean="0"/>
              <a:t>Text </a:t>
            </a:r>
            <a:r>
              <a:rPr lang="en-US" sz="24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9983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NLP</a:t>
            </a:r>
            <a:r>
              <a:rPr lang="en-US" sz="3400" dirty="0"/>
              <a:t> </a:t>
            </a:r>
            <a:r>
              <a:rPr lang="en-US" sz="3400" dirty="0" smtClean="0"/>
              <a:t>and Text Processing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081914"/>
            <a:ext cx="7944873" cy="56317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General Sequence of Steps:</a:t>
            </a:r>
          </a:p>
          <a:p>
            <a:endParaRPr lang="en-US" sz="2400" dirty="0"/>
          </a:p>
          <a:p>
            <a:r>
              <a:rPr lang="en-US" sz="2600" dirty="0" smtClean="0"/>
              <a:t>1)Noise Removal</a:t>
            </a:r>
          </a:p>
          <a:p>
            <a:endParaRPr lang="en-US" sz="2600" dirty="0"/>
          </a:p>
          <a:p>
            <a:r>
              <a:rPr lang="en-US" sz="2600" dirty="0"/>
              <a:t>2</a:t>
            </a:r>
            <a:r>
              <a:rPr lang="en-US" sz="2600" dirty="0" smtClean="0"/>
              <a:t>)Lexicon Normalization:</a:t>
            </a:r>
            <a:endParaRPr lang="en-US" sz="2600" dirty="0"/>
          </a:p>
          <a:p>
            <a:r>
              <a:rPr lang="en-US" sz="2600" dirty="0" smtClean="0"/>
              <a:t>    </a:t>
            </a:r>
            <a:r>
              <a:rPr lang="en-US" sz="2600" dirty="0"/>
              <a:t>Lemmatization</a:t>
            </a:r>
          </a:p>
          <a:p>
            <a:r>
              <a:rPr lang="en-US" sz="2600" dirty="0" smtClean="0"/>
              <a:t>    </a:t>
            </a:r>
            <a:r>
              <a:rPr lang="en-US" sz="2600" dirty="0"/>
              <a:t>Stemming</a:t>
            </a:r>
          </a:p>
          <a:p>
            <a:endParaRPr lang="en-US" sz="2600" dirty="0" smtClean="0"/>
          </a:p>
          <a:p>
            <a:r>
              <a:rPr lang="en-US" sz="2600" dirty="0" smtClean="0"/>
              <a:t>3)Object </a:t>
            </a:r>
            <a:r>
              <a:rPr lang="en-US" sz="2600" dirty="0"/>
              <a:t>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45185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NLP Stemming Algorithms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726" y="1113274"/>
            <a:ext cx="7982273" cy="560039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Porter </a:t>
            </a:r>
            <a:r>
              <a:rPr lang="en-US" sz="2400" dirty="0"/>
              <a:t>s</a:t>
            </a:r>
            <a:r>
              <a:rPr lang="en-US" sz="2400" dirty="0" smtClean="0"/>
              <a:t>temmer</a:t>
            </a:r>
          </a:p>
          <a:p>
            <a:r>
              <a:rPr lang="en-US" sz="2400" dirty="0" err="1" smtClean="0"/>
              <a:t>Paice</a:t>
            </a:r>
            <a:r>
              <a:rPr lang="en-US" sz="2400" dirty="0" smtClean="0"/>
              <a:t> stemmer</a:t>
            </a:r>
            <a:endParaRPr lang="en-US" sz="2400" dirty="0"/>
          </a:p>
          <a:p>
            <a:r>
              <a:rPr lang="en-US" sz="2400" dirty="0" err="1" smtClean="0"/>
              <a:t>Lovins</a:t>
            </a:r>
            <a:r>
              <a:rPr lang="en-US" sz="2400" dirty="0" smtClean="0"/>
              <a:t> stemmer</a:t>
            </a:r>
            <a:endParaRPr lang="en-US" sz="2400" dirty="0"/>
          </a:p>
          <a:p>
            <a:r>
              <a:rPr lang="en-US" sz="2400" dirty="0" smtClean="0"/>
              <a:t>Snowball stemmer</a:t>
            </a:r>
          </a:p>
          <a:p>
            <a:endParaRPr lang="en-US" sz="2400" dirty="0"/>
          </a:p>
          <a:p>
            <a:r>
              <a:rPr lang="en-US" sz="2400" dirty="0" smtClean="0"/>
              <a:t>Stemmers use different heuristics to find stems</a:t>
            </a:r>
          </a:p>
          <a:p>
            <a:endParaRPr lang="en-US" sz="2400" dirty="0" smtClean="0"/>
          </a:p>
          <a:p>
            <a:r>
              <a:rPr lang="en-US" sz="2400" dirty="0" smtClean="0"/>
              <a:t>Under-stemming: words with </a:t>
            </a:r>
            <a:r>
              <a:rPr lang="en-US" sz="2400" dirty="0" smtClean="0">
                <a:solidFill>
                  <a:srgbClr val="1200FF"/>
                </a:solidFill>
              </a:rPr>
              <a:t>similar</a:t>
            </a:r>
            <a:r>
              <a:rPr lang="en-US" sz="2400" dirty="0" smtClean="0"/>
              <a:t> meaning are not reduced to the same stem</a:t>
            </a:r>
          </a:p>
          <a:p>
            <a:endParaRPr lang="en-US" sz="2400" dirty="0"/>
          </a:p>
          <a:p>
            <a:r>
              <a:rPr lang="en-US" sz="2400" dirty="0" smtClean="0"/>
              <a:t>Over-stemming: words </a:t>
            </a:r>
            <a:r>
              <a:rPr lang="en-US" sz="2400" dirty="0"/>
              <a:t>with </a:t>
            </a:r>
            <a:r>
              <a:rPr lang="en-US" sz="2400" dirty="0" smtClean="0">
                <a:solidFill>
                  <a:srgbClr val="1200FF"/>
                </a:solidFill>
              </a:rPr>
              <a:t>different</a:t>
            </a:r>
            <a:r>
              <a:rPr lang="en-US" sz="2400" dirty="0" smtClean="0"/>
              <a:t> meaning </a:t>
            </a:r>
            <a:r>
              <a:rPr lang="en-US" sz="2400" dirty="0"/>
              <a:t>are </a:t>
            </a:r>
            <a:r>
              <a:rPr lang="en-US" sz="2400" dirty="0" smtClean="0"/>
              <a:t>reduced </a:t>
            </a:r>
            <a:r>
              <a:rPr lang="en-US" sz="2400" dirty="0"/>
              <a:t>to the same </a:t>
            </a:r>
            <a:r>
              <a:rPr lang="en-US" sz="2400" dirty="0" smtClean="0"/>
              <a:t>stem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183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NLP Caveats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726" y="1113274"/>
            <a:ext cx="7982273" cy="56003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Stemming and lemmatization overlap</a:t>
            </a:r>
          </a:p>
          <a:p>
            <a:endParaRPr lang="en-US" sz="2400" dirty="0"/>
          </a:p>
          <a:p>
            <a:r>
              <a:rPr lang="en-US" sz="2400" dirty="0" smtClean="0"/>
              <a:t>How to decide which one to use?</a:t>
            </a:r>
          </a:p>
          <a:p>
            <a:endParaRPr lang="en-US" sz="2400" dirty="0"/>
          </a:p>
          <a:p>
            <a:r>
              <a:rPr lang="en-US" sz="2400" dirty="0" smtClean="0"/>
              <a:t>Some articles recommend that you refrain from removing stop words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0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List of Topics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144632"/>
            <a:ext cx="7944873" cy="5569031"/>
          </a:xfrm>
        </p:spPr>
        <p:txBody>
          <a:bodyPr>
            <a:normAutofit/>
          </a:bodyPr>
          <a:lstStyle/>
          <a:p>
            <a:r>
              <a:rPr lang="en-US" sz="2600" dirty="0" smtClean="0"/>
              <a:t>Word vectors</a:t>
            </a:r>
          </a:p>
          <a:p>
            <a:r>
              <a:rPr lang="en-US" sz="2600" dirty="0" smtClean="0"/>
              <a:t>One-hot encodings</a:t>
            </a:r>
            <a:endParaRPr lang="en-US" sz="2600" dirty="0"/>
          </a:p>
          <a:p>
            <a:r>
              <a:rPr lang="en-US" sz="2600" dirty="0" smtClean="0"/>
              <a:t>Word </a:t>
            </a:r>
            <a:r>
              <a:rPr lang="en-US" sz="2600" dirty="0" err="1" smtClean="0"/>
              <a:t>embeddings</a:t>
            </a:r>
            <a:endParaRPr lang="en-US" sz="2600" dirty="0" smtClean="0"/>
          </a:p>
          <a:p>
            <a:r>
              <a:rPr lang="en-US" sz="2600" dirty="0" smtClean="0"/>
              <a:t>NLP Techniques/Algorithms</a:t>
            </a:r>
          </a:p>
          <a:p>
            <a:r>
              <a:rPr lang="en-US" sz="2600" dirty="0" smtClean="0"/>
              <a:t>Stemming Algorithms</a:t>
            </a:r>
          </a:p>
          <a:p>
            <a:r>
              <a:rPr lang="en-US" sz="2600" dirty="0" err="1" smtClean="0"/>
              <a:t>Keras</a:t>
            </a:r>
            <a:r>
              <a:rPr lang="en-US" sz="2600" dirty="0" smtClean="0"/>
              <a:t> and Word </a:t>
            </a:r>
            <a:r>
              <a:rPr lang="en-US" sz="2600" dirty="0" err="1" smtClean="0"/>
              <a:t>Embeddings</a:t>
            </a:r>
            <a:endParaRPr lang="en-US" sz="2600" dirty="0" smtClean="0"/>
          </a:p>
          <a:p>
            <a:r>
              <a:rPr lang="en-US" sz="2600" dirty="0" err="1" smtClean="0"/>
              <a:t>Keras</a:t>
            </a:r>
            <a:r>
              <a:rPr lang="en-US" sz="2600" dirty="0" smtClean="0"/>
              <a:t>/NLP code samples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822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NLP and Text-to-Features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081914"/>
            <a:ext cx="7944873" cy="56317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Syntactical </a:t>
            </a:r>
            <a:r>
              <a:rPr lang="en-US" sz="2400" dirty="0"/>
              <a:t>Parsing</a:t>
            </a:r>
          </a:p>
          <a:p>
            <a:r>
              <a:rPr lang="en-US" sz="2400" dirty="0"/>
              <a:t>    Dependency Grammar</a:t>
            </a:r>
          </a:p>
          <a:p>
            <a:r>
              <a:rPr lang="en-US" sz="2400" dirty="0"/>
              <a:t>    Part of Speech Tagging</a:t>
            </a:r>
          </a:p>
          <a:p>
            <a:r>
              <a:rPr lang="en-US" sz="2400" dirty="0"/>
              <a:t>Entity Parsing</a:t>
            </a:r>
          </a:p>
          <a:p>
            <a:r>
              <a:rPr lang="en-US" sz="2400" dirty="0"/>
              <a:t>    Phrase Detection</a:t>
            </a:r>
          </a:p>
          <a:p>
            <a:r>
              <a:rPr lang="en-US" sz="2400" dirty="0"/>
              <a:t>    Named Entity Recognition</a:t>
            </a:r>
          </a:p>
          <a:p>
            <a:r>
              <a:rPr lang="en-US" sz="2400" dirty="0"/>
              <a:t>    Topic </a:t>
            </a:r>
            <a:r>
              <a:rPr lang="en-US" sz="2400" dirty="0" smtClean="0"/>
              <a:t>Modeling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N-Grams</a:t>
            </a:r>
            <a:endParaRPr lang="en-US" sz="2400" dirty="0"/>
          </a:p>
          <a:p>
            <a:r>
              <a:rPr lang="en-US" sz="2400" dirty="0" smtClean="0"/>
              <a:t>Statistical </a:t>
            </a:r>
            <a:r>
              <a:rPr lang="en-US" sz="2400" dirty="0"/>
              <a:t>features</a:t>
            </a:r>
          </a:p>
          <a:p>
            <a:r>
              <a:rPr lang="mr-IN" sz="2400" dirty="0"/>
              <a:t>    TF – IDF</a:t>
            </a:r>
          </a:p>
          <a:p>
            <a:r>
              <a:rPr lang="en-US" sz="2400" dirty="0"/>
              <a:t>    Frequency / Density Features</a:t>
            </a:r>
          </a:p>
          <a:p>
            <a:r>
              <a:rPr lang="en-US" sz="2400" dirty="0"/>
              <a:t>    Readability Features</a:t>
            </a:r>
          </a:p>
          <a:p>
            <a:r>
              <a:rPr lang="en-US" sz="2400" dirty="0"/>
              <a:t>Word </a:t>
            </a:r>
            <a:r>
              <a:rPr lang="en-US" sz="2400" dirty="0" err="1"/>
              <a:t>Embeddings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54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Universal </a:t>
            </a:r>
            <a:r>
              <a:rPr lang="en-US" sz="3200" dirty="0"/>
              <a:t>Sentence Encoder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74" y="1332792"/>
            <a:ext cx="8295826" cy="5380872"/>
          </a:xfrm>
        </p:spPr>
        <p:txBody>
          <a:bodyPr>
            <a:normAutofit/>
          </a:bodyPr>
          <a:lstStyle/>
          <a:p>
            <a:r>
              <a:rPr lang="en-US" sz="2300" dirty="0" smtClean="0"/>
              <a:t>published </a:t>
            </a:r>
            <a:r>
              <a:rPr lang="en-US" sz="2300" dirty="0"/>
              <a:t>in early 2018 </a:t>
            </a:r>
            <a:r>
              <a:rPr lang="en-US" sz="2300" dirty="0" smtClean="0"/>
              <a:t>(Google)</a:t>
            </a:r>
          </a:p>
          <a:p>
            <a:r>
              <a:rPr lang="en-US" sz="2300" dirty="0" smtClean="0"/>
              <a:t>Uses multi-task learning</a:t>
            </a:r>
            <a:endParaRPr lang="en-US" sz="2300" dirty="0"/>
          </a:p>
          <a:p>
            <a:r>
              <a:rPr lang="en-US" sz="2300" dirty="0"/>
              <a:t>the encoder uses a transformer-network </a:t>
            </a:r>
          </a:p>
          <a:p>
            <a:r>
              <a:rPr lang="en-US" sz="2300" dirty="0"/>
              <a:t>trained on a variety of data sources and tasks</a:t>
            </a:r>
          </a:p>
          <a:p>
            <a:r>
              <a:rPr lang="en-US" sz="2300" dirty="0"/>
              <a:t>the aim of dynamically accommodating a wide variety of natural language understanding tasks</a:t>
            </a:r>
          </a:p>
          <a:p>
            <a:endParaRPr lang="en-US" sz="2300" dirty="0"/>
          </a:p>
          <a:p>
            <a:r>
              <a:rPr lang="en-US" sz="2300" dirty="0"/>
              <a:t>A pre-trained version in </a:t>
            </a:r>
            <a:r>
              <a:rPr lang="en-US" sz="2300" dirty="0" err="1"/>
              <a:t>TensorFlow</a:t>
            </a:r>
            <a:r>
              <a:rPr lang="en-US" sz="2300" dirty="0"/>
              <a:t> is here:</a:t>
            </a:r>
          </a:p>
          <a:p>
            <a:pPr marL="0" indent="0">
              <a:buNone/>
            </a:pPr>
            <a:r>
              <a:rPr lang="en-US" sz="2300" dirty="0"/>
              <a:t>https://</a:t>
            </a:r>
            <a:r>
              <a:rPr lang="en-US" sz="2300" dirty="0" err="1"/>
              <a:t>tfhub.dev</a:t>
            </a:r>
            <a:r>
              <a:rPr lang="en-US" sz="2300" dirty="0"/>
              <a:t>/</a:t>
            </a:r>
            <a:r>
              <a:rPr lang="en-US" sz="2300" dirty="0" err="1"/>
              <a:t>google</a:t>
            </a:r>
            <a:r>
              <a:rPr lang="en-US" sz="2300" dirty="0"/>
              <a:t>/universal-sentence-encoder/</a:t>
            </a:r>
            <a:r>
              <a:rPr lang="en-US" sz="23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737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Doc2Vec (Paragraph Vector)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74" y="1332792"/>
            <a:ext cx="8295826" cy="53808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dirty="0"/>
              <a:t>unsupervised algorithm </a:t>
            </a:r>
          </a:p>
          <a:p>
            <a:r>
              <a:rPr lang="en-US" sz="2400" dirty="0"/>
              <a:t>learns fixed-length feature </a:t>
            </a:r>
            <a:r>
              <a:rPr lang="en-US" sz="2400" dirty="0" err="1"/>
              <a:t>embeddings</a:t>
            </a:r>
            <a:r>
              <a:rPr lang="en-US" sz="2400" dirty="0"/>
              <a:t> </a:t>
            </a:r>
          </a:p>
          <a:p>
            <a:r>
              <a:rPr lang="en-US" sz="2400" dirty="0"/>
              <a:t>from variable-length pieces of texts</a:t>
            </a:r>
          </a:p>
          <a:p>
            <a:r>
              <a:rPr lang="en-US" sz="2400" dirty="0"/>
              <a:t>such as sentences, paragraphs, and documents</a:t>
            </a:r>
          </a:p>
          <a:p>
            <a:endParaRPr lang="en-US" sz="2400" dirty="0"/>
          </a:p>
          <a:p>
            <a:r>
              <a:rPr lang="en-US" sz="2400" dirty="0"/>
              <a:t>Doc2Vec paper:</a:t>
            </a:r>
          </a:p>
          <a:p>
            <a:r>
              <a:rPr lang="mr-IN" sz="2400" dirty="0">
                <a:latin typeface="Century Gothic"/>
                <a:cs typeface="Century Gothic"/>
              </a:rPr>
              <a:t>https://arxiv.org/abs/1405.4053</a:t>
            </a:r>
          </a:p>
        </p:txBody>
      </p:sp>
    </p:spTree>
    <p:extLst>
      <p:ext uri="{BB962C8B-B14F-4D97-AF65-F5344CB8AC3E}">
        <p14:creationId xmlns:p14="http://schemas.microsoft.com/office/powerpoint/2010/main" val="355973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Python Support for NLP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74" y="1207353"/>
            <a:ext cx="8295826" cy="550631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Scikit</a:t>
            </a:r>
            <a:r>
              <a:rPr lang="en-US" sz="2400" dirty="0" smtClean="0"/>
              <a:t>-learn and Pandas (Classification)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CNNs and NLP and also RNNs and NLP</a:t>
            </a:r>
          </a:p>
          <a:p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kleiber.me</a:t>
            </a:r>
            <a:r>
              <a:rPr lang="en-US" sz="2400" dirty="0"/>
              <a:t>/blog/2018/02/25/top-10-python-nlp-libraries-2018/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elitedatascience.com</a:t>
            </a:r>
            <a:r>
              <a:rPr lang="en-US" sz="2400" dirty="0"/>
              <a:t>/python-</a:t>
            </a:r>
            <a:r>
              <a:rPr lang="en-US" sz="2400" dirty="0" err="1"/>
              <a:t>nlp</a:t>
            </a:r>
            <a:r>
              <a:rPr lang="en-US" sz="2400" dirty="0"/>
              <a:t>-libraries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towardsdatascience.com</a:t>
            </a:r>
            <a:r>
              <a:rPr lang="en-US" sz="2400" dirty="0"/>
              <a:t>/named-entity-recognition-and-classification-with-scikit-learn-f05372f07ba2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10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Useful </a:t>
            </a:r>
            <a:r>
              <a:rPr lang="en-US" sz="3400" smtClean="0"/>
              <a:t>Links for NLP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332792"/>
            <a:ext cx="7944873" cy="538087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1) </a:t>
            </a:r>
            <a:r>
              <a:rPr lang="en-US" sz="2200" dirty="0" err="1" smtClean="0"/>
              <a:t>Debiasing</a:t>
            </a:r>
            <a:r>
              <a:rPr lang="en-US" sz="2200" dirty="0" smtClean="0"/>
              <a:t> </a:t>
            </a:r>
            <a:r>
              <a:rPr lang="en-US" sz="2200" dirty="0"/>
              <a:t>algorithms for </a:t>
            </a:r>
            <a:r>
              <a:rPr lang="en-US" sz="2200" dirty="0" err="1" smtClean="0"/>
              <a:t>embeddings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200" dirty="0" err="1" smtClean="0"/>
              <a:t>Bolukbasi</a:t>
            </a:r>
            <a:r>
              <a:rPr lang="en-US" sz="2200" dirty="0"/>
              <a:t>, </a:t>
            </a:r>
            <a:r>
              <a:rPr lang="en-US" sz="2200" dirty="0" err="1"/>
              <a:t>Tolga</a:t>
            </a:r>
            <a:r>
              <a:rPr lang="en-US" sz="2200" dirty="0"/>
              <a:t>, Chang, Kai-Wei, </a:t>
            </a:r>
            <a:r>
              <a:rPr lang="en-US" sz="2200" dirty="0" err="1"/>
              <a:t>Zou</a:t>
            </a:r>
            <a:r>
              <a:rPr lang="en-US" sz="2200" dirty="0"/>
              <a:t>, James Y., </a:t>
            </a:r>
            <a:r>
              <a:rPr lang="en-US" sz="2200" dirty="0" err="1"/>
              <a:t>Saligrama</a:t>
            </a:r>
            <a:r>
              <a:rPr lang="en-US" sz="2200" dirty="0"/>
              <a:t>, </a:t>
            </a:r>
            <a:r>
              <a:rPr lang="en-US" sz="2200" dirty="0" err="1"/>
              <a:t>Venkatesh</a:t>
            </a:r>
            <a:r>
              <a:rPr lang="en-US" sz="2200" dirty="0"/>
              <a:t>, and </a:t>
            </a:r>
            <a:r>
              <a:rPr lang="en-US" sz="2200" dirty="0" err="1"/>
              <a:t>Kalai</a:t>
            </a:r>
            <a:r>
              <a:rPr lang="en-US" sz="2200" dirty="0"/>
              <a:t>, Adam </a:t>
            </a:r>
            <a:r>
              <a:rPr lang="en-US" sz="2200" dirty="0" smtClean="0"/>
              <a:t>T </a:t>
            </a:r>
            <a:r>
              <a:rPr lang="en-US" sz="2200" dirty="0"/>
              <a:t>(2016</a:t>
            </a:r>
            <a:r>
              <a:rPr lang="en-US" sz="2200" dirty="0" smtClean="0"/>
              <a:t>)</a:t>
            </a:r>
          </a:p>
          <a:p>
            <a:endParaRPr lang="en-US" sz="2200" dirty="0"/>
          </a:p>
          <a:p>
            <a:r>
              <a:rPr lang="en-US" sz="2200" dirty="0" smtClean="0"/>
              <a:t>2) Tracking progress in NLP:</a:t>
            </a:r>
          </a:p>
          <a:p>
            <a:pPr marL="0" indent="0">
              <a:buNone/>
            </a:pPr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</a:t>
            </a:r>
            <a:r>
              <a:rPr lang="en-US" sz="2200" dirty="0" err="1"/>
              <a:t>sebastianruder</a:t>
            </a:r>
            <a:r>
              <a:rPr lang="en-US" sz="2200" dirty="0"/>
              <a:t>/NLP-progress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http://</a:t>
            </a:r>
            <a:r>
              <a:rPr lang="en-US" sz="2200" dirty="0" err="1"/>
              <a:t>nlpprogress.com</a:t>
            </a:r>
            <a:r>
              <a:rPr lang="en-US" sz="2200" dirty="0"/>
              <a:t>/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smtClean="0"/>
              <a:t>3) counting </a:t>
            </a:r>
            <a:r>
              <a:rPr lang="en-US" sz="2200" dirty="0"/>
              <a:t>vs. context-predicting semantic vectors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200" dirty="0"/>
              <a:t>h</a:t>
            </a:r>
            <a:r>
              <a:rPr lang="en-US" sz="2200" dirty="0" smtClean="0"/>
              <a:t>ttp</a:t>
            </a:r>
            <a:r>
              <a:rPr lang="en-US" sz="2200" dirty="0"/>
              <a:t>://</a:t>
            </a:r>
            <a:r>
              <a:rPr lang="en-US" sz="2200" dirty="0" err="1"/>
              <a:t>clic.cimec.unitn.it</a:t>
            </a:r>
            <a:r>
              <a:rPr lang="en-US" sz="2200" dirty="0"/>
              <a:t>/</a:t>
            </a:r>
            <a:r>
              <a:rPr lang="en-US" sz="2200" dirty="0" err="1"/>
              <a:t>marco</a:t>
            </a:r>
            <a:r>
              <a:rPr lang="en-US" sz="2200" dirty="0"/>
              <a:t>/publications/acl2014/baroni-etal-countpredict-acl2014.pdf</a:t>
            </a: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988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Useful </a:t>
            </a:r>
            <a:r>
              <a:rPr lang="en-US" sz="3400" smtClean="0"/>
              <a:t>Links for NLP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332792"/>
            <a:ext cx="7944873" cy="5380872"/>
          </a:xfrm>
        </p:spPr>
        <p:txBody>
          <a:bodyPr>
            <a:normAutofit/>
          </a:bodyPr>
          <a:lstStyle/>
          <a:p>
            <a:r>
              <a:rPr lang="en-US" sz="2100" dirty="0"/>
              <a:t>4</a:t>
            </a:r>
            <a:r>
              <a:rPr lang="en-US" sz="2100" dirty="0" smtClean="0"/>
              <a:t>) </a:t>
            </a:r>
            <a:r>
              <a:rPr lang="en-US" sz="2100" dirty="0"/>
              <a:t>comparison of </a:t>
            </a:r>
            <a:r>
              <a:rPr lang="en-US" sz="2100" dirty="0" err="1"/>
              <a:t>ELMo</a:t>
            </a:r>
            <a:r>
              <a:rPr lang="en-US" sz="2100" dirty="0"/>
              <a:t>, </a:t>
            </a:r>
            <a:r>
              <a:rPr lang="en-US" sz="2100" dirty="0" err="1"/>
              <a:t>InferSent</a:t>
            </a:r>
            <a:r>
              <a:rPr lang="en-US" sz="2100" dirty="0"/>
              <a:t>, Google Universal Sentence Encoder, p-mean, and Skip-</a:t>
            </a:r>
            <a:r>
              <a:rPr lang="en-US" sz="2100" dirty="0" smtClean="0"/>
              <a:t>thought:</a:t>
            </a:r>
            <a:endParaRPr lang="en-US" sz="2100" dirty="0"/>
          </a:p>
          <a:p>
            <a:r>
              <a:rPr lang="en-US" sz="2100" dirty="0" smtClean="0"/>
              <a:t>https</a:t>
            </a:r>
            <a:r>
              <a:rPr lang="en-US" sz="2100" dirty="0"/>
              <a:t>://</a:t>
            </a:r>
            <a:r>
              <a:rPr lang="en-US" sz="2100" dirty="0" err="1"/>
              <a:t>arxiv.org</a:t>
            </a:r>
            <a:r>
              <a:rPr lang="en-US" sz="2100" dirty="0"/>
              <a:t>/abs/1806.06259</a:t>
            </a:r>
          </a:p>
          <a:p>
            <a:endParaRPr lang="en-US" sz="2100" dirty="0"/>
          </a:p>
          <a:p>
            <a:r>
              <a:rPr lang="en-US" sz="2100" dirty="0"/>
              <a:t>5</a:t>
            </a:r>
            <a:r>
              <a:rPr lang="en-US" sz="2100" dirty="0" smtClean="0"/>
              <a:t>) trends in transfer learning (NLP):</a:t>
            </a:r>
          </a:p>
          <a:p>
            <a:pPr marL="0" indent="0">
              <a:buNone/>
            </a:pPr>
            <a:r>
              <a:rPr lang="en-US" sz="2100" dirty="0"/>
              <a:t>https://</a:t>
            </a:r>
            <a:r>
              <a:rPr lang="en-US" sz="2100" dirty="0" err="1"/>
              <a:t>towardsdatascience.com</a:t>
            </a:r>
            <a:r>
              <a:rPr lang="en-US" sz="2100" dirty="0"/>
              <a:t>/deep-transfer-learning-for-natural-language-processing-text-classification-with-universal-1a2c69e5baa9</a:t>
            </a:r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6) </a:t>
            </a:r>
            <a:r>
              <a:rPr lang="en-US" sz="2100" dirty="0"/>
              <a:t>Doc2Vec paper:</a:t>
            </a:r>
          </a:p>
          <a:p>
            <a:r>
              <a:rPr lang="mr-IN" sz="2100" dirty="0">
                <a:latin typeface="Century Gothic"/>
                <a:cs typeface="Century Gothic"/>
              </a:rPr>
              <a:t>https://arxiv.org/abs/1405.4053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589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Useful </a:t>
            </a:r>
            <a:r>
              <a:rPr lang="en-US" sz="3400" smtClean="0"/>
              <a:t>Links for NLP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332792"/>
            <a:ext cx="7944873" cy="5380872"/>
          </a:xfrm>
        </p:spPr>
        <p:txBody>
          <a:bodyPr>
            <a:normAutofit/>
          </a:bodyPr>
          <a:lstStyle/>
          <a:p>
            <a:r>
              <a:rPr lang="en-US" sz="2200" dirty="0"/>
              <a:t>7</a:t>
            </a:r>
            <a:r>
              <a:rPr lang="en-US" sz="2200" dirty="0" smtClean="0"/>
              <a:t>) </a:t>
            </a:r>
            <a:r>
              <a:rPr lang="en-US" sz="2200" dirty="0"/>
              <a:t>https://</a:t>
            </a:r>
            <a:r>
              <a:rPr lang="en-US" sz="2200" dirty="0" err="1"/>
              <a:t>www.analyticsvidhya.com</a:t>
            </a:r>
            <a:r>
              <a:rPr lang="en-US" sz="2200" dirty="0"/>
              <a:t>/blog/2017/06/word-embeddings-count-word2veec/</a:t>
            </a:r>
          </a:p>
          <a:p>
            <a:endParaRPr lang="en-US" sz="2200" dirty="0"/>
          </a:p>
          <a:p>
            <a:r>
              <a:rPr lang="en-US" sz="2200" dirty="0"/>
              <a:t>8</a:t>
            </a:r>
            <a:r>
              <a:rPr lang="en-US" sz="2200" dirty="0" smtClean="0"/>
              <a:t>) </a:t>
            </a:r>
            <a:r>
              <a:rPr lang="en-US" sz="2200" dirty="0"/>
              <a:t>https://</a:t>
            </a:r>
            <a:r>
              <a:rPr lang="en-US" sz="2200" dirty="0" err="1"/>
              <a:t>machinelearningmastery.com</a:t>
            </a:r>
            <a:r>
              <a:rPr lang="en-US" sz="2200" dirty="0"/>
              <a:t>/what-are-word-</a:t>
            </a:r>
            <a:r>
              <a:rPr lang="en-US" sz="2200" dirty="0" err="1"/>
              <a:t>embeddings</a:t>
            </a:r>
            <a:r>
              <a:rPr lang="en-US" sz="2200" dirty="0"/>
              <a:t>/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/>
              <a:t>9</a:t>
            </a:r>
            <a:r>
              <a:rPr lang="en-US" sz="2200" dirty="0" smtClean="0"/>
              <a:t>) </a:t>
            </a:r>
            <a:r>
              <a:rPr lang="en-US" sz="2200" dirty="0"/>
              <a:t>https://</a:t>
            </a:r>
            <a:r>
              <a:rPr lang="en-US" sz="2200" dirty="0" err="1"/>
              <a:t>www.slideshare.net</a:t>
            </a:r>
            <a:r>
              <a:rPr lang="en-US" sz="2200" dirty="0"/>
              <a:t>/BhaskarMitra3/a-simple-introduction-to-word-</a:t>
            </a:r>
            <a:r>
              <a:rPr lang="en-US" sz="2200" dirty="0" err="1"/>
              <a:t>embeddings</a:t>
            </a:r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59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Useful </a:t>
            </a:r>
            <a:r>
              <a:rPr lang="en-US" sz="3400" smtClean="0"/>
              <a:t>Links for NLP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884" y="1332792"/>
            <a:ext cx="8233116" cy="5380872"/>
          </a:xfrm>
        </p:spPr>
        <p:txBody>
          <a:bodyPr>
            <a:normAutofit/>
          </a:bodyPr>
          <a:lstStyle/>
          <a:p>
            <a:r>
              <a:rPr lang="en-US" sz="2200" dirty="0"/>
              <a:t>10) https://</a:t>
            </a:r>
            <a:r>
              <a:rPr lang="en-US" sz="2200" dirty="0" err="1"/>
              <a:t>www.quora.com</a:t>
            </a:r>
            <a:r>
              <a:rPr lang="en-US" sz="2200" dirty="0"/>
              <a:t>/What-is-word-embedding-in-deep-learning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11</a:t>
            </a:r>
            <a:r>
              <a:rPr lang="en-US" sz="2200" dirty="0">
                <a:solidFill>
                  <a:schemeClr val="tx1"/>
                </a:solidFill>
              </a:rPr>
              <a:t>) https://</a:t>
            </a:r>
            <a:r>
              <a:rPr lang="en-US" sz="2200" dirty="0" err="1">
                <a:solidFill>
                  <a:schemeClr val="tx1"/>
                </a:solidFill>
              </a:rPr>
              <a:t>aclweb.org</a:t>
            </a:r>
            <a:r>
              <a:rPr lang="en-US" sz="2200" dirty="0">
                <a:solidFill>
                  <a:schemeClr val="tx1"/>
                </a:solidFill>
              </a:rPr>
              <a:t>/</a:t>
            </a:r>
            <a:r>
              <a:rPr lang="en-US" sz="2200" dirty="0" err="1">
                <a:solidFill>
                  <a:schemeClr val="tx1"/>
                </a:solidFill>
              </a:rPr>
              <a:t>aclwiki</a:t>
            </a:r>
            <a:r>
              <a:rPr lang="en-US" sz="2200" dirty="0">
                <a:solidFill>
                  <a:schemeClr val="tx1"/>
                </a:solidFill>
              </a:rPr>
              <a:t>/</a:t>
            </a:r>
            <a:r>
              <a:rPr lang="en-US" sz="2200" dirty="0" err="1">
                <a:solidFill>
                  <a:schemeClr val="tx1"/>
                </a:solidFill>
              </a:rPr>
              <a:t>Distributional_Hypothesis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12) </a:t>
            </a:r>
            <a:r>
              <a:rPr lang="en-US" sz="2200" dirty="0">
                <a:solidFill>
                  <a:schemeClr val="tx1"/>
                </a:solidFill>
              </a:rPr>
              <a:t>https://</a:t>
            </a:r>
            <a:r>
              <a:rPr lang="en-US" sz="2200" dirty="0" err="1">
                <a:solidFill>
                  <a:schemeClr val="tx1"/>
                </a:solidFill>
              </a:rPr>
              <a:t>towardsdatascience.com</a:t>
            </a:r>
            <a:r>
              <a:rPr lang="en-US" sz="2200" dirty="0">
                <a:solidFill>
                  <a:schemeClr val="tx1"/>
                </a:solidFill>
              </a:rPr>
              <a:t>/deep-transfer-learning-for-natural-language-processing-text-classification-with-universal-1a2c69e5baa9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3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err="1" smtClean="0"/>
              <a:t>Keras</a:t>
            </a:r>
            <a:r>
              <a:rPr lang="en-US" sz="3400" dirty="0" smtClean="0"/>
              <a:t>/NLP Code Samples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332792"/>
            <a:ext cx="7944873" cy="5380872"/>
          </a:xfrm>
        </p:spPr>
        <p:txBody>
          <a:bodyPr>
            <a:normAutofit/>
          </a:bodyPr>
          <a:lstStyle/>
          <a:p>
            <a:r>
              <a:rPr lang="en-US" sz="2600" dirty="0"/>
              <a:t>keras-text2word.py</a:t>
            </a:r>
          </a:p>
          <a:p>
            <a:r>
              <a:rPr lang="en-US" sz="2600" dirty="0"/>
              <a:t>keras-text2word2.py</a:t>
            </a:r>
          </a:p>
          <a:p>
            <a:r>
              <a:rPr lang="en-US" sz="2600" dirty="0"/>
              <a:t>keras-text2word3.py</a:t>
            </a:r>
          </a:p>
          <a:p>
            <a:r>
              <a:rPr lang="en-US" sz="2600" dirty="0" err="1"/>
              <a:t>keras-tokenizer-multidocs.py</a:t>
            </a:r>
            <a:endParaRPr lang="en-US" sz="2600" dirty="0"/>
          </a:p>
          <a:p>
            <a:r>
              <a:rPr lang="en-US" sz="2600" dirty="0" err="1"/>
              <a:t>keras-tokenizer.py</a:t>
            </a:r>
            <a:endParaRPr lang="en-US" sz="2600" dirty="0"/>
          </a:p>
          <a:p>
            <a:r>
              <a:rPr lang="en-US" sz="2600" dirty="0"/>
              <a:t>bow-to-</a:t>
            </a:r>
            <a:r>
              <a:rPr lang="en-US" sz="2600" dirty="0" err="1"/>
              <a:t>vector.py</a:t>
            </a:r>
            <a:endParaRPr lang="en-US" sz="2600" dirty="0"/>
          </a:p>
          <a:p>
            <a:r>
              <a:rPr lang="en-US" sz="2600" dirty="0" err="1"/>
              <a:t>onehot-</a:t>
            </a:r>
            <a:r>
              <a:rPr lang="en-US" sz="2600" dirty="0" err="1" smtClean="0"/>
              <a:t>encode.py</a:t>
            </a:r>
            <a:endParaRPr lang="en-US" sz="2600" dirty="0" smtClean="0"/>
          </a:p>
          <a:p>
            <a:r>
              <a:rPr lang="en-US" sz="2600" dirty="0" err="1"/>
              <a:t>tokenizer-</a:t>
            </a:r>
            <a:r>
              <a:rPr lang="en-US" sz="2600" dirty="0" err="1" smtClean="0"/>
              <a:t>pandas.ipynb</a:t>
            </a:r>
            <a:endParaRPr lang="en-US" sz="2600" dirty="0"/>
          </a:p>
          <a:p>
            <a:r>
              <a:rPr lang="en-US" sz="2600" dirty="0" err="1"/>
              <a:t>vectorize.py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896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What are Word Vectors?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945444"/>
            <a:ext cx="8123371" cy="5768220"/>
          </a:xfrm>
        </p:spPr>
        <p:txBody>
          <a:bodyPr>
            <a:noAutofit/>
          </a:bodyPr>
          <a:lstStyle/>
          <a:p>
            <a:r>
              <a:rPr lang="en-US" sz="2400" dirty="0" smtClean="0"/>
              <a:t>Word vector = a </a:t>
            </a:r>
            <a:r>
              <a:rPr lang="en-US" sz="2400" dirty="0"/>
              <a:t>vector of weights </a:t>
            </a:r>
          </a:p>
          <a:p>
            <a:r>
              <a:rPr lang="en-US" sz="2400" dirty="0"/>
              <a:t>a </a:t>
            </a:r>
            <a:r>
              <a:rPr lang="en-US" sz="2400" dirty="0" smtClean="0"/>
              <a:t>1</a:t>
            </a:r>
            <a:r>
              <a:rPr lang="en-US" sz="2400" dirty="0"/>
              <a:t>x</a:t>
            </a:r>
            <a:r>
              <a:rPr lang="en-US" sz="2400" dirty="0" smtClean="0"/>
              <a:t>N "</a:t>
            </a:r>
            <a:r>
              <a:rPr lang="en-US" sz="2400" dirty="0"/>
              <a:t>one-hot" encoding </a:t>
            </a:r>
            <a:r>
              <a:rPr lang="en-US" sz="2400" dirty="0" smtClean="0"/>
              <a:t>(“count </a:t>
            </a:r>
            <a:r>
              <a:rPr lang="en-US" sz="2400" dirty="0" err="1" smtClean="0"/>
              <a:t>vectorizing</a:t>
            </a:r>
            <a:r>
              <a:rPr lang="en-US" sz="2400" dirty="0" smtClean="0"/>
              <a:t>”)</a:t>
            </a:r>
            <a:endParaRPr lang="en-US" sz="2400" dirty="0"/>
          </a:p>
          <a:p>
            <a:r>
              <a:rPr lang="en-US" sz="2400" dirty="0"/>
              <a:t>each vector element is associated with one word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=&gt; </a:t>
            </a:r>
            <a:r>
              <a:rPr lang="en-US" sz="2400" dirty="0" smtClean="0">
                <a:solidFill>
                  <a:schemeClr val="tx1"/>
                </a:solidFill>
              </a:rPr>
              <a:t>a one-hot </a:t>
            </a:r>
            <a:r>
              <a:rPr lang="en-US" sz="2400" dirty="0">
                <a:solidFill>
                  <a:schemeClr val="tx1"/>
                </a:solidFill>
              </a:rPr>
              <a:t>encoding of a </a:t>
            </a:r>
            <a:r>
              <a:rPr lang="en-US" sz="2400" dirty="0" smtClean="0">
                <a:solidFill>
                  <a:schemeClr val="tx1"/>
                </a:solidFill>
              </a:rPr>
              <a:t>word: a vector </a:t>
            </a:r>
            <a:r>
              <a:rPr lang="en-US" sz="2400" dirty="0">
                <a:solidFill>
                  <a:schemeClr val="tx1"/>
                </a:solidFill>
              </a:rPr>
              <a:t>in which the corresponding element is set to one and all other elements are zero</a:t>
            </a:r>
          </a:p>
          <a:p>
            <a:endParaRPr lang="en-US" sz="2400" dirty="0"/>
          </a:p>
          <a:p>
            <a:r>
              <a:rPr lang="en-US" sz="2400" dirty="0"/>
              <a:t>Ex: </a:t>
            </a:r>
            <a:r>
              <a:rPr lang="en-US" sz="2400" dirty="0" smtClean="0"/>
              <a:t>a </a:t>
            </a:r>
            <a:r>
              <a:rPr lang="en-US" sz="2400" dirty="0"/>
              <a:t>five-word vocabulary </a:t>
            </a:r>
            <a:r>
              <a:rPr lang="en-US" sz="2400" dirty="0" smtClean="0"/>
              <a:t>and sample encoding: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King, Queen, Man, </a:t>
            </a:r>
            <a:r>
              <a:rPr lang="en-US" sz="2400" dirty="0">
                <a:solidFill>
                  <a:srgbClr val="1200FF"/>
                </a:solidFill>
              </a:rPr>
              <a:t>Woman</a:t>
            </a:r>
            <a:r>
              <a:rPr lang="en-US" sz="2400" dirty="0">
                <a:solidFill>
                  <a:srgbClr val="FF0000"/>
                </a:solidFill>
              </a:rPr>
              <a:t>, and Child </a:t>
            </a:r>
          </a:p>
          <a:p>
            <a:r>
              <a:rPr lang="en-US" sz="2400" dirty="0"/>
              <a:t>an encoding of the word '</a:t>
            </a:r>
            <a:r>
              <a:rPr lang="en-US" sz="2400" dirty="0">
                <a:solidFill>
                  <a:srgbClr val="1200FF"/>
                </a:solidFill>
              </a:rPr>
              <a:t>Woman</a:t>
            </a:r>
            <a:r>
              <a:rPr lang="en-US" sz="2400" dirty="0"/>
              <a:t>':</a:t>
            </a:r>
          </a:p>
          <a:p>
            <a:r>
              <a:rPr lang="fi-FI" sz="2400" dirty="0">
                <a:solidFill>
                  <a:srgbClr val="FF0000"/>
                </a:solidFill>
              </a:rPr>
              <a:t>[0, 0, 0, </a:t>
            </a:r>
            <a:r>
              <a:rPr lang="fi-FI" sz="2400" dirty="0">
                <a:solidFill>
                  <a:srgbClr val="1200FF"/>
                </a:solidFill>
              </a:rPr>
              <a:t>1</a:t>
            </a:r>
            <a:r>
              <a:rPr lang="fi-FI" sz="2400" dirty="0">
                <a:solidFill>
                  <a:srgbClr val="FF0000"/>
                </a:solidFill>
              </a:rPr>
              <a:t>, 0]</a:t>
            </a:r>
          </a:p>
        </p:txBody>
      </p:sp>
    </p:spTree>
    <p:extLst>
      <p:ext uri="{BB962C8B-B14F-4D97-AF65-F5344CB8AC3E}">
        <p14:creationId xmlns:p14="http://schemas.microsoft.com/office/powerpoint/2010/main" val="33010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Word Vectors &amp; One-Hot Encodings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783995"/>
            <a:ext cx="7944873" cy="5929669"/>
          </a:xfrm>
        </p:spPr>
        <p:txBody>
          <a:bodyPr>
            <a:noAutofit/>
          </a:bodyPr>
          <a:lstStyle/>
          <a:p>
            <a:r>
              <a:rPr lang="en-US" sz="1900" dirty="0">
                <a:latin typeface="Courier"/>
                <a:cs typeface="Courier"/>
              </a:rPr>
              <a:t>import </a:t>
            </a:r>
            <a:r>
              <a:rPr lang="en-US" sz="1900" dirty="0" err="1">
                <a:latin typeface="Courier"/>
                <a:cs typeface="Courier"/>
              </a:rPr>
              <a:t>numpy</a:t>
            </a:r>
            <a:r>
              <a:rPr lang="en-US" sz="1900" dirty="0">
                <a:latin typeface="Courier"/>
                <a:cs typeface="Courier"/>
              </a:rPr>
              <a:t> as </a:t>
            </a:r>
            <a:r>
              <a:rPr lang="en-US" sz="1900" dirty="0" err="1" smtClean="0">
                <a:latin typeface="Courier"/>
                <a:cs typeface="Courier"/>
              </a:rPr>
              <a:t>np</a:t>
            </a:r>
            <a:r>
              <a:rPr lang="en-US" sz="1900" dirty="0" smtClean="0">
                <a:latin typeface="Courier"/>
                <a:cs typeface="Courier"/>
              </a:rPr>
              <a:t> </a:t>
            </a:r>
            <a:r>
              <a:rPr lang="en-US" sz="1900" dirty="0" smtClean="0">
                <a:solidFill>
                  <a:srgbClr val="1200FF"/>
                </a:solidFill>
                <a:latin typeface="Courier"/>
                <a:cs typeface="Courier"/>
              </a:rPr>
              <a:t># </a:t>
            </a:r>
            <a:r>
              <a:rPr lang="en-US" sz="1900" dirty="0" err="1" smtClean="0">
                <a:solidFill>
                  <a:srgbClr val="1200FF"/>
                </a:solidFill>
                <a:latin typeface="Courier"/>
                <a:cs typeface="Courier"/>
              </a:rPr>
              <a:t>onehot-encode.py</a:t>
            </a:r>
            <a:endParaRPr lang="en-US" sz="1900" dirty="0">
              <a:solidFill>
                <a:srgbClr val="1200FF"/>
              </a:solidFill>
              <a:latin typeface="Courier"/>
              <a:cs typeface="Courier"/>
            </a:endParaRPr>
          </a:p>
          <a:p>
            <a:endParaRPr lang="en-US" sz="1900" dirty="0">
              <a:latin typeface="Courier"/>
              <a:cs typeface="Courier"/>
            </a:endParaRPr>
          </a:p>
          <a:p>
            <a:r>
              <a:rPr lang="pt-BR" sz="1900" dirty="0">
                <a:latin typeface="Courier"/>
                <a:cs typeface="Courier"/>
              </a:rPr>
              <a:t>CLASSES = </a:t>
            </a:r>
            <a:r>
              <a:rPr lang="pt-BR" sz="1900" dirty="0" err="1">
                <a:latin typeface="Courier"/>
                <a:cs typeface="Courier"/>
              </a:rPr>
              <a:t>list</a:t>
            </a:r>
            <a:r>
              <a:rPr lang="pt-BR" sz="1900" dirty="0">
                <a:latin typeface="Courier"/>
                <a:cs typeface="Courier"/>
              </a:rPr>
              <a:t>(</a:t>
            </a:r>
            <a:r>
              <a:rPr lang="pt-BR" sz="1900" dirty="0" err="1">
                <a:latin typeface="Courier"/>
                <a:cs typeface="Courier"/>
              </a:rPr>
              <a:t>np.array</a:t>
            </a:r>
            <a:r>
              <a:rPr lang="pt-BR" sz="1900" dirty="0">
                <a:latin typeface="Courier"/>
                <a:cs typeface="Courier"/>
              </a:rPr>
              <a:t>([3, 1, 2])</a:t>
            </a:r>
            <a:r>
              <a:rPr lang="pt-BR" sz="1900" dirty="0" smtClean="0">
                <a:latin typeface="Courier"/>
                <a:cs typeface="Courier"/>
              </a:rPr>
              <a:t>)</a:t>
            </a:r>
            <a:endParaRPr lang="pt-BR" sz="1900" dirty="0">
              <a:latin typeface="Courier"/>
              <a:cs typeface="Courier"/>
            </a:endParaRPr>
          </a:p>
          <a:p>
            <a:r>
              <a:rPr lang="pt-BR" sz="1900" dirty="0">
                <a:latin typeface="Courier"/>
                <a:cs typeface="Courier"/>
              </a:rPr>
              <a:t># The </a:t>
            </a:r>
            <a:r>
              <a:rPr lang="pt-BR" sz="1900" dirty="0" err="1">
                <a:latin typeface="Courier"/>
                <a:cs typeface="Courier"/>
              </a:rPr>
              <a:t>dataset</a:t>
            </a:r>
            <a:r>
              <a:rPr lang="pt-BR" sz="1900" dirty="0">
                <a:latin typeface="Courier"/>
                <a:cs typeface="Courier"/>
              </a:rPr>
              <a:t> </a:t>
            </a:r>
            <a:r>
              <a:rPr lang="pt-BR" sz="1900" dirty="0" err="1">
                <a:latin typeface="Courier"/>
                <a:cs typeface="Courier"/>
              </a:rPr>
              <a:t>labels</a:t>
            </a:r>
            <a:endParaRPr lang="pt-BR" sz="1900" dirty="0">
              <a:latin typeface="Courier"/>
              <a:cs typeface="Courier"/>
            </a:endParaRPr>
          </a:p>
          <a:p>
            <a:r>
              <a:rPr lang="pt-BR" sz="1900" dirty="0">
                <a:latin typeface="Courier"/>
                <a:cs typeface="Courier"/>
              </a:rPr>
              <a:t>LABELS = </a:t>
            </a:r>
            <a:r>
              <a:rPr lang="pt-BR" sz="1900" dirty="0" err="1">
                <a:latin typeface="Courier"/>
                <a:cs typeface="Courier"/>
              </a:rPr>
              <a:t>np.array</a:t>
            </a:r>
            <a:r>
              <a:rPr lang="pt-BR" sz="1900" dirty="0">
                <a:latin typeface="Courier"/>
                <a:cs typeface="Courier"/>
              </a:rPr>
              <a:t>([1, 2, 3, 1, 2, 1, 1, 2, 3])</a:t>
            </a:r>
          </a:p>
          <a:p>
            <a:r>
              <a:rPr lang="pt-BR" sz="1900" dirty="0">
                <a:latin typeface="Courier"/>
                <a:cs typeface="Courier"/>
              </a:rPr>
              <a:t>VALUES = [3, 3, 1, 1, 2, 2]</a:t>
            </a:r>
          </a:p>
          <a:p>
            <a:r>
              <a:rPr lang="pt-BR" sz="1900" dirty="0">
                <a:latin typeface="Courier"/>
                <a:cs typeface="Courier"/>
              </a:rPr>
              <a:t>ONEHOT = </a:t>
            </a:r>
            <a:r>
              <a:rPr lang="pt-BR" sz="1900" dirty="0" err="1">
                <a:latin typeface="Courier"/>
                <a:cs typeface="Courier"/>
              </a:rPr>
              <a:t>np.zeros</a:t>
            </a:r>
            <a:r>
              <a:rPr lang="pt-BR" sz="1900" dirty="0">
                <a:latin typeface="Courier"/>
                <a:cs typeface="Courier"/>
              </a:rPr>
              <a:t>((</a:t>
            </a:r>
            <a:r>
              <a:rPr lang="pt-BR" sz="1900" dirty="0" err="1">
                <a:latin typeface="Courier"/>
                <a:cs typeface="Courier"/>
              </a:rPr>
              <a:t>len</a:t>
            </a:r>
            <a:r>
              <a:rPr lang="pt-BR" sz="1900" dirty="0">
                <a:latin typeface="Courier"/>
                <a:cs typeface="Courier"/>
              </a:rPr>
              <a:t>(LABELS), </a:t>
            </a:r>
            <a:r>
              <a:rPr lang="pt-BR" sz="1900" dirty="0" err="1">
                <a:latin typeface="Courier"/>
                <a:cs typeface="Courier"/>
              </a:rPr>
              <a:t>len</a:t>
            </a:r>
            <a:r>
              <a:rPr lang="pt-BR" sz="1900" dirty="0">
                <a:latin typeface="Courier"/>
                <a:cs typeface="Courier"/>
              </a:rPr>
              <a:t>(CLASSES)))</a:t>
            </a:r>
          </a:p>
          <a:p>
            <a:endParaRPr lang="pt-BR" sz="1900" dirty="0">
              <a:latin typeface="Courier"/>
              <a:cs typeface="Courier"/>
            </a:endParaRPr>
          </a:p>
          <a:p>
            <a:r>
              <a:rPr lang="pt-BR" sz="1900" dirty="0">
                <a:latin typeface="Courier"/>
                <a:cs typeface="Courier"/>
              </a:rPr>
              <a:t>for </a:t>
            </a:r>
            <a:r>
              <a:rPr lang="pt-BR" sz="1900" dirty="0" err="1">
                <a:latin typeface="Courier"/>
                <a:cs typeface="Courier"/>
              </a:rPr>
              <a:t>idx</a:t>
            </a:r>
            <a:r>
              <a:rPr lang="pt-BR" sz="1900" dirty="0">
                <a:latin typeface="Courier"/>
                <a:cs typeface="Courier"/>
              </a:rPr>
              <a:t>, </a:t>
            </a:r>
            <a:r>
              <a:rPr lang="pt-BR" sz="1900" dirty="0" err="1">
                <a:latin typeface="Courier"/>
                <a:cs typeface="Courier"/>
              </a:rPr>
              <a:t>value</a:t>
            </a:r>
            <a:r>
              <a:rPr lang="pt-BR" sz="1900" dirty="0">
                <a:latin typeface="Courier"/>
                <a:cs typeface="Courier"/>
              </a:rPr>
              <a:t> in </a:t>
            </a:r>
            <a:r>
              <a:rPr lang="pt-BR" sz="1900" dirty="0" err="1">
                <a:latin typeface="Courier"/>
                <a:cs typeface="Courier"/>
              </a:rPr>
              <a:t>enumerate</a:t>
            </a:r>
            <a:r>
              <a:rPr lang="pt-BR" sz="1900" dirty="0">
                <a:latin typeface="Courier"/>
                <a:cs typeface="Courier"/>
              </a:rPr>
              <a:t>(LABELS):</a:t>
            </a:r>
          </a:p>
          <a:p>
            <a:r>
              <a:rPr lang="pt-BR" sz="1900" dirty="0">
                <a:latin typeface="Courier"/>
                <a:cs typeface="Courier"/>
              </a:rPr>
              <a:t>  </a:t>
            </a:r>
            <a:r>
              <a:rPr lang="pt-BR" sz="1900" dirty="0" err="1">
                <a:latin typeface="Courier"/>
                <a:cs typeface="Courier"/>
              </a:rPr>
              <a:t>print</a:t>
            </a:r>
            <a:r>
              <a:rPr lang="pt-BR" sz="1900" dirty="0">
                <a:latin typeface="Courier"/>
                <a:cs typeface="Courier"/>
              </a:rPr>
              <a:t>("</a:t>
            </a:r>
            <a:r>
              <a:rPr lang="pt-BR" sz="1900" dirty="0" err="1">
                <a:latin typeface="Courier"/>
                <a:cs typeface="Courier"/>
              </a:rPr>
              <a:t>idx</a:t>
            </a:r>
            <a:r>
              <a:rPr lang="pt-BR" sz="1900" dirty="0">
                <a:latin typeface="Courier"/>
                <a:cs typeface="Courier"/>
              </a:rPr>
              <a:t>:",</a:t>
            </a:r>
            <a:r>
              <a:rPr lang="pt-BR" sz="1900" dirty="0" err="1">
                <a:latin typeface="Courier"/>
                <a:cs typeface="Courier"/>
              </a:rPr>
              <a:t>idx</a:t>
            </a:r>
            <a:r>
              <a:rPr lang="pt-BR" sz="1900" dirty="0">
                <a:latin typeface="Courier"/>
                <a:cs typeface="Courier"/>
              </a:rPr>
              <a:t>,"</a:t>
            </a:r>
            <a:r>
              <a:rPr lang="pt-BR" sz="1900" dirty="0" err="1">
                <a:latin typeface="Courier"/>
                <a:cs typeface="Courier"/>
              </a:rPr>
              <a:t>value</a:t>
            </a:r>
            <a:r>
              <a:rPr lang="pt-BR" sz="1900" dirty="0">
                <a:latin typeface="Courier"/>
                <a:cs typeface="Courier"/>
              </a:rPr>
              <a:t>:",</a:t>
            </a:r>
            <a:r>
              <a:rPr lang="pt-BR" sz="1900" dirty="0" err="1">
                <a:latin typeface="Courier"/>
                <a:cs typeface="Courier"/>
              </a:rPr>
              <a:t>value</a:t>
            </a:r>
            <a:r>
              <a:rPr lang="pt-BR" sz="1900" dirty="0">
                <a:latin typeface="Courier"/>
                <a:cs typeface="Courier"/>
              </a:rPr>
              <a:t>)</a:t>
            </a:r>
          </a:p>
          <a:p>
            <a:r>
              <a:rPr lang="pt-BR" sz="1900" dirty="0">
                <a:latin typeface="Courier"/>
                <a:cs typeface="Courier"/>
              </a:rPr>
              <a:t>  ONEHOT[</a:t>
            </a:r>
            <a:r>
              <a:rPr lang="pt-BR" sz="1900" dirty="0" err="1">
                <a:latin typeface="Courier"/>
                <a:cs typeface="Courier"/>
              </a:rPr>
              <a:t>idx</a:t>
            </a:r>
            <a:r>
              <a:rPr lang="pt-BR" sz="1900" dirty="0">
                <a:latin typeface="Courier"/>
                <a:cs typeface="Courier"/>
              </a:rPr>
              <a:t>, </a:t>
            </a:r>
            <a:r>
              <a:rPr lang="pt-BR" sz="1900" dirty="0" err="1">
                <a:latin typeface="Courier"/>
                <a:cs typeface="Courier"/>
              </a:rPr>
              <a:t>CLASSES.index</a:t>
            </a:r>
            <a:r>
              <a:rPr lang="pt-BR" sz="1900" dirty="0">
                <a:latin typeface="Courier"/>
                <a:cs typeface="Courier"/>
              </a:rPr>
              <a:t>(</a:t>
            </a:r>
            <a:r>
              <a:rPr lang="pt-BR" sz="1900" dirty="0" err="1">
                <a:latin typeface="Courier"/>
                <a:cs typeface="Courier"/>
              </a:rPr>
              <a:t>value</a:t>
            </a:r>
            <a:r>
              <a:rPr lang="pt-BR" sz="1900" dirty="0">
                <a:latin typeface="Courier"/>
                <a:cs typeface="Courier"/>
              </a:rPr>
              <a:t>)] = 1</a:t>
            </a:r>
          </a:p>
          <a:p>
            <a:endParaRPr lang="pt-BR" sz="1900" dirty="0">
              <a:latin typeface="Courier"/>
              <a:cs typeface="Courier"/>
            </a:endParaRPr>
          </a:p>
          <a:p>
            <a:r>
              <a:rPr lang="pt-BR" sz="1900" dirty="0" err="1">
                <a:latin typeface="Courier"/>
                <a:cs typeface="Courier"/>
              </a:rPr>
              <a:t>print</a:t>
            </a:r>
            <a:r>
              <a:rPr lang="pt-BR" sz="1900" dirty="0">
                <a:latin typeface="Courier"/>
                <a:cs typeface="Courier"/>
              </a:rPr>
              <a:t>("</a:t>
            </a:r>
            <a:r>
              <a:rPr lang="pt-BR" sz="1900" dirty="0" err="1">
                <a:latin typeface="Courier"/>
                <a:cs typeface="Courier"/>
              </a:rPr>
              <a:t>One</a:t>
            </a:r>
            <a:r>
              <a:rPr lang="pt-BR" sz="1900" dirty="0">
                <a:latin typeface="Courier"/>
                <a:cs typeface="Courier"/>
              </a:rPr>
              <a:t>-hot </a:t>
            </a:r>
            <a:r>
              <a:rPr lang="pt-BR" sz="1900" dirty="0" err="1">
                <a:latin typeface="Courier"/>
                <a:cs typeface="Courier"/>
              </a:rPr>
              <a:t>Encoding</a:t>
            </a:r>
            <a:r>
              <a:rPr lang="pt-BR" sz="1900" dirty="0">
                <a:latin typeface="Courier"/>
                <a:cs typeface="Courier"/>
              </a:rPr>
              <a:t>:")</a:t>
            </a:r>
          </a:p>
          <a:p>
            <a:r>
              <a:rPr lang="pt-BR" sz="1900" dirty="0" err="1">
                <a:latin typeface="Courier"/>
                <a:cs typeface="Courier"/>
              </a:rPr>
              <a:t>print</a:t>
            </a:r>
            <a:r>
              <a:rPr lang="pt-BR" sz="1900" dirty="0">
                <a:latin typeface="Courier"/>
                <a:cs typeface="Courier"/>
              </a:rPr>
              <a:t>(ONEHOT)</a:t>
            </a:r>
          </a:p>
        </p:txBody>
      </p:sp>
    </p:spTree>
    <p:extLst>
      <p:ext uri="{BB962C8B-B14F-4D97-AF65-F5344CB8AC3E}">
        <p14:creationId xmlns:p14="http://schemas.microsoft.com/office/powerpoint/2010/main" val="593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Word Vectors &amp; One-Hot Encodings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270073"/>
            <a:ext cx="7944873" cy="5443591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idx</a:t>
            </a:r>
            <a:r>
              <a:rPr lang="en-US" sz="2400" dirty="0">
                <a:latin typeface="Courier"/>
                <a:cs typeface="Courier"/>
              </a:rPr>
              <a:t>: 0 value: 1</a:t>
            </a:r>
          </a:p>
          <a:p>
            <a:r>
              <a:rPr lang="en-US" sz="2400" dirty="0" err="1">
                <a:latin typeface="Courier"/>
                <a:cs typeface="Courier"/>
              </a:rPr>
              <a:t>idx</a:t>
            </a:r>
            <a:r>
              <a:rPr lang="en-US" sz="2400" dirty="0">
                <a:latin typeface="Courier"/>
                <a:cs typeface="Courier"/>
              </a:rPr>
              <a:t>: 1 value: 2</a:t>
            </a:r>
          </a:p>
          <a:p>
            <a:r>
              <a:rPr lang="en-US" sz="2400" dirty="0" err="1">
                <a:latin typeface="Courier"/>
                <a:cs typeface="Courier"/>
              </a:rPr>
              <a:t>idx</a:t>
            </a:r>
            <a:r>
              <a:rPr lang="en-US" sz="2400" dirty="0">
                <a:latin typeface="Courier"/>
                <a:cs typeface="Courier"/>
              </a:rPr>
              <a:t>: 2 value: 3</a:t>
            </a:r>
          </a:p>
          <a:p>
            <a:r>
              <a:rPr lang="en-US" sz="2400" dirty="0" err="1">
                <a:latin typeface="Courier"/>
                <a:cs typeface="Courier"/>
              </a:rPr>
              <a:t>idx</a:t>
            </a:r>
            <a:r>
              <a:rPr lang="en-US" sz="2400" dirty="0">
                <a:latin typeface="Courier"/>
                <a:cs typeface="Courier"/>
              </a:rPr>
              <a:t>: 3 value: 1</a:t>
            </a:r>
          </a:p>
          <a:p>
            <a:r>
              <a:rPr lang="en-US" sz="2400" dirty="0" err="1">
                <a:latin typeface="Courier"/>
                <a:cs typeface="Courier"/>
              </a:rPr>
              <a:t>idx</a:t>
            </a:r>
            <a:r>
              <a:rPr lang="en-US" sz="2400" dirty="0">
                <a:latin typeface="Courier"/>
                <a:cs typeface="Courier"/>
              </a:rPr>
              <a:t>: 4 value: 2</a:t>
            </a:r>
          </a:p>
          <a:p>
            <a:r>
              <a:rPr lang="en-US" sz="2400" dirty="0" err="1">
                <a:latin typeface="Courier"/>
                <a:cs typeface="Courier"/>
              </a:rPr>
              <a:t>idx</a:t>
            </a:r>
            <a:r>
              <a:rPr lang="en-US" sz="2400" dirty="0">
                <a:latin typeface="Courier"/>
                <a:cs typeface="Courier"/>
              </a:rPr>
              <a:t>: 5 value: 1</a:t>
            </a:r>
          </a:p>
          <a:p>
            <a:r>
              <a:rPr lang="en-US" sz="2400" dirty="0" err="1">
                <a:latin typeface="Courier"/>
                <a:cs typeface="Courier"/>
              </a:rPr>
              <a:t>idx</a:t>
            </a:r>
            <a:r>
              <a:rPr lang="en-US" sz="2400" dirty="0">
                <a:latin typeface="Courier"/>
                <a:cs typeface="Courier"/>
              </a:rPr>
              <a:t>: 6 value: 1</a:t>
            </a:r>
          </a:p>
          <a:p>
            <a:r>
              <a:rPr lang="en-US" sz="2400" dirty="0" err="1">
                <a:latin typeface="Courier"/>
                <a:cs typeface="Courier"/>
              </a:rPr>
              <a:t>idx</a:t>
            </a:r>
            <a:r>
              <a:rPr lang="en-US" sz="2400" dirty="0">
                <a:latin typeface="Courier"/>
                <a:cs typeface="Courier"/>
              </a:rPr>
              <a:t>: 7 value: 2</a:t>
            </a:r>
          </a:p>
          <a:p>
            <a:r>
              <a:rPr lang="en-US" sz="2400" dirty="0" err="1">
                <a:latin typeface="Courier"/>
                <a:cs typeface="Courier"/>
              </a:rPr>
              <a:t>idx</a:t>
            </a:r>
            <a:r>
              <a:rPr lang="en-US" sz="2400" dirty="0">
                <a:latin typeface="Courier"/>
                <a:cs typeface="Courier"/>
              </a:rPr>
              <a:t>: 8 value: 3</a:t>
            </a:r>
            <a:endParaRPr lang="mr-IN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939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Word Vectors &amp; One-Hot Encodings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270073"/>
            <a:ext cx="7944873" cy="5443591"/>
          </a:xfrm>
        </p:spPr>
        <p:txBody>
          <a:bodyPr>
            <a:noAutofit/>
          </a:bodyPr>
          <a:lstStyle/>
          <a:p>
            <a:r>
              <a:rPr lang="mr-IN" sz="2400" dirty="0">
                <a:latin typeface="Courier"/>
                <a:cs typeface="Courier"/>
              </a:rPr>
              <a:t>[[0. 1. 0.]</a:t>
            </a:r>
          </a:p>
          <a:p>
            <a:r>
              <a:rPr lang="mr-IN" sz="2400" dirty="0">
                <a:latin typeface="Courier"/>
                <a:cs typeface="Courier"/>
              </a:rPr>
              <a:t> [0. 0. 1.]</a:t>
            </a:r>
          </a:p>
          <a:p>
            <a:r>
              <a:rPr lang="mr-IN" sz="2400" dirty="0">
                <a:latin typeface="Courier"/>
                <a:cs typeface="Courier"/>
              </a:rPr>
              <a:t> [1. 0. 0.]</a:t>
            </a:r>
          </a:p>
          <a:p>
            <a:r>
              <a:rPr lang="mr-IN" sz="2400" dirty="0">
                <a:latin typeface="Courier"/>
                <a:cs typeface="Courier"/>
              </a:rPr>
              <a:t> [0. 1. 0.]</a:t>
            </a:r>
          </a:p>
          <a:p>
            <a:r>
              <a:rPr lang="mr-IN" sz="2400" dirty="0">
                <a:latin typeface="Courier"/>
                <a:cs typeface="Courier"/>
              </a:rPr>
              <a:t> [0. 0. 1.]</a:t>
            </a:r>
          </a:p>
          <a:p>
            <a:r>
              <a:rPr lang="mr-IN" sz="2400" dirty="0">
                <a:latin typeface="Courier"/>
                <a:cs typeface="Courier"/>
              </a:rPr>
              <a:t> [0. 1. 0.]</a:t>
            </a:r>
          </a:p>
          <a:p>
            <a:r>
              <a:rPr lang="mr-IN" sz="2400" dirty="0">
                <a:latin typeface="Courier"/>
                <a:cs typeface="Courier"/>
              </a:rPr>
              <a:t> [0. 1. 0.]</a:t>
            </a:r>
          </a:p>
          <a:p>
            <a:r>
              <a:rPr lang="mr-IN" sz="2400" dirty="0">
                <a:latin typeface="Courier"/>
                <a:cs typeface="Courier"/>
              </a:rPr>
              <a:t> [0. 0. 1.]</a:t>
            </a:r>
          </a:p>
          <a:p>
            <a:r>
              <a:rPr lang="mr-IN" sz="2400" dirty="0">
                <a:latin typeface="Courier"/>
                <a:cs typeface="Courier"/>
              </a:rPr>
              <a:t> [1. 0. 0.]]</a:t>
            </a:r>
          </a:p>
        </p:txBody>
      </p:sp>
    </p:spTree>
    <p:extLst>
      <p:ext uri="{BB962C8B-B14F-4D97-AF65-F5344CB8AC3E}">
        <p14:creationId xmlns:p14="http://schemas.microsoft.com/office/powerpoint/2010/main" val="290281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What are Word </a:t>
            </a:r>
            <a:r>
              <a:rPr lang="en-US" sz="3200" dirty="0" err="1" smtClean="0"/>
              <a:t>Embeddings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528" y="1113275"/>
            <a:ext cx="8264472" cy="5600390"/>
          </a:xfrm>
        </p:spPr>
        <p:txBody>
          <a:bodyPr>
            <a:noAutofit/>
          </a:bodyPr>
          <a:lstStyle/>
          <a:p>
            <a:r>
              <a:rPr lang="en-US" sz="2300" dirty="0"/>
              <a:t>A</a:t>
            </a:r>
            <a:r>
              <a:rPr lang="en-US" sz="2300" dirty="0" smtClean="0"/>
              <a:t>n </a:t>
            </a:r>
            <a:r>
              <a:rPr lang="en-US" sz="2300" dirty="0">
                <a:solidFill>
                  <a:srgbClr val="FF0000"/>
                </a:solidFill>
              </a:rPr>
              <a:t>embedding </a:t>
            </a:r>
            <a:r>
              <a:rPr lang="en-US" sz="2300" dirty="0" smtClean="0"/>
              <a:t>is:</a:t>
            </a:r>
          </a:p>
          <a:p>
            <a:r>
              <a:rPr lang="en-US" sz="2300" dirty="0" smtClean="0"/>
              <a:t>a </a:t>
            </a:r>
            <a:r>
              <a:rPr lang="en-US" sz="2300" dirty="0"/>
              <a:t>fixed-length </a:t>
            </a:r>
            <a:r>
              <a:rPr lang="en-US" sz="2300" dirty="0" smtClean="0"/>
              <a:t>vector </a:t>
            </a:r>
            <a:endParaRPr lang="en-US" sz="2300" dirty="0"/>
          </a:p>
          <a:p>
            <a:r>
              <a:rPr lang="en-US" sz="2300" dirty="0"/>
              <a:t>t</a:t>
            </a:r>
            <a:r>
              <a:rPr lang="en-US" sz="2300" dirty="0" smtClean="0"/>
              <a:t>hat encodes </a:t>
            </a:r>
            <a:r>
              <a:rPr lang="en-US" sz="2300" dirty="0"/>
              <a:t>and </a:t>
            </a:r>
            <a:r>
              <a:rPr lang="en-US" sz="2300" dirty="0" smtClean="0"/>
              <a:t>represents an entity </a:t>
            </a:r>
          </a:p>
          <a:p>
            <a:r>
              <a:rPr lang="en-US" sz="2300" dirty="0" smtClean="0"/>
              <a:t>Ex: document</a:t>
            </a:r>
            <a:r>
              <a:rPr lang="en-US" sz="2300" dirty="0"/>
              <a:t>, sentence, word, </a:t>
            </a:r>
            <a:r>
              <a:rPr lang="en-US" sz="2300" dirty="0" smtClean="0"/>
              <a:t>graph</a:t>
            </a:r>
          </a:p>
          <a:p>
            <a:endParaRPr lang="en-US" sz="2300" dirty="0" smtClean="0"/>
          </a:p>
          <a:p>
            <a:r>
              <a:rPr lang="en-US" sz="2300" dirty="0"/>
              <a:t>e</a:t>
            </a:r>
            <a:r>
              <a:rPr lang="en-US" sz="2300" dirty="0" smtClean="0"/>
              <a:t>ach </a:t>
            </a:r>
            <a:r>
              <a:rPr lang="en-US" sz="2300" dirty="0"/>
              <a:t>word is represented by a real-valued vector </a:t>
            </a:r>
          </a:p>
          <a:p>
            <a:r>
              <a:rPr lang="en-US" sz="2300" dirty="0"/>
              <a:t>often tens or hundreds of dimensions </a:t>
            </a:r>
          </a:p>
          <a:p>
            <a:endParaRPr lang="en-US" sz="2300" dirty="0"/>
          </a:p>
          <a:p>
            <a:r>
              <a:rPr lang="en-US" sz="2300" dirty="0">
                <a:solidFill>
                  <a:srgbClr val="1200FF"/>
                </a:solidFill>
              </a:rPr>
              <a:t>Compare with sparse word representations: </a:t>
            </a:r>
          </a:p>
          <a:p>
            <a:r>
              <a:rPr lang="en-US" sz="2300" dirty="0"/>
              <a:t>can require thousands or millions of dimensions </a:t>
            </a:r>
          </a:p>
          <a:p>
            <a:r>
              <a:rPr lang="en-US" sz="2300" dirty="0"/>
              <a:t>one example is one-hot </a:t>
            </a:r>
            <a:r>
              <a:rPr lang="en-US" sz="2300" dirty="0" smtClean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50692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What are Word </a:t>
            </a:r>
            <a:r>
              <a:rPr lang="en-US" sz="3200" dirty="0" err="1" smtClean="0"/>
              <a:t>Embeddings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041" y="1332791"/>
            <a:ext cx="8483959" cy="5380873"/>
          </a:xfrm>
        </p:spPr>
        <p:txBody>
          <a:bodyPr>
            <a:noAutofit/>
          </a:bodyPr>
          <a:lstStyle/>
          <a:p>
            <a:r>
              <a:rPr lang="en-US" sz="2100" dirty="0" smtClean="0"/>
              <a:t>maps </a:t>
            </a:r>
            <a:r>
              <a:rPr lang="en-US" sz="2100" dirty="0"/>
              <a:t>words or phrases from a vocabulary to a corresponding vector of real </a:t>
            </a:r>
            <a:r>
              <a:rPr lang="en-US" sz="2100" dirty="0" smtClean="0"/>
              <a:t>numbers</a:t>
            </a:r>
            <a:endParaRPr lang="en-US" sz="2100" dirty="0"/>
          </a:p>
          <a:p>
            <a:endParaRPr lang="en-US" sz="2100" dirty="0" smtClean="0"/>
          </a:p>
          <a:p>
            <a:r>
              <a:rPr lang="en-US" sz="2100" dirty="0" smtClean="0"/>
              <a:t>this </a:t>
            </a:r>
            <a:r>
              <a:rPr lang="en-US" sz="2100" dirty="0"/>
              <a:t>vector </a:t>
            </a:r>
            <a:r>
              <a:rPr lang="en-US" sz="2100" dirty="0" smtClean="0"/>
              <a:t>has </a:t>
            </a:r>
            <a:r>
              <a:rPr lang="en-US" sz="2100" dirty="0"/>
              <a:t>two important </a:t>
            </a:r>
            <a:r>
              <a:rPr lang="en-US" sz="2100" dirty="0" smtClean="0"/>
              <a:t>&amp; advantageous </a:t>
            </a:r>
            <a:r>
              <a:rPr lang="en-US" sz="2100" dirty="0"/>
              <a:t>properties:</a:t>
            </a:r>
          </a:p>
          <a:p>
            <a:endParaRPr lang="en-US" sz="2100" dirty="0" smtClean="0"/>
          </a:p>
          <a:p>
            <a:r>
              <a:rPr lang="en-US" sz="2100" dirty="0" smtClean="0"/>
              <a:t>1)Dimensionality Reduction: a </a:t>
            </a:r>
            <a:r>
              <a:rPr lang="en-US" sz="2100" dirty="0"/>
              <a:t>more efficient representation</a:t>
            </a:r>
          </a:p>
          <a:p>
            <a:endParaRPr lang="en-US" sz="2100" dirty="0" smtClean="0"/>
          </a:p>
          <a:p>
            <a:r>
              <a:rPr lang="en-US" sz="2100" dirty="0" smtClean="0"/>
              <a:t>2)Contextual Similarity: a </a:t>
            </a:r>
            <a:r>
              <a:rPr lang="en-US" sz="2100" dirty="0"/>
              <a:t>more expressive </a:t>
            </a:r>
            <a:r>
              <a:rPr lang="en-US" sz="2100" dirty="0" smtClean="0"/>
              <a:t>representation</a:t>
            </a:r>
          </a:p>
          <a:p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4651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What are Word </a:t>
            </a:r>
            <a:r>
              <a:rPr lang="en-US" sz="3200" dirty="0" err="1" smtClean="0"/>
              <a:t>Embeddings</a:t>
            </a:r>
            <a:r>
              <a:rPr lang="en-US" sz="320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332792"/>
            <a:ext cx="8123371" cy="5380872"/>
          </a:xfrm>
        </p:spPr>
        <p:txBody>
          <a:bodyPr>
            <a:normAutofit/>
          </a:bodyPr>
          <a:lstStyle/>
          <a:p>
            <a:r>
              <a:rPr lang="en-US" sz="2200" dirty="0"/>
              <a:t>the most widely known best practice in NLP</a:t>
            </a:r>
          </a:p>
          <a:p>
            <a:r>
              <a:rPr lang="en-US" sz="2200" dirty="0"/>
              <a:t>pre-trained </a:t>
            </a:r>
            <a:r>
              <a:rPr lang="en-US" sz="2200" dirty="0" err="1"/>
              <a:t>embeddings</a:t>
            </a:r>
            <a:r>
              <a:rPr lang="en-US" sz="2200" dirty="0"/>
              <a:t> can be helpful</a:t>
            </a:r>
          </a:p>
          <a:p>
            <a:r>
              <a:rPr lang="en-US" sz="2200" dirty="0"/>
              <a:t>optimal dimensionality of word </a:t>
            </a:r>
            <a:r>
              <a:rPr lang="en-US" sz="2200" dirty="0" err="1"/>
              <a:t>embeddings</a:t>
            </a:r>
            <a:r>
              <a:rPr lang="en-US" sz="2200" dirty="0"/>
              <a:t> is task-dependent </a:t>
            </a:r>
          </a:p>
          <a:p>
            <a:endParaRPr lang="en-US" sz="2200" dirty="0"/>
          </a:p>
          <a:p>
            <a:r>
              <a:rPr lang="en-US" sz="2200" dirty="0"/>
              <a:t>a smaller dimensionality works better for: </a:t>
            </a:r>
          </a:p>
          <a:p>
            <a:r>
              <a:rPr lang="en-US" sz="2200" dirty="0" smtClean="0"/>
              <a:t>1)syntactic </a:t>
            </a:r>
            <a:r>
              <a:rPr lang="en-US" sz="2200" dirty="0"/>
              <a:t>tasks such as named entity recognition</a:t>
            </a:r>
          </a:p>
          <a:p>
            <a:r>
              <a:rPr lang="en-US" sz="2200" dirty="0" smtClean="0"/>
              <a:t>2)part</a:t>
            </a:r>
            <a:r>
              <a:rPr lang="en-US" sz="2200" dirty="0"/>
              <a:t>-of-speech (POS) tagging </a:t>
            </a:r>
          </a:p>
          <a:p>
            <a:r>
              <a:rPr lang="en-US" sz="2200" dirty="0"/>
              <a:t>larger dimensionality is more useful for more semantic </a:t>
            </a:r>
            <a:r>
              <a:rPr lang="en-US" sz="2200" dirty="0" smtClean="0"/>
              <a:t>tasks, such as as </a:t>
            </a:r>
            <a:r>
              <a:rPr lang="en-US" sz="2200" dirty="0"/>
              <a:t>sentiment analysis </a:t>
            </a:r>
          </a:p>
        </p:txBody>
      </p:sp>
    </p:spTree>
    <p:extLst>
      <p:ext uri="{BB962C8B-B14F-4D97-AF65-F5344CB8AC3E}">
        <p14:creationId xmlns:p14="http://schemas.microsoft.com/office/powerpoint/2010/main" val="226184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milyTree04_16x9.potx" id="{B964823B-9989-4770-AD4F-CD518EC6023C}" vid="{1B7A11DD-A8BF-4C0B-8348-71949B7D9C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8870</TotalTime>
  <Words>1635</Words>
  <Application>Microsoft Macintosh PowerPoint</Application>
  <PresentationFormat>On-screen Show (4:3)</PresentationFormat>
  <Paragraphs>269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Wisp</vt:lpstr>
      <vt:lpstr>Introduction to Natural Language Processing (NLP)</vt:lpstr>
      <vt:lpstr>List of Topics</vt:lpstr>
      <vt:lpstr>What are Word Vectors?</vt:lpstr>
      <vt:lpstr>Word Vectors &amp; One-Hot Encodings</vt:lpstr>
      <vt:lpstr>Word Vectors &amp; One-Hot Encodings</vt:lpstr>
      <vt:lpstr>Word Vectors &amp; One-Hot Encodings</vt:lpstr>
      <vt:lpstr>What are Word Embeddings?</vt:lpstr>
      <vt:lpstr>What are Word Embeddings?</vt:lpstr>
      <vt:lpstr>What are Word Embeddings?</vt:lpstr>
      <vt:lpstr>Popular Word Embeddings</vt:lpstr>
      <vt:lpstr>Popular Word Embeddings</vt:lpstr>
      <vt:lpstr>Word Vectors vs Word Embeddings</vt:lpstr>
      <vt:lpstr>Word Vectors vs Word Embeddings</vt:lpstr>
      <vt:lpstr>Limitations of Word Embeddings</vt:lpstr>
      <vt:lpstr>Embedding Models</vt:lpstr>
      <vt:lpstr>NLP Techniques in ML</vt:lpstr>
      <vt:lpstr>NLP and Text Processing</vt:lpstr>
      <vt:lpstr>NLP Stemming Algorithms</vt:lpstr>
      <vt:lpstr>NLP Caveats</vt:lpstr>
      <vt:lpstr>NLP and Text-to-Features</vt:lpstr>
      <vt:lpstr>Universal Sentence Encoder </vt:lpstr>
      <vt:lpstr>Doc2Vec (Paragraph Vector) </vt:lpstr>
      <vt:lpstr>Python Support for NLP</vt:lpstr>
      <vt:lpstr>Useful Links for NLP</vt:lpstr>
      <vt:lpstr>Useful Links for NLP</vt:lpstr>
      <vt:lpstr>Useful Links for NLP</vt:lpstr>
      <vt:lpstr>Useful Links for NLP</vt:lpstr>
      <vt:lpstr>Keras/NLP Code Samples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Data Visualization</dc:title>
  <dc:creator>Oswald Campesato</dc:creator>
  <cp:lastModifiedBy>Oswald Campesato</cp:lastModifiedBy>
  <cp:revision>3187</cp:revision>
  <dcterms:created xsi:type="dcterms:W3CDTF">2013-07-08T18:06:30Z</dcterms:created>
  <dcterms:modified xsi:type="dcterms:W3CDTF">2020-01-25T20:35:19Z</dcterms:modified>
</cp:coreProperties>
</file>