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7" r:id="rId2"/>
    <p:sldId id="484" r:id="rId3"/>
    <p:sldId id="486" r:id="rId4"/>
    <p:sldId id="497" r:id="rId5"/>
    <p:sldId id="498" r:id="rId6"/>
    <p:sldId id="499" r:id="rId7"/>
    <p:sldId id="487" r:id="rId8"/>
    <p:sldId id="491" r:id="rId9"/>
    <p:sldId id="492" r:id="rId10"/>
    <p:sldId id="493" r:id="rId11"/>
    <p:sldId id="490" r:id="rId12"/>
    <p:sldId id="488" r:id="rId13"/>
    <p:sldId id="494" r:id="rId14"/>
    <p:sldId id="495" r:id="rId15"/>
    <p:sldId id="489" r:id="rId16"/>
    <p:sldId id="49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1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426A3-7BCA-144D-8345-854B2B871933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FB27A-B73A-4A40-9490-FEBA4EDB9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FB27A-B73A-4A40-9490-FEBA4EDB9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14325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5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1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5246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0184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885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2528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5731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098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9417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314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5864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829"/>
      </p:ext>
    </p:extLst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C41F-5622-C342-AE7A-94EB296A9F24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3FC808-810B-434E-9158-4DE51946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86" y="1"/>
            <a:ext cx="8783414" cy="143789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Natural Language Processing (NLP)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6174"/>
            <a:ext cx="7772400" cy="458915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UCSC Course </a:t>
            </a:r>
            <a:r>
              <a:rPr lang="is-IS" sz="3600" dirty="0"/>
              <a:t>AISV.801.(1)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Week </a:t>
            </a:r>
            <a:r>
              <a:rPr lang="en-US" sz="3600" dirty="0" smtClean="0"/>
              <a:t>#</a:t>
            </a:r>
            <a:r>
              <a:rPr lang="en-US" sz="3600" dirty="0"/>
              <a:t>2</a:t>
            </a:r>
            <a:r>
              <a:rPr lang="en-US" sz="3600" dirty="0" smtClean="0"/>
              <a:t> </a:t>
            </a:r>
            <a:r>
              <a:rPr lang="en-US" sz="3600" dirty="0"/>
              <a:t>(Hour </a:t>
            </a:r>
            <a:r>
              <a:rPr lang="en-US" sz="3600" dirty="0" smtClean="0"/>
              <a:t>1) 02/28/2020</a:t>
            </a:r>
            <a:endParaRPr lang="en-US" sz="3600" dirty="0"/>
          </a:p>
          <a:p>
            <a:r>
              <a:rPr lang="en-US" sz="3600" dirty="0" smtClean="0"/>
              <a:t>Intro to NLP: Regular Expressions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Oswald Campesato</a:t>
            </a:r>
          </a:p>
          <a:p>
            <a:r>
              <a:rPr lang="en-US" sz="3600" dirty="0" err="1"/>
              <a:t>ocampesato@yahoo.com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453487" y="36007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60244"/>
      </p:ext>
    </p:extLst>
  </p:cSld>
  <p:clrMapOvr>
    <a:masterClrMapping/>
  </p:clrMapOvr>
  <p:transition xmlns:p14="http://schemas.microsoft.com/office/powerpoint/2010/main"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Character Matching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54393"/>
            <a:ext cx="8123372" cy="545927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Courier"/>
                <a:cs typeface="Courier"/>
              </a:rPr>
              <a:t>^[A-Z]$: one uppercase letter:</a:t>
            </a:r>
          </a:p>
          <a:p>
            <a:r>
              <a:rPr lang="en-US" sz="2300" dirty="0">
                <a:latin typeface="Courier"/>
                <a:cs typeface="Courier"/>
              </a:rPr>
              <a:t>A</a:t>
            </a:r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 smtClean="0">
                <a:latin typeface="Courier"/>
                <a:cs typeface="Courier"/>
              </a:rPr>
              <a:t>Z</a:t>
            </a:r>
          </a:p>
          <a:p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^</a:t>
            </a:r>
            <a:r>
              <a:rPr lang="en-US" sz="2300" dirty="0" smtClean="0">
                <a:latin typeface="Courier"/>
                <a:cs typeface="Courier"/>
              </a:rPr>
              <a:t>[^A</a:t>
            </a:r>
            <a:r>
              <a:rPr lang="en-US" sz="2300" dirty="0">
                <a:latin typeface="Courier"/>
                <a:cs typeface="Courier"/>
              </a:rPr>
              <a:t>-Z</a:t>
            </a:r>
            <a:r>
              <a:rPr lang="en-US" sz="2300" dirty="0" smtClean="0">
                <a:latin typeface="Courier"/>
                <a:cs typeface="Courier"/>
              </a:rPr>
              <a:t>]$: one lowercase letter:</a:t>
            </a:r>
            <a:endParaRPr lang="en-US" sz="2300" dirty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a</a:t>
            </a:r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f</a:t>
            </a:r>
            <a:endParaRPr lang="en-US" sz="2300" dirty="0" smtClean="0">
              <a:latin typeface="Courier"/>
              <a:cs typeface="Courier"/>
            </a:endParaRPr>
          </a:p>
          <a:p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^</a:t>
            </a:r>
            <a:r>
              <a:rPr lang="en-US" sz="2300" dirty="0" smtClean="0">
                <a:latin typeface="Courier"/>
                <a:cs typeface="Courier"/>
              </a:rPr>
              <a:t>[a-z]</a:t>
            </a:r>
            <a:r>
              <a:rPr lang="en-US" sz="2300" dirty="0">
                <a:latin typeface="Courier"/>
                <a:cs typeface="Courier"/>
              </a:rPr>
              <a:t>$: one lowercase letter:</a:t>
            </a:r>
          </a:p>
          <a:p>
            <a:r>
              <a:rPr lang="en-US" sz="2300" dirty="0" smtClean="0">
                <a:latin typeface="Courier"/>
                <a:cs typeface="Courier"/>
              </a:rPr>
              <a:t>A</a:t>
            </a:r>
            <a:endParaRPr lang="en-US" sz="2300" dirty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896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Numeric/Character Ranges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270073"/>
            <a:ext cx="8123371" cy="5443590"/>
          </a:xfrm>
        </p:spPr>
        <p:txBody>
          <a:bodyPr>
            <a:noAutofit/>
          </a:bodyPr>
          <a:lstStyle/>
          <a:p>
            <a:r>
              <a:rPr lang="en-US" sz="2300" dirty="0" smtClean="0">
                <a:latin typeface="Courier"/>
                <a:cs typeface="Courier"/>
              </a:rPr>
              <a:t>(\d){2}: two-digit numbers</a:t>
            </a:r>
          </a:p>
          <a:p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 smtClean="0">
                <a:latin typeface="Courier"/>
                <a:cs typeface="Courier"/>
              </a:rPr>
              <a:t>(\d){2,4}: numbers between 10 and 9999</a:t>
            </a:r>
          </a:p>
          <a:p>
            <a:endParaRPr lang="en-US" sz="2300" dirty="0" smtClean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smtClean="0">
                <a:latin typeface="Courier"/>
                <a:cs typeface="Courier"/>
              </a:rPr>
              <a:t>\w){2}: two-character </a:t>
            </a:r>
            <a:r>
              <a:rPr lang="en-US" sz="2300" dirty="0" err="1" smtClean="0">
                <a:latin typeface="Courier"/>
                <a:cs typeface="Courier"/>
              </a:rPr>
              <a:t>strins</a:t>
            </a:r>
            <a:endParaRPr lang="en-US" sz="2300" dirty="0" smtClean="0">
              <a:latin typeface="Courier"/>
              <a:cs typeface="Courier"/>
            </a:endParaRPr>
          </a:p>
          <a:p>
            <a:endParaRPr lang="en-US" sz="2300" dirty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smtClean="0">
                <a:latin typeface="Courier"/>
                <a:cs typeface="Courier"/>
              </a:rPr>
              <a:t>\w){3,5}</a:t>
            </a:r>
            <a:r>
              <a:rPr lang="en-US" sz="2300" dirty="0">
                <a:latin typeface="Courier"/>
                <a:cs typeface="Courier"/>
              </a:rPr>
              <a:t>: </a:t>
            </a:r>
            <a:r>
              <a:rPr lang="en-US" sz="2300" dirty="0" smtClean="0">
                <a:latin typeface="Courier"/>
                <a:cs typeface="Courier"/>
              </a:rPr>
              <a:t>strings between 3 and 5 chars</a:t>
            </a:r>
            <a:endParaRPr lang="en-US" sz="2300" dirty="0">
              <a:latin typeface="Courier"/>
              <a:cs typeface="Courier"/>
            </a:endParaRPr>
          </a:p>
          <a:p>
            <a:endParaRPr lang="en-US" sz="2300" dirty="0" smtClean="0">
              <a:latin typeface="Courier"/>
              <a:cs typeface="Courier"/>
            </a:endParaRPr>
          </a:p>
          <a:p>
            <a:endParaRPr lang="en-US" sz="2300" dirty="0" smtClean="0">
              <a:latin typeface="Courier"/>
              <a:cs typeface="Courier"/>
            </a:endParaRPr>
          </a:p>
          <a:p>
            <a:endParaRPr lang="en-US" sz="23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1977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Pipe (“|”) Symbol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^([A-F]|[T-Z]):</a:t>
            </a:r>
          </a:p>
          <a:p>
            <a:r>
              <a:rPr lang="en-US" sz="2500" dirty="0" smtClean="0">
                <a:latin typeface="Courier"/>
                <a:cs typeface="Courier"/>
              </a:rPr>
              <a:t>A through F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OR</a:t>
            </a:r>
            <a:r>
              <a:rPr lang="en-US" sz="2500" dirty="0" smtClean="0">
                <a:latin typeface="Courier"/>
                <a:cs typeface="Courier"/>
              </a:rPr>
              <a:t> T through Z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^</a:t>
            </a:r>
            <a:r>
              <a:rPr lang="en-US" sz="2500" dirty="0">
                <a:latin typeface="Courier"/>
                <a:cs typeface="Courier"/>
              </a:rPr>
              <a:t>([A-F]|</a:t>
            </a:r>
            <a:r>
              <a:rPr lang="en-US" sz="2500" dirty="0" smtClean="0">
                <a:latin typeface="Courier"/>
                <a:cs typeface="Courier"/>
              </a:rPr>
              <a:t>[0-9]</a:t>
            </a:r>
            <a:r>
              <a:rPr lang="en-US" sz="2500" dirty="0">
                <a:latin typeface="Courier"/>
                <a:cs typeface="Courier"/>
              </a:rPr>
              <a:t>):</a:t>
            </a:r>
          </a:p>
          <a:p>
            <a:r>
              <a:rPr lang="en-US" sz="2500" dirty="0">
                <a:latin typeface="Courier"/>
                <a:cs typeface="Courier"/>
              </a:rPr>
              <a:t>A through F </a:t>
            </a:r>
            <a:r>
              <a:rPr lang="en-US" sz="2500" dirty="0">
                <a:solidFill>
                  <a:srgbClr val="1200FF"/>
                </a:solidFill>
                <a:latin typeface="Courier"/>
                <a:cs typeface="Courier"/>
              </a:rPr>
              <a:t>OR</a:t>
            </a:r>
            <a:r>
              <a:rPr lang="en-US" sz="2500" dirty="0">
                <a:latin typeface="Courier"/>
                <a:cs typeface="Courier"/>
              </a:rPr>
              <a:t> </a:t>
            </a:r>
            <a:r>
              <a:rPr lang="en-US" sz="2500" dirty="0" smtClean="0">
                <a:latin typeface="Courier"/>
                <a:cs typeface="Courier"/>
              </a:rPr>
              <a:t>0 </a:t>
            </a:r>
            <a:r>
              <a:rPr lang="en-US" sz="2500" dirty="0">
                <a:latin typeface="Courier"/>
                <a:cs typeface="Courier"/>
              </a:rPr>
              <a:t>through </a:t>
            </a:r>
            <a:r>
              <a:rPr lang="en-US" sz="2500" dirty="0" smtClean="0">
                <a:latin typeface="Courier"/>
                <a:cs typeface="Courier"/>
              </a:rPr>
              <a:t>9</a:t>
            </a:r>
            <a:endParaRPr lang="en-US" sz="2500" dirty="0">
              <a:latin typeface="Courier"/>
              <a:cs typeface="Courier"/>
            </a:endParaRP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^</a:t>
            </a:r>
            <a:r>
              <a:rPr lang="en-US" sz="2500" dirty="0" smtClean="0">
                <a:latin typeface="Courier"/>
                <a:cs typeface="Courier"/>
              </a:rPr>
              <a:t>(</a:t>
            </a:r>
            <a:r>
              <a:rPr lang="en-US" sz="2500" dirty="0" err="1" smtClean="0">
                <a:latin typeface="Courier"/>
                <a:cs typeface="Courier"/>
              </a:rPr>
              <a:t>http|https|ftp</a:t>
            </a:r>
            <a:r>
              <a:rPr lang="en-US" sz="2500" dirty="0" smtClean="0">
                <a:latin typeface="Courier"/>
                <a:cs typeface="Courier"/>
              </a:rPr>
              <a:t>)</a:t>
            </a:r>
            <a:r>
              <a:rPr lang="en-US" sz="2500" dirty="0">
                <a:latin typeface="Courier"/>
                <a:cs typeface="Courier"/>
              </a:rPr>
              <a:t>:</a:t>
            </a:r>
          </a:p>
          <a:p>
            <a:r>
              <a:rPr lang="en-US" sz="2500" dirty="0" smtClean="0">
                <a:latin typeface="Courier"/>
                <a:cs typeface="Courier"/>
              </a:rPr>
              <a:t>http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OR </a:t>
            </a:r>
            <a:r>
              <a:rPr lang="en-US" sz="2500" dirty="0" smtClean="0">
                <a:latin typeface="Courier"/>
                <a:cs typeface="Courier"/>
              </a:rPr>
              <a:t>https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OR </a:t>
            </a:r>
            <a:r>
              <a:rPr lang="en-US" sz="2500" dirty="0" smtClean="0">
                <a:latin typeface="Courier"/>
                <a:cs typeface="Courier"/>
              </a:rPr>
              <a:t>ftp</a:t>
            </a: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050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Matching US SSN Numbers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Solution #1:</a:t>
            </a:r>
          </a:p>
          <a:p>
            <a:r>
              <a:rPr lang="en-US" sz="2500" dirty="0">
                <a:latin typeface="Courier"/>
                <a:cs typeface="Courier"/>
              </a:rPr>
              <a:t>[</a:t>
            </a:r>
            <a:r>
              <a:rPr lang="en-US" sz="2500" dirty="0" smtClean="0">
                <a:latin typeface="Courier"/>
                <a:cs typeface="Courier"/>
              </a:rPr>
              <a:t>0-9][0-9][0-9]- . . .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Solution </a:t>
            </a:r>
            <a:r>
              <a:rPr lang="en-US" sz="2500" dirty="0" smtClean="0">
                <a:latin typeface="Courier"/>
                <a:cs typeface="Courier"/>
              </a:rPr>
              <a:t>#2:</a:t>
            </a:r>
          </a:p>
          <a:p>
            <a:r>
              <a:rPr lang="en-US" sz="2500" dirty="0" smtClean="0">
                <a:latin typeface="Courier"/>
                <a:cs typeface="Courier"/>
              </a:rPr>
              <a:t>[0-9]{3}-[0-9]{2}-[0-9]{4}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Solution </a:t>
            </a:r>
            <a:r>
              <a:rPr lang="en-US" sz="2500" dirty="0" smtClean="0">
                <a:latin typeface="Courier"/>
                <a:cs typeface="Courier"/>
              </a:rPr>
              <a:t>#3:</a:t>
            </a:r>
          </a:p>
          <a:p>
            <a:r>
              <a:rPr lang="en-US" sz="2500" dirty="0" smtClean="0">
                <a:latin typeface="Courier"/>
                <a:cs typeface="Courier"/>
              </a:rPr>
              <a:t>(\d){3}-(\d){2}-(\d){4}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128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Matching US Zip Codes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Five-digit match:</a:t>
            </a:r>
          </a:p>
          <a:p>
            <a:r>
              <a:rPr lang="en-US" sz="2500" dirty="0">
                <a:latin typeface="Courier"/>
                <a:cs typeface="Courier"/>
              </a:rPr>
              <a:t>(</a:t>
            </a:r>
            <a:r>
              <a:rPr lang="en-US" sz="2500" dirty="0" smtClean="0">
                <a:latin typeface="Courier"/>
                <a:cs typeface="Courier"/>
              </a:rPr>
              <a:t>\d){5}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Nine-</a:t>
            </a:r>
            <a:r>
              <a:rPr lang="en-US" sz="2500" dirty="0">
                <a:latin typeface="Courier"/>
                <a:cs typeface="Courier"/>
              </a:rPr>
              <a:t>digit match:</a:t>
            </a:r>
          </a:p>
          <a:p>
            <a:r>
              <a:rPr lang="en-US" sz="2500" dirty="0">
                <a:latin typeface="Courier"/>
                <a:cs typeface="Courier"/>
              </a:rPr>
              <a:t>(\d){5</a:t>
            </a:r>
            <a:r>
              <a:rPr lang="en-US" sz="2500" dirty="0" smtClean="0">
                <a:latin typeface="Courier"/>
                <a:cs typeface="Courier"/>
              </a:rPr>
              <a:t>}-(\d){4}</a:t>
            </a:r>
          </a:p>
          <a:p>
            <a:endParaRPr lang="en-US" sz="2500" dirty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Five-digit *or* nine</a:t>
            </a:r>
            <a:r>
              <a:rPr lang="en-US" sz="2500" dirty="0">
                <a:latin typeface="Courier"/>
                <a:cs typeface="Courier"/>
              </a:rPr>
              <a:t>-digit match:</a:t>
            </a:r>
          </a:p>
          <a:p>
            <a:r>
              <a:rPr lang="en-US" sz="2500" dirty="0">
                <a:latin typeface="Courier"/>
                <a:cs typeface="Courier"/>
              </a:rPr>
              <a:t>(\d){5</a:t>
            </a:r>
            <a:r>
              <a:rPr lang="en-US" sz="2500" dirty="0" smtClean="0">
                <a:latin typeface="Courier"/>
                <a:cs typeface="Courier"/>
              </a:rPr>
              <a:t>}(-</a:t>
            </a:r>
            <a:r>
              <a:rPr lang="en-US" sz="2500" dirty="0">
                <a:latin typeface="Courier"/>
                <a:cs typeface="Courier"/>
              </a:rPr>
              <a:t>(\d){4</a:t>
            </a:r>
            <a:r>
              <a:rPr lang="en-US" sz="2500" dirty="0" smtClean="0">
                <a:latin typeface="Courier"/>
                <a:cs typeface="Courier"/>
              </a:rPr>
              <a:t>})?</a:t>
            </a:r>
            <a:endParaRPr lang="en-US" sz="2500" dirty="0">
              <a:latin typeface="Courier"/>
              <a:cs typeface="Courier"/>
            </a:endParaRPr>
          </a:p>
          <a:p>
            <a:endParaRPr lang="en-US" sz="2500" dirty="0" smtClean="0">
              <a:latin typeface="Courier"/>
              <a:cs typeface="Courier"/>
            </a:endParaRPr>
          </a:p>
          <a:p>
            <a:endParaRPr lang="en-US" sz="2500" dirty="0" smtClean="0">
              <a:latin typeface="Courier"/>
              <a:cs typeface="Courier"/>
            </a:endParaRP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404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Exercises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4" y="1270073"/>
            <a:ext cx="8295826" cy="54435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#1) Match </a:t>
            </a:r>
            <a:r>
              <a:rPr lang="en-US" sz="2400" dirty="0" err="1" smtClean="0">
                <a:latin typeface="Courier"/>
                <a:cs typeface="Courier"/>
              </a:rPr>
              <a:t>Mr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Mrs</a:t>
            </a:r>
            <a:r>
              <a:rPr lang="en-US" sz="2400" dirty="0" smtClean="0">
                <a:latin typeface="Courier"/>
                <a:cs typeface="Courier"/>
              </a:rPr>
              <a:t>, or </a:t>
            </a:r>
            <a:r>
              <a:rPr lang="en-US" sz="2400" dirty="0" err="1" smtClean="0">
                <a:latin typeface="Courier"/>
                <a:cs typeface="Courier"/>
              </a:rPr>
              <a:t>Ms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#2) Match </a:t>
            </a:r>
            <a:r>
              <a:rPr lang="en-US" sz="2400" dirty="0" err="1" smtClean="0">
                <a:latin typeface="Courier"/>
                <a:cs typeface="Courier"/>
              </a:rPr>
              <a:t>Mr</a:t>
            </a:r>
            <a:r>
              <a:rPr lang="en-US" sz="2400" dirty="0" smtClean="0">
                <a:latin typeface="Courier"/>
                <a:cs typeface="Courier"/>
              </a:rPr>
              <a:t> Smith, Mr. Smith, </a:t>
            </a:r>
            <a:r>
              <a:rPr lang="en-US" sz="2400" dirty="0" err="1" smtClean="0">
                <a:latin typeface="Courier"/>
                <a:cs typeface="Courier"/>
              </a:rPr>
              <a:t>Mr</a:t>
            </a:r>
            <a:r>
              <a:rPr lang="en-US" sz="2400" dirty="0" smtClean="0">
                <a:latin typeface="Courier"/>
                <a:cs typeface="Courier"/>
              </a:rPr>
              <a:t> J Smith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#3) Match ISBNs: use “|” symbol 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#4) match .com, .org, .</a:t>
            </a:r>
            <a:r>
              <a:rPr lang="en-US" sz="2400" dirty="0" err="1" smtClean="0">
                <a:latin typeface="Courier"/>
                <a:cs typeface="Courier"/>
              </a:rPr>
              <a:t>edu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smtClean="0">
                <a:latin typeface="Courier"/>
                <a:cs typeface="Courier"/>
              </a:rPr>
              <a:t>email addresses</a:t>
            </a:r>
            <a:endParaRPr lang="en-US" sz="2400" dirty="0" smtClean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#5) Match any email address (good luck)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68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160312"/>
            <a:ext cx="8123371" cy="5553351"/>
          </a:xfrm>
        </p:spPr>
        <p:txBody>
          <a:bodyPr>
            <a:noAutofit/>
          </a:bodyPr>
          <a:lstStyle/>
          <a:p>
            <a:r>
              <a:rPr lang="en-US" sz="2400" dirty="0"/>
              <a:t>clean-</a:t>
            </a:r>
            <a:r>
              <a:rPr lang="en-US" sz="2400" dirty="0" err="1" smtClean="0"/>
              <a:t>excel.py</a:t>
            </a:r>
            <a:r>
              <a:rPr lang="en-US" sz="2400" dirty="0" smtClean="0"/>
              <a:t>    Lots of </a:t>
            </a:r>
            <a:r>
              <a:rPr lang="en-US" sz="2400" dirty="0" err="1" smtClean="0"/>
              <a:t>RegExs</a:t>
            </a:r>
            <a:r>
              <a:rPr lang="en-US" sz="2400" dirty="0" smtClean="0"/>
              <a:t>!</a:t>
            </a:r>
            <a:endParaRPr lang="en-US" sz="2400" dirty="0"/>
          </a:p>
          <a:p>
            <a:r>
              <a:rPr lang="en-US" sz="2400" dirty="0" err="1" smtClean="0"/>
              <a:t>data_helpers.py</a:t>
            </a:r>
            <a:r>
              <a:rPr lang="en-US" sz="2400" dirty="0" smtClean="0"/>
              <a:t> (W5H1)</a:t>
            </a:r>
            <a:endParaRPr lang="en-US" sz="2400" dirty="0"/>
          </a:p>
          <a:p>
            <a:r>
              <a:rPr lang="en-US" sz="2400" dirty="0" err="1"/>
              <a:t>nltk-</a:t>
            </a:r>
            <a:r>
              <a:rPr lang="en-US" sz="2400" dirty="0" err="1" smtClean="0"/>
              <a:t>chat.py</a:t>
            </a:r>
            <a:r>
              <a:rPr lang="en-US" sz="2400" dirty="0" smtClean="0"/>
              <a:t>         (W3/H1)</a:t>
            </a:r>
            <a:endParaRPr lang="en-US" sz="2400" dirty="0"/>
          </a:p>
          <a:p>
            <a:r>
              <a:rPr lang="en-US" sz="2400" dirty="0" err="1"/>
              <a:t>nltk-tokenize.py</a:t>
            </a:r>
            <a:endParaRPr lang="en-US" sz="2400" dirty="0"/>
          </a:p>
          <a:p>
            <a:r>
              <a:rPr lang="en-US" sz="2400" dirty="0"/>
              <a:t>regex-</a:t>
            </a:r>
            <a:r>
              <a:rPr lang="en-US" sz="2400" dirty="0" err="1"/>
              <a:t>TextClassificationmodel.ipynb</a:t>
            </a:r>
            <a:endParaRPr lang="en-US" sz="2400" dirty="0"/>
          </a:p>
          <a:p>
            <a:r>
              <a:rPr lang="en-US" sz="2400" dirty="0"/>
              <a:t>regex-</a:t>
            </a:r>
            <a:r>
              <a:rPr lang="en-US" sz="2400" dirty="0" err="1"/>
              <a:t>quora</a:t>
            </a:r>
            <a:r>
              <a:rPr lang="en-US" sz="2400" dirty="0"/>
              <a:t>-bow-</a:t>
            </a:r>
            <a:r>
              <a:rPr lang="en-US" sz="2400" dirty="0" err="1"/>
              <a:t>tfidf</a:t>
            </a:r>
            <a:r>
              <a:rPr lang="en-US" sz="2400" dirty="0"/>
              <a:t>-</a:t>
            </a:r>
            <a:r>
              <a:rPr lang="en-US" sz="2400" dirty="0" err="1"/>
              <a:t>randomforest.ipynb</a:t>
            </a:r>
            <a:endParaRPr lang="en-US" sz="2400" dirty="0"/>
          </a:p>
          <a:p>
            <a:r>
              <a:rPr lang="en-US" sz="2400" dirty="0"/>
              <a:t>regex-text-</a:t>
            </a:r>
            <a:r>
              <a:rPr lang="en-US" sz="2400" dirty="0" err="1"/>
              <a:t>processing.ipynb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95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List of Topics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/>
              <a:t>Intro to Regular Expressions</a:t>
            </a:r>
          </a:p>
          <a:p>
            <a:r>
              <a:rPr lang="en-US" sz="2500" dirty="0" smtClean="0"/>
              <a:t>Meta-characters</a:t>
            </a:r>
          </a:p>
          <a:p>
            <a:r>
              <a:rPr lang="en-US" sz="2500" dirty="0" smtClean="0"/>
              <a:t>Character Classes</a:t>
            </a:r>
          </a:p>
          <a:p>
            <a:r>
              <a:rPr lang="en-US" sz="2500" dirty="0" smtClean="0"/>
              <a:t>Matching Zip Codes (USA)</a:t>
            </a:r>
          </a:p>
          <a:p>
            <a:r>
              <a:rPr lang="en-US" sz="2500" dirty="0" smtClean="0"/>
              <a:t>Matching SSNs (USA)</a:t>
            </a:r>
          </a:p>
          <a:p>
            <a:r>
              <a:rPr lang="en-US" sz="2500" dirty="0" smtClean="0"/>
              <a:t>Matching ISBNs </a:t>
            </a:r>
          </a:p>
          <a:p>
            <a:r>
              <a:rPr lang="en-US" sz="2500" smtClean="0"/>
              <a:t>Code Samples</a:t>
            </a:r>
            <a:endParaRPr lang="en-US" sz="25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8224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What are Meta Characters?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/>
              <a:t>Single characters with a special meaning</a:t>
            </a:r>
            <a:endParaRPr lang="en-US" sz="2500" dirty="0"/>
          </a:p>
          <a:p>
            <a:r>
              <a:rPr lang="en-US" sz="2500" dirty="0" smtClean="0"/>
              <a:t>Some examples:</a:t>
            </a:r>
            <a:endParaRPr lang="en-US" sz="2500" dirty="0" smtClean="0"/>
          </a:p>
          <a:p>
            <a:r>
              <a:rPr lang="en-US" sz="2500" dirty="0" smtClean="0"/>
              <a:t>?: 0 or 1 occurrences</a:t>
            </a:r>
          </a:p>
          <a:p>
            <a:r>
              <a:rPr lang="en-US" sz="2500" dirty="0" smtClean="0"/>
              <a:t>+: 1 or more occurrences</a:t>
            </a:r>
          </a:p>
          <a:p>
            <a:r>
              <a:rPr lang="en-US" sz="2500" dirty="0" smtClean="0"/>
              <a:t>*: 0 or more occurrences</a:t>
            </a:r>
          </a:p>
          <a:p>
            <a:r>
              <a:rPr lang="en-US" sz="2500" dirty="0" smtClean="0"/>
              <a:t>^: </a:t>
            </a:r>
            <a:r>
              <a:rPr lang="en-US" sz="2500" dirty="0" smtClean="0"/>
              <a:t>matches starts </a:t>
            </a:r>
            <a:r>
              <a:rPr lang="en-US" sz="2500" dirty="0" smtClean="0"/>
              <a:t>with (“not” inside [. . .])</a:t>
            </a:r>
          </a:p>
          <a:p>
            <a:r>
              <a:rPr lang="en-US" sz="2500" dirty="0" smtClean="0"/>
              <a:t>$: </a:t>
            </a:r>
            <a:r>
              <a:rPr lang="en-US" sz="2500" dirty="0" smtClean="0"/>
              <a:t>matches end of line</a:t>
            </a:r>
            <a:endParaRPr lang="en-US" sz="2500" dirty="0" smtClean="0"/>
          </a:p>
          <a:p>
            <a:endParaRPr lang="en-US" sz="2500" dirty="0" smtClean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5408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Examples of </a:t>
            </a:r>
            <a:r>
              <a:rPr lang="en-US" sz="3400" dirty="0" smtClean="0"/>
              <a:t>Meta Characters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128952"/>
            <a:ext cx="8123371" cy="558471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urier"/>
                <a:cs typeface="Courier"/>
              </a:rPr>
              <a:t>\: for “escaping” characters</a:t>
            </a:r>
          </a:p>
          <a:p>
            <a:r>
              <a:rPr lang="en-US" sz="2000" dirty="0">
                <a:latin typeface="Courier"/>
                <a:cs typeface="Courier"/>
              </a:rPr>
              <a:t>^: matches the beginning of a line</a:t>
            </a:r>
          </a:p>
          <a:p>
            <a:r>
              <a:rPr lang="en-US" sz="2000" dirty="0">
                <a:latin typeface="Courier"/>
                <a:cs typeface="Courier"/>
              </a:rPr>
              <a:t>$: matches the end of a line</a:t>
            </a:r>
          </a:p>
          <a:p>
            <a:r>
              <a:rPr lang="en-US" sz="2000" dirty="0">
                <a:latin typeface="Courier"/>
                <a:cs typeface="Courier"/>
              </a:rPr>
              <a:t>.: matches any single character (except newline)</a:t>
            </a:r>
          </a:p>
          <a:p>
            <a:r>
              <a:rPr lang="en-US" sz="2000" dirty="0">
                <a:latin typeface="Courier"/>
                <a:cs typeface="Courier"/>
              </a:rPr>
              <a:t>[: for a range of characters</a:t>
            </a:r>
          </a:p>
          <a:p>
            <a:r>
              <a:rPr lang="en-US" sz="2000" dirty="0">
                <a:latin typeface="Courier"/>
                <a:cs typeface="Courier"/>
              </a:rPr>
              <a:t>]: for a range of characters</a:t>
            </a:r>
          </a:p>
          <a:p>
            <a:r>
              <a:rPr lang="en-US" sz="2000" dirty="0">
                <a:latin typeface="Courier"/>
                <a:cs typeface="Courier"/>
              </a:rPr>
              <a:t>|: an OR operator</a:t>
            </a:r>
          </a:p>
          <a:p>
            <a:r>
              <a:rPr lang="en-US" sz="2000" dirty="0">
                <a:latin typeface="Courier"/>
                <a:cs typeface="Courier"/>
              </a:rPr>
              <a:t>(: for matching substrings</a:t>
            </a:r>
          </a:p>
          <a:p>
            <a:r>
              <a:rPr lang="en-US" sz="2000" dirty="0">
                <a:latin typeface="Courier"/>
                <a:cs typeface="Courier"/>
              </a:rPr>
              <a:t>): for matching substrings</a:t>
            </a:r>
          </a:p>
          <a:p>
            <a:r>
              <a:rPr lang="en-US" sz="2000" dirty="0">
                <a:latin typeface="Courier"/>
                <a:cs typeface="Courier"/>
              </a:rPr>
              <a:t>*: matches zero or more of a preceding character</a:t>
            </a:r>
          </a:p>
          <a:p>
            <a:r>
              <a:rPr lang="en-US" sz="2000" dirty="0">
                <a:latin typeface="Courier"/>
                <a:cs typeface="Courier"/>
              </a:rPr>
              <a:t>+: matches one or more of a preceding character</a:t>
            </a:r>
          </a:p>
          <a:p>
            <a:r>
              <a:rPr lang="en-US" sz="2000" dirty="0">
                <a:latin typeface="Courier"/>
                <a:cs typeface="Courier"/>
              </a:rPr>
              <a:t>?: matches zero or one of a preceding character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6957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Quantifiers (som</a:t>
            </a:r>
            <a:r>
              <a:rPr lang="en-US" sz="3400" dirty="0" smtClean="0"/>
              <a:t>e m</a:t>
            </a:r>
            <a:r>
              <a:rPr lang="en-US" sz="3400" dirty="0" smtClean="0"/>
              <a:t>eta Characters)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317112"/>
            <a:ext cx="8123371" cy="5396551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.</a:t>
            </a:r>
            <a:r>
              <a:rPr lang="en-US" sz="2000" dirty="0">
                <a:latin typeface="Courier"/>
                <a:cs typeface="Courier"/>
              </a:rPr>
              <a:t>: matches any single character (except newline)</a:t>
            </a:r>
          </a:p>
          <a:p>
            <a:r>
              <a:rPr lang="en-US" sz="2000" dirty="0" smtClean="0">
                <a:latin typeface="Courier"/>
                <a:cs typeface="Courier"/>
              </a:rPr>
              <a:t>*</a:t>
            </a:r>
            <a:r>
              <a:rPr lang="en-US" sz="2000" dirty="0">
                <a:latin typeface="Courier"/>
                <a:cs typeface="Courier"/>
              </a:rPr>
              <a:t>: matches zero or more of a preceding character</a:t>
            </a:r>
          </a:p>
          <a:p>
            <a:r>
              <a:rPr lang="en-US" sz="2000" dirty="0">
                <a:latin typeface="Courier"/>
                <a:cs typeface="Courier"/>
              </a:rPr>
              <a:t>+: matches one or more of a preceding character</a:t>
            </a:r>
          </a:p>
          <a:p>
            <a:r>
              <a:rPr lang="en-US" sz="2000" dirty="0">
                <a:latin typeface="Courier"/>
                <a:cs typeface="Courier"/>
              </a:rPr>
              <a:t>?: matches zero or one of a preceding character</a:t>
            </a:r>
            <a:r>
              <a:rPr lang="en-US" sz="2000" dirty="0">
                <a:latin typeface="Courier"/>
                <a:cs typeface="Courier"/>
              </a:rPr>
              <a:t> </a:t>
            </a:r>
            <a:endParaRPr lang="en-US" sz="2000" dirty="0" smtClean="0">
              <a:latin typeface="Courier"/>
              <a:cs typeface="Courier"/>
            </a:endParaRPr>
          </a:p>
          <a:p>
            <a:pPr lvl="0"/>
            <a:r>
              <a:rPr lang="en-US" sz="2000" dirty="0">
                <a:latin typeface="Courier"/>
                <a:cs typeface="Courier"/>
              </a:rPr>
              <a:t>{n}   exactly n times</a:t>
            </a:r>
          </a:p>
          <a:p>
            <a:pPr lvl="0"/>
            <a:r>
              <a:rPr lang="en-US" sz="2000" dirty="0">
                <a:latin typeface="Courier"/>
                <a:cs typeface="Courier"/>
              </a:rPr>
              <a:t>{n,}  n or more times</a:t>
            </a:r>
          </a:p>
          <a:p>
            <a:pPr lvl="0"/>
            <a:r>
              <a:rPr lang="en-US" sz="2000" dirty="0">
                <a:latin typeface="Courier"/>
                <a:cs typeface="Courier"/>
              </a:rPr>
              <a:t>{</a:t>
            </a:r>
            <a:r>
              <a:rPr lang="en-US" sz="2000" dirty="0" err="1">
                <a:latin typeface="Courier"/>
                <a:cs typeface="Courier"/>
              </a:rPr>
              <a:t>n,m</a:t>
            </a:r>
            <a:r>
              <a:rPr lang="en-US" sz="2000" dirty="0">
                <a:latin typeface="Courier"/>
                <a:cs typeface="Courier"/>
              </a:rPr>
              <a:t>} between n and m times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664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Anchors (som</a:t>
            </a:r>
            <a:r>
              <a:rPr lang="en-US" sz="3400" dirty="0" smtClean="0"/>
              <a:t>e m</a:t>
            </a:r>
            <a:r>
              <a:rPr lang="en-US" sz="3400" dirty="0" smtClean="0"/>
              <a:t>eta Characters)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628" y="1317112"/>
            <a:ext cx="8123371" cy="5396551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Courier"/>
                <a:cs typeface="Courier"/>
              </a:rPr>
              <a:t>^   </a:t>
            </a:r>
            <a:r>
              <a:rPr lang="en-US" sz="2400" dirty="0">
                <a:latin typeface="Courier"/>
                <a:cs typeface="Courier"/>
              </a:rPr>
              <a:t>the beginning of the line</a:t>
            </a:r>
          </a:p>
          <a:p>
            <a:pPr lvl="0"/>
            <a:r>
              <a:rPr lang="en-US" sz="2400" dirty="0">
                <a:latin typeface="Courier"/>
                <a:cs typeface="Courier"/>
              </a:rPr>
              <a:t>$   the end of a line</a:t>
            </a:r>
          </a:p>
          <a:p>
            <a:pPr lvl="0"/>
            <a:r>
              <a:rPr lang="en-US" sz="2400" dirty="0">
                <a:latin typeface="Courier"/>
                <a:cs typeface="Courier"/>
              </a:rPr>
              <a:t>\A  the beginning of a string</a:t>
            </a:r>
          </a:p>
          <a:p>
            <a:pPr lvl="0"/>
            <a:r>
              <a:rPr lang="en-US" sz="2400" dirty="0">
                <a:latin typeface="Courier"/>
                <a:cs typeface="Courier"/>
              </a:rPr>
              <a:t>\z  the end of a string</a:t>
            </a:r>
          </a:p>
          <a:p>
            <a:pPr lvl="0"/>
            <a:r>
              <a:rPr lang="en-US" sz="2400" dirty="0">
                <a:latin typeface="Courier"/>
                <a:cs typeface="Courier"/>
              </a:rPr>
              <a:t>\b  a word boundary</a:t>
            </a: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618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Character Classes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858" y="1128952"/>
            <a:ext cx="7794141" cy="5584711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\d: [0-9]</a:t>
            </a:r>
          </a:p>
          <a:p>
            <a:r>
              <a:rPr lang="en-US" sz="2500" dirty="0" smtClean="0">
                <a:latin typeface="Courier"/>
                <a:cs typeface="Courier"/>
              </a:rPr>
              <a:t>\D: not a digit</a:t>
            </a:r>
          </a:p>
          <a:p>
            <a:r>
              <a:rPr lang="en-US" sz="2500" dirty="0" smtClean="0">
                <a:latin typeface="Courier"/>
                <a:cs typeface="Courier"/>
              </a:rPr>
              <a:t>\w: [a-</a:t>
            </a:r>
            <a:r>
              <a:rPr lang="en-US" sz="2500" dirty="0" err="1" smtClean="0">
                <a:latin typeface="Courier"/>
                <a:cs typeface="Courier"/>
              </a:rPr>
              <a:t>zA</a:t>
            </a:r>
            <a:r>
              <a:rPr lang="en-US" sz="2500" dirty="0" smtClean="0">
                <a:latin typeface="Courier"/>
                <a:cs typeface="Courier"/>
              </a:rPr>
              <a:t>-Z] </a:t>
            </a:r>
          </a:p>
          <a:p>
            <a:r>
              <a:rPr lang="en-US" sz="2500" dirty="0" smtClean="0">
                <a:latin typeface="Courier"/>
                <a:cs typeface="Courier"/>
              </a:rPr>
              <a:t>\W: not a character</a:t>
            </a:r>
          </a:p>
          <a:p>
            <a:r>
              <a:rPr lang="en-US" sz="2500" dirty="0" smtClean="0">
                <a:latin typeface="Courier"/>
                <a:cs typeface="Courier"/>
              </a:rPr>
              <a:t>\s: white space</a:t>
            </a:r>
          </a:p>
          <a:p>
            <a:r>
              <a:rPr lang="en-US" sz="2500" dirty="0" smtClean="0">
                <a:latin typeface="Courier"/>
                <a:cs typeface="Courier"/>
              </a:rPr>
              <a:t>\S: not a white space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2574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Character Matching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685" y="1254393"/>
            <a:ext cx="8515315" cy="545927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^[A-Z]: starts with uppercase:</a:t>
            </a:r>
          </a:p>
          <a:p>
            <a:r>
              <a:rPr lang="en-US" sz="2500" dirty="0" err="1" smtClean="0">
                <a:latin typeface="Courier"/>
                <a:cs typeface="Courier"/>
              </a:rPr>
              <a:t>Abg</a:t>
            </a:r>
            <a:r>
              <a:rPr lang="en-US" sz="2500" dirty="0" smtClean="0">
                <a:latin typeface="Courier"/>
                <a:cs typeface="Courier"/>
              </a:rPr>
              <a:t> </a:t>
            </a:r>
          </a:p>
          <a:p>
            <a:r>
              <a:rPr lang="en-US" sz="2500" dirty="0" err="1" smtClean="0">
                <a:latin typeface="Courier"/>
                <a:cs typeface="Courier"/>
              </a:rPr>
              <a:t>Zafzcxv</a:t>
            </a:r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err="1" smtClean="0">
                <a:latin typeface="Courier"/>
                <a:cs typeface="Courier"/>
              </a:rPr>
              <a:t>ATqwer</a:t>
            </a:r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A3432asdfwer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^[A-Z</a:t>
            </a:r>
            <a:r>
              <a:rPr lang="en-US" sz="2500" dirty="0" smtClean="0">
                <a:latin typeface="Courier"/>
                <a:cs typeface="Courier"/>
              </a:rPr>
              <a:t>]+: </a:t>
            </a:r>
            <a:r>
              <a:rPr lang="en-US" sz="2500" dirty="0">
                <a:latin typeface="Courier"/>
                <a:cs typeface="Courier"/>
              </a:rPr>
              <a:t>starts with </a:t>
            </a:r>
            <a:r>
              <a:rPr lang="en-US" sz="2500" dirty="0" smtClean="0">
                <a:latin typeface="Courier"/>
                <a:cs typeface="Courier"/>
              </a:rPr>
              <a:t>uppercase (and more)</a:t>
            </a:r>
            <a:endParaRPr lang="en-US" sz="2500" dirty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A</a:t>
            </a:r>
          </a:p>
          <a:p>
            <a:r>
              <a:rPr lang="en-US" sz="2500" dirty="0" smtClean="0">
                <a:latin typeface="Courier"/>
                <a:cs typeface="Courier"/>
              </a:rPr>
              <a:t>ATWRF</a:t>
            </a:r>
          </a:p>
          <a:p>
            <a:r>
              <a:rPr lang="en-US" sz="2500" dirty="0" smtClean="0">
                <a:latin typeface="Courier"/>
                <a:cs typeface="Courier"/>
              </a:rPr>
              <a:t>AFEG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751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28" y="112889"/>
            <a:ext cx="7734832" cy="832555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/>
              <a:t>Character Matching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173" y="1254393"/>
            <a:ext cx="8295827" cy="5459270"/>
          </a:xfrm>
        </p:spPr>
        <p:txBody>
          <a:bodyPr>
            <a:noAutofit/>
          </a:bodyPr>
          <a:lstStyle/>
          <a:p>
            <a:r>
              <a:rPr lang="en-US" sz="2500" dirty="0" smtClean="0">
                <a:latin typeface="Courier"/>
                <a:cs typeface="Courier"/>
              </a:rPr>
              <a:t>^[^A-Z]: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does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not</a:t>
            </a:r>
            <a:r>
              <a:rPr lang="en-US" sz="2500" dirty="0" smtClean="0">
                <a:latin typeface="Courier"/>
                <a:cs typeface="Courier"/>
              </a:rPr>
              <a:t> </a:t>
            </a:r>
            <a:r>
              <a:rPr lang="en-US" sz="2500" dirty="0" smtClean="0">
                <a:latin typeface="Courier"/>
                <a:cs typeface="Courier"/>
              </a:rPr>
              <a:t>start with uppercase:</a:t>
            </a:r>
          </a:p>
          <a:p>
            <a:r>
              <a:rPr lang="en-US" sz="2500" dirty="0" err="1">
                <a:latin typeface="Courier"/>
                <a:cs typeface="Courier"/>
              </a:rPr>
              <a:t>a</a:t>
            </a:r>
            <a:r>
              <a:rPr lang="en-US" sz="2500" dirty="0" err="1" smtClean="0">
                <a:latin typeface="Courier"/>
                <a:cs typeface="Courier"/>
              </a:rPr>
              <a:t>bg</a:t>
            </a:r>
            <a:r>
              <a:rPr lang="en-US" sz="2500" dirty="0" smtClean="0">
                <a:latin typeface="Courier"/>
                <a:cs typeface="Courier"/>
              </a:rPr>
              <a:t> </a:t>
            </a:r>
          </a:p>
          <a:p>
            <a:r>
              <a:rPr lang="en-US" sz="2500" dirty="0" err="1" smtClean="0">
                <a:latin typeface="Courier"/>
                <a:cs typeface="Courier"/>
              </a:rPr>
              <a:t>Zafzcxv</a:t>
            </a:r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err="1">
                <a:latin typeface="Courier"/>
                <a:cs typeface="Courier"/>
              </a:rPr>
              <a:t>a</a:t>
            </a:r>
            <a:r>
              <a:rPr lang="en-US" sz="2500" dirty="0" err="1" smtClean="0">
                <a:latin typeface="Courier"/>
                <a:cs typeface="Courier"/>
              </a:rPr>
              <a:t>Tqwer</a:t>
            </a:r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a</a:t>
            </a:r>
            <a:r>
              <a:rPr lang="en-US" sz="2500" dirty="0" smtClean="0">
                <a:latin typeface="Courier"/>
                <a:cs typeface="Courier"/>
              </a:rPr>
              <a:t>3432asdfwer</a:t>
            </a:r>
          </a:p>
          <a:p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^</a:t>
            </a:r>
            <a:r>
              <a:rPr lang="en-US" sz="2500" dirty="0" smtClean="0">
                <a:latin typeface="Courier"/>
                <a:cs typeface="Courier"/>
              </a:rPr>
              <a:t>[^A</a:t>
            </a:r>
            <a:r>
              <a:rPr lang="en-US" sz="2500" dirty="0">
                <a:latin typeface="Courier"/>
                <a:cs typeface="Courier"/>
              </a:rPr>
              <a:t>-Z</a:t>
            </a:r>
            <a:r>
              <a:rPr lang="en-US" sz="2500" dirty="0" smtClean="0">
                <a:latin typeface="Courier"/>
                <a:cs typeface="Courier"/>
              </a:rPr>
              <a:t>]+: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does </a:t>
            </a:r>
            <a:r>
              <a:rPr lang="en-US" sz="2500" dirty="0" smtClean="0">
                <a:solidFill>
                  <a:srgbClr val="1200FF"/>
                </a:solidFill>
                <a:latin typeface="Courier"/>
                <a:cs typeface="Courier"/>
              </a:rPr>
              <a:t>not</a:t>
            </a:r>
            <a:r>
              <a:rPr lang="en-US" sz="2500" dirty="0" smtClean="0">
                <a:latin typeface="Courier"/>
                <a:cs typeface="Courier"/>
              </a:rPr>
              <a:t> </a:t>
            </a:r>
            <a:r>
              <a:rPr lang="en-US" sz="2500" dirty="0" smtClean="0">
                <a:latin typeface="Courier"/>
                <a:cs typeface="Courier"/>
              </a:rPr>
              <a:t>start </a:t>
            </a:r>
            <a:r>
              <a:rPr lang="en-US" sz="2500" dirty="0">
                <a:latin typeface="Courier"/>
                <a:cs typeface="Courier"/>
              </a:rPr>
              <a:t>with </a:t>
            </a:r>
            <a:r>
              <a:rPr lang="en-US" sz="2500" dirty="0" smtClean="0">
                <a:latin typeface="Courier"/>
                <a:cs typeface="Courier"/>
              </a:rPr>
              <a:t>uppercase:</a:t>
            </a:r>
            <a:endParaRPr lang="en-US" sz="2500" dirty="0">
              <a:latin typeface="Courier"/>
              <a:cs typeface="Courier"/>
            </a:endParaRPr>
          </a:p>
          <a:p>
            <a:r>
              <a:rPr lang="en-US" sz="2500" dirty="0">
                <a:latin typeface="Courier"/>
                <a:cs typeface="Courier"/>
              </a:rPr>
              <a:t>a</a:t>
            </a:r>
            <a:endParaRPr lang="en-US" sz="2500" dirty="0" smtClean="0">
              <a:latin typeface="Courier"/>
              <a:cs typeface="Courier"/>
            </a:endParaRPr>
          </a:p>
          <a:p>
            <a:r>
              <a:rPr lang="en-US" sz="2500" dirty="0" err="1">
                <a:latin typeface="Courier"/>
                <a:cs typeface="Courier"/>
              </a:rPr>
              <a:t>aTqwer</a:t>
            </a:r>
            <a:endParaRPr lang="en-US" sz="2500" dirty="0">
              <a:latin typeface="Courier"/>
              <a:cs typeface="Courier"/>
            </a:endParaRPr>
          </a:p>
          <a:p>
            <a:r>
              <a:rPr lang="en-US" sz="2500" dirty="0" smtClean="0">
                <a:latin typeface="Courier"/>
                <a:cs typeface="Courier"/>
              </a:rPr>
              <a:t>a3432asdfwer</a:t>
            </a:r>
          </a:p>
          <a:p>
            <a:endParaRPr lang="en-US" sz="2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1226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milyTree04_16x9.potx" id="{B964823B-9989-4770-AD4F-CD518EC6023C}" vid="{1B7A11DD-A8BF-4C0B-8348-71949B7D9C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9521</TotalTime>
  <Words>858</Words>
  <Application>Microsoft Macintosh PowerPoint</Application>
  <PresentationFormat>On-screen Show (4:3)</PresentationFormat>
  <Paragraphs>148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Introduction to Natural Language Processing (NLP)</vt:lpstr>
      <vt:lpstr>List of Topics</vt:lpstr>
      <vt:lpstr>What are Meta Characters?</vt:lpstr>
      <vt:lpstr>Examples of Meta Characters</vt:lpstr>
      <vt:lpstr>Quantifiers (some meta Characters)</vt:lpstr>
      <vt:lpstr>Anchors (some meta Characters)</vt:lpstr>
      <vt:lpstr>Character Classes</vt:lpstr>
      <vt:lpstr>Character Matching</vt:lpstr>
      <vt:lpstr>Character Matching</vt:lpstr>
      <vt:lpstr>Character Matching</vt:lpstr>
      <vt:lpstr>Numeric/Character Ranges</vt:lpstr>
      <vt:lpstr>Pipe (“|”) Symbol</vt:lpstr>
      <vt:lpstr>Matching US SSN Numbers</vt:lpstr>
      <vt:lpstr>Matching US Zip Codes</vt:lpstr>
      <vt:lpstr>Exercises</vt:lpstr>
      <vt:lpstr>Code 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Visualization</dc:title>
  <dc:creator>Oswald Campesato</dc:creator>
  <cp:lastModifiedBy>Oswald Campesato</cp:lastModifiedBy>
  <cp:revision>3655</cp:revision>
  <dcterms:created xsi:type="dcterms:W3CDTF">2013-07-08T18:06:30Z</dcterms:created>
  <dcterms:modified xsi:type="dcterms:W3CDTF">2020-02-23T21:32:40Z</dcterms:modified>
</cp:coreProperties>
</file>