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6"/>
  </p:notesMasterIdLst>
  <p:sldIdLst>
    <p:sldId id="257" r:id="rId2"/>
    <p:sldId id="484" r:id="rId3"/>
    <p:sldId id="645" r:id="rId4"/>
    <p:sldId id="652" r:id="rId5"/>
    <p:sldId id="654" r:id="rId6"/>
    <p:sldId id="655" r:id="rId7"/>
    <p:sldId id="646" r:id="rId8"/>
    <p:sldId id="640" r:id="rId9"/>
    <p:sldId id="641" r:id="rId10"/>
    <p:sldId id="642" r:id="rId11"/>
    <p:sldId id="643" r:id="rId12"/>
    <p:sldId id="644" r:id="rId13"/>
    <p:sldId id="627" r:id="rId14"/>
    <p:sldId id="659" r:id="rId15"/>
    <p:sldId id="628" r:id="rId16"/>
    <p:sldId id="629" r:id="rId17"/>
    <p:sldId id="604" r:id="rId18"/>
    <p:sldId id="605" r:id="rId19"/>
    <p:sldId id="611" r:id="rId20"/>
    <p:sldId id="613" r:id="rId21"/>
    <p:sldId id="631" r:id="rId22"/>
    <p:sldId id="632" r:id="rId23"/>
    <p:sldId id="660" r:id="rId24"/>
    <p:sldId id="657" r:id="rId25"/>
    <p:sldId id="658" r:id="rId26"/>
    <p:sldId id="648" r:id="rId27"/>
    <p:sldId id="649" r:id="rId28"/>
    <p:sldId id="614" r:id="rId29"/>
    <p:sldId id="623" r:id="rId30"/>
    <p:sldId id="633" r:id="rId31"/>
    <p:sldId id="638" r:id="rId32"/>
    <p:sldId id="639" r:id="rId33"/>
    <p:sldId id="650" r:id="rId34"/>
    <p:sldId id="64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1" autoAdjust="0"/>
    <p:restoredTop sz="94660"/>
  </p:normalViewPr>
  <p:slideViewPr>
    <p:cSldViewPr snapToGrid="0" snapToObjects="1">
      <p:cViewPr>
        <p:scale>
          <a:sx n="81" d="100"/>
          <a:sy n="81" d="100"/>
        </p:scale>
        <p:origin x="-152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426A3-7BCA-144D-8345-854B2B871933}" type="datetimeFigureOut">
              <a:rPr lang="en-US" smtClean="0"/>
              <a:t>2/23/20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FB27A-B73A-4A40-9490-FEBA4EDB9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5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FB27A-B73A-4A40-9490-FEBA4EDB93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FB27A-B73A-4A40-9490-FEBA4EDB93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4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14325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9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458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8712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26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15246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01841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88529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25288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65731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64098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59417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83149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95864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20829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786"/>
            <a:ext cx="1767506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5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586" y="1"/>
            <a:ext cx="8783414" cy="143789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Introduction to Natural Language Processing (NLP)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6174"/>
            <a:ext cx="7772400" cy="4589156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UCSC Course </a:t>
            </a:r>
            <a:r>
              <a:rPr lang="is-IS" sz="3600" dirty="0"/>
              <a:t>AISV.801.(1)</a:t>
            </a:r>
            <a:endParaRPr lang="en-US" sz="3600" dirty="0"/>
          </a:p>
          <a:p>
            <a:endParaRPr lang="en-US" sz="3600" dirty="0" smtClean="0"/>
          </a:p>
          <a:p>
            <a:r>
              <a:rPr lang="en-US" sz="3600" dirty="0"/>
              <a:t>Week </a:t>
            </a:r>
            <a:r>
              <a:rPr lang="en-US" sz="3600" dirty="0" smtClean="0"/>
              <a:t>#</a:t>
            </a:r>
            <a:r>
              <a:rPr lang="en-US" sz="3600" dirty="0"/>
              <a:t>2</a:t>
            </a:r>
            <a:r>
              <a:rPr lang="en-US" sz="3600" dirty="0" smtClean="0"/>
              <a:t> </a:t>
            </a:r>
            <a:r>
              <a:rPr lang="en-US" sz="3600" dirty="0"/>
              <a:t>(Hour 2</a:t>
            </a:r>
            <a:r>
              <a:rPr lang="en-US" sz="3600" dirty="0" smtClean="0"/>
              <a:t>) 02/</a:t>
            </a:r>
            <a:r>
              <a:rPr lang="en-US" sz="3600" dirty="0" smtClean="0"/>
              <a:t>28/</a:t>
            </a:r>
            <a:r>
              <a:rPr lang="en-US" sz="3600" dirty="0" smtClean="0"/>
              <a:t>2020</a:t>
            </a:r>
            <a:endParaRPr lang="en-US" sz="3600" dirty="0"/>
          </a:p>
          <a:p>
            <a:r>
              <a:rPr lang="en-US" sz="3600" dirty="0" smtClean="0"/>
              <a:t>Introduction to NLP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Oswald Campesato</a:t>
            </a:r>
          </a:p>
          <a:p>
            <a:r>
              <a:rPr lang="en-US" sz="3600" dirty="0" err="1"/>
              <a:t>ocampesato@yahoo.com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453487" y="36007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60244"/>
      </p:ext>
    </p:extLst>
  </p:cSld>
  <p:clrMapOvr>
    <a:masterClrMapping/>
  </p:clrMapOvr>
  <p:transition xmlns:p14="http://schemas.microsoft.com/office/powerpoint/2010/main"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Autofit/>
          </a:bodyPr>
          <a:lstStyle/>
          <a:p>
            <a:pPr algn="ctr"/>
            <a:r>
              <a:rPr lang="en-US" sz="3400" dirty="0" smtClean="0"/>
              <a:t>2) One</a:t>
            </a:r>
            <a:r>
              <a:rPr lang="en-US" sz="3400" dirty="0"/>
              <a:t>-Hot Encoding</a:t>
            </a:r>
            <a:br>
              <a:rPr lang="en-US" sz="3400" dirty="0"/>
            </a:b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206" y="1348472"/>
            <a:ext cx="8248793" cy="5365191"/>
          </a:xfrm>
        </p:spPr>
        <p:txBody>
          <a:bodyPr>
            <a:noAutofit/>
          </a:bodyPr>
          <a:lstStyle/>
          <a:p>
            <a:r>
              <a:rPr lang="en-US" sz="2400" dirty="0"/>
              <a:t>a compromise between two things:</a:t>
            </a:r>
          </a:p>
          <a:p>
            <a:r>
              <a:rPr lang="en-US" sz="2400" dirty="0"/>
              <a:t>preserving the word order in the sequence</a:t>
            </a:r>
          </a:p>
          <a:p>
            <a:r>
              <a:rPr lang="en-US" sz="2400" dirty="0"/>
              <a:t>and the easy interpretability of the result  </a:t>
            </a:r>
          </a:p>
          <a:p>
            <a:r>
              <a:rPr lang="en-US" sz="2400" dirty="0"/>
              <a:t>downside: a very sparse and  very large input tensor</a:t>
            </a:r>
          </a:p>
        </p:txBody>
      </p:sp>
    </p:spTree>
    <p:extLst>
      <p:ext uri="{BB962C8B-B14F-4D97-AF65-F5344CB8AC3E}">
        <p14:creationId xmlns:p14="http://schemas.microsoft.com/office/powerpoint/2010/main" val="420465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3) Index</a:t>
            </a:r>
            <a:r>
              <a:rPr lang="en-US" sz="3400" dirty="0"/>
              <a:t>-Based </a:t>
            </a:r>
            <a:r>
              <a:rPr lang="en-US" sz="3400" dirty="0" smtClean="0"/>
              <a:t>Encoding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206" y="1348472"/>
            <a:ext cx="8248793" cy="5365191"/>
          </a:xfrm>
        </p:spPr>
        <p:txBody>
          <a:bodyPr>
            <a:noAutofit/>
          </a:bodyPr>
          <a:lstStyle/>
          <a:p>
            <a:r>
              <a:rPr lang="en-US" sz="2400" dirty="0"/>
              <a:t>tries to address input data size reduction</a:t>
            </a:r>
          </a:p>
          <a:p>
            <a:r>
              <a:rPr lang="en-US" sz="2400" dirty="0"/>
              <a:t>as well as sequence order preservation</a:t>
            </a:r>
          </a:p>
          <a:p>
            <a:r>
              <a:rPr lang="en-US" sz="2400" dirty="0"/>
              <a:t>it maps each word to an integer index</a:t>
            </a:r>
          </a:p>
          <a:p>
            <a:r>
              <a:rPr lang="en-US" sz="2400" dirty="0"/>
              <a:t>and groups the index sequence into a collection type column</a:t>
            </a:r>
          </a:p>
        </p:txBody>
      </p:sp>
    </p:spTree>
    <p:extLst>
      <p:ext uri="{BB962C8B-B14F-4D97-AF65-F5344CB8AC3E}">
        <p14:creationId xmlns:p14="http://schemas.microsoft.com/office/powerpoint/2010/main" val="358455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4) Word Embedding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206" y="1348472"/>
            <a:ext cx="8248793" cy="5365191"/>
          </a:xfrm>
        </p:spPr>
        <p:txBody>
          <a:bodyPr>
            <a:noAutofit/>
          </a:bodyPr>
          <a:lstStyle/>
          <a:p>
            <a:r>
              <a:rPr lang="en-US" sz="2400" dirty="0"/>
              <a:t>projects the index-based encoding or the one-hot encoding</a:t>
            </a:r>
          </a:p>
          <a:p>
            <a:r>
              <a:rPr lang="en-US" sz="2400" dirty="0"/>
              <a:t>into a numerical vector to a lower-dimension space</a:t>
            </a:r>
          </a:p>
          <a:p>
            <a:r>
              <a:rPr lang="en-US" sz="2400" dirty="0"/>
              <a:t>new space is defined by the numerical output of an embedding layer in a DNN</a:t>
            </a:r>
          </a:p>
          <a:p>
            <a:r>
              <a:rPr lang="en-US" sz="2400" dirty="0"/>
              <a:t>upside: the close mapping of words with similar role</a:t>
            </a:r>
          </a:p>
          <a:p>
            <a:r>
              <a:rPr lang="en-US" sz="2400" dirty="0"/>
              <a:t>downside: the higher degree of complexity</a:t>
            </a:r>
          </a:p>
        </p:txBody>
      </p:sp>
    </p:spTree>
    <p:extLst>
      <p:ext uri="{BB962C8B-B14F-4D97-AF65-F5344CB8AC3E}">
        <p14:creationId xmlns:p14="http://schemas.microsoft.com/office/powerpoint/2010/main" val="104435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Shortcomings of Traditional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404" y="1426872"/>
            <a:ext cx="7966595" cy="5286792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BoW</a:t>
            </a:r>
            <a:r>
              <a:rPr lang="en-US" sz="2200" dirty="0" smtClean="0"/>
              <a:t> models </a:t>
            </a:r>
            <a:r>
              <a:rPr lang="en-US" sz="2200" dirty="0"/>
              <a:t>lose </a:t>
            </a:r>
            <a:r>
              <a:rPr lang="en-US" sz="2200" dirty="0" smtClean="0"/>
              <a:t>useful information:</a:t>
            </a:r>
          </a:p>
          <a:p>
            <a:endParaRPr lang="en-US" sz="2200" dirty="0"/>
          </a:p>
          <a:p>
            <a:r>
              <a:rPr lang="en-US" sz="2200" dirty="0" smtClean="0"/>
              <a:t>=&gt; the </a:t>
            </a:r>
            <a:r>
              <a:rPr lang="en-US" sz="2200" dirty="0"/>
              <a:t>semantics, structure, sequence and </a:t>
            </a:r>
            <a:r>
              <a:rPr lang="en-US" sz="2200" dirty="0">
                <a:solidFill>
                  <a:srgbClr val="1200FF"/>
                </a:solidFill>
              </a:rPr>
              <a:t>context</a:t>
            </a:r>
            <a:r>
              <a:rPr lang="en-US" sz="2200" dirty="0"/>
              <a:t> around nearby words in each text </a:t>
            </a:r>
            <a:r>
              <a:rPr lang="en-US" sz="2200" dirty="0" smtClean="0"/>
              <a:t>document</a:t>
            </a:r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Models in </a:t>
            </a:r>
            <a:r>
              <a:rPr lang="en-US" sz="2200" dirty="0"/>
              <a:t>the Bag of Words </a:t>
            </a:r>
            <a:r>
              <a:rPr lang="en-US" sz="2200" dirty="0" smtClean="0"/>
              <a:t>model involve:</a:t>
            </a:r>
            <a:endParaRPr lang="en-US" sz="2200" dirty="0"/>
          </a:p>
          <a:p>
            <a:r>
              <a:rPr lang="en-US" sz="2200" dirty="0"/>
              <a:t>term </a:t>
            </a:r>
            <a:r>
              <a:rPr lang="en-US" sz="2200" dirty="0" smtClean="0"/>
              <a:t>frequencies  </a:t>
            </a:r>
            <a:endParaRPr lang="en-US" sz="2200" dirty="0"/>
          </a:p>
          <a:p>
            <a:r>
              <a:rPr lang="en-US" sz="2200" dirty="0"/>
              <a:t>TF-IDF </a:t>
            </a:r>
          </a:p>
          <a:p>
            <a:r>
              <a:rPr lang="en-US" sz="2200" dirty="0"/>
              <a:t>N-grams </a:t>
            </a:r>
          </a:p>
          <a:p>
            <a:r>
              <a:rPr lang="en-US" sz="2200" dirty="0"/>
              <a:t>and others</a:t>
            </a:r>
          </a:p>
          <a:p>
            <a:pPr marL="0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26338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What is the Context?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404" y="1223033"/>
            <a:ext cx="7966595" cy="5490631"/>
          </a:xfrm>
        </p:spPr>
        <p:txBody>
          <a:bodyPr>
            <a:noAutofit/>
          </a:bodyPr>
          <a:lstStyle/>
          <a:p>
            <a:r>
              <a:rPr lang="en-US" sz="2200" dirty="0"/>
              <a:t>The </a:t>
            </a:r>
            <a:r>
              <a:rPr lang="en-US" sz="2200" dirty="0">
                <a:solidFill>
                  <a:srgbClr val="1200FF"/>
                </a:solidFill>
              </a:rPr>
              <a:t>context</a:t>
            </a:r>
            <a:r>
              <a:rPr lang="en-US" sz="2200" dirty="0"/>
              <a:t> of a word is the words that commonly occur around that word.</a:t>
            </a:r>
          </a:p>
          <a:p>
            <a:endParaRPr lang="en-US" sz="2200" dirty="0"/>
          </a:p>
          <a:p>
            <a:r>
              <a:rPr lang="en-US" sz="2200" dirty="0" smtClean="0"/>
              <a:t>Example:</a:t>
            </a:r>
            <a:r>
              <a:rPr lang="en-US" sz="2200" dirty="0"/>
              <a:t> </a:t>
            </a:r>
            <a:r>
              <a:rPr lang="en-US" sz="2200" dirty="0" smtClean="0"/>
              <a:t>"</a:t>
            </a:r>
            <a:r>
              <a:rPr lang="en-US" sz="2200" dirty="0"/>
              <a:t>the cat </a:t>
            </a:r>
            <a:r>
              <a:rPr lang="en-US" sz="2200" dirty="0">
                <a:solidFill>
                  <a:srgbClr val="FF0000"/>
                </a:solidFill>
              </a:rPr>
              <a:t>sat</a:t>
            </a:r>
            <a:r>
              <a:rPr lang="en-US" sz="2200" dirty="0"/>
              <a:t> on the mat" </a:t>
            </a:r>
          </a:p>
          <a:p>
            <a:r>
              <a:rPr lang="en-US" sz="2200" dirty="0"/>
              <a:t>The context of the word "</a:t>
            </a:r>
            <a:r>
              <a:rPr lang="en-US" sz="2200" dirty="0">
                <a:solidFill>
                  <a:srgbClr val="FF0000"/>
                </a:solidFill>
              </a:rPr>
              <a:t>sat</a:t>
            </a:r>
            <a:r>
              <a:rPr lang="en-US" sz="2200" dirty="0"/>
              <a:t>":</a:t>
            </a:r>
          </a:p>
          <a:p>
            <a:r>
              <a:rPr lang="mr-IN" sz="2200" dirty="0">
                <a:latin typeface="Courier"/>
                <a:cs typeface="Courier"/>
              </a:rPr>
              <a:t>("the", "cat", "on", "the", "mat")</a:t>
            </a:r>
          </a:p>
          <a:p>
            <a:endParaRPr lang="mr-IN" sz="2200" dirty="0"/>
          </a:p>
          <a:p>
            <a:r>
              <a:rPr lang="en-US" sz="2200" dirty="0"/>
              <a:t>Key idea: words with similar contexts share meaning and their reduced vector representations will be similar </a:t>
            </a:r>
          </a:p>
          <a:p>
            <a:endParaRPr lang="en-US" sz="2200" dirty="0"/>
          </a:p>
          <a:p>
            <a:r>
              <a:rPr lang="en-US" sz="2200" dirty="0"/>
              <a:t>=&gt; skip-gram models predict the surrounding context words of a target word</a:t>
            </a:r>
          </a:p>
        </p:txBody>
      </p:sp>
    </p:spTree>
    <p:extLst>
      <p:ext uri="{BB962C8B-B14F-4D97-AF65-F5344CB8AC3E}">
        <p14:creationId xmlns:p14="http://schemas.microsoft.com/office/powerpoint/2010/main" val="63297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Text-Based </a:t>
            </a:r>
            <a:r>
              <a:rPr lang="en-US" sz="3200" dirty="0" smtClean="0"/>
              <a:t>Tasks (outline)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404" y="1426872"/>
            <a:ext cx="7966595" cy="52867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Perform </a:t>
            </a:r>
            <a:r>
              <a:rPr lang="en-US" sz="2400" dirty="0"/>
              <a:t>the following steps:</a:t>
            </a:r>
          </a:p>
          <a:p>
            <a:r>
              <a:rPr lang="en-US" sz="2400" dirty="0"/>
              <a:t>1) Gather the Data</a:t>
            </a:r>
          </a:p>
          <a:p>
            <a:r>
              <a:rPr lang="en-US" sz="2400" dirty="0"/>
              <a:t>2) Preprocess the Data</a:t>
            </a:r>
          </a:p>
          <a:p>
            <a:r>
              <a:rPr lang="en-US" sz="2400" dirty="0"/>
              <a:t>3) Explore/Visualize the Data</a:t>
            </a:r>
          </a:p>
          <a:p>
            <a:r>
              <a:rPr lang="en-US" sz="2400" dirty="0"/>
              <a:t>4) Construct a Model</a:t>
            </a:r>
          </a:p>
          <a:p>
            <a:r>
              <a:rPr lang="en-US" sz="2400" dirty="0"/>
              <a:t>5) Evaluate the </a:t>
            </a:r>
            <a:r>
              <a:rPr lang="en-US" sz="2400" dirty="0" smtClean="0"/>
              <a:t>Model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78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Data Preprocessing Tasks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404" y="1066234"/>
            <a:ext cx="7966595" cy="564743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[1] lowercasing</a:t>
            </a:r>
          </a:p>
          <a:p>
            <a:r>
              <a:rPr lang="en-US" sz="2400" dirty="0"/>
              <a:t>[1] noise removal</a:t>
            </a:r>
          </a:p>
          <a:p>
            <a:r>
              <a:rPr lang="en-US" sz="2400" dirty="0"/>
              <a:t>[2] normalization</a:t>
            </a:r>
          </a:p>
          <a:p>
            <a:r>
              <a:rPr lang="en-US" sz="2400" dirty="0"/>
              <a:t>[3] text enrichment</a:t>
            </a:r>
          </a:p>
          <a:p>
            <a:r>
              <a:rPr lang="en-US" sz="2400" dirty="0"/>
              <a:t>[3] </a:t>
            </a:r>
            <a:r>
              <a:rPr lang="en-US" sz="2400" dirty="0" err="1"/>
              <a:t>stopword</a:t>
            </a:r>
            <a:r>
              <a:rPr lang="en-US" sz="2400" dirty="0"/>
              <a:t> removal</a:t>
            </a:r>
          </a:p>
          <a:p>
            <a:r>
              <a:rPr lang="en-US" sz="2400" dirty="0"/>
              <a:t>[3] stemming</a:t>
            </a:r>
          </a:p>
          <a:p>
            <a:r>
              <a:rPr lang="en-US" sz="2400" dirty="0"/>
              <a:t>[3] lemmatization</a:t>
            </a:r>
          </a:p>
          <a:p>
            <a:endParaRPr lang="en-US" sz="2400" dirty="0"/>
          </a:p>
          <a:p>
            <a:r>
              <a:rPr lang="en-US" sz="2400" dirty="0"/>
              <a:t>[1]: Must do</a:t>
            </a:r>
          </a:p>
          <a:p>
            <a:r>
              <a:rPr lang="en-US" sz="2400" dirty="0"/>
              <a:t>[2]: Should do</a:t>
            </a:r>
          </a:p>
          <a:p>
            <a:r>
              <a:rPr lang="en-US" sz="2400" dirty="0"/>
              <a:t>[3]: Task dependent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https</a:t>
            </a:r>
            <a:r>
              <a:rPr lang="en-US" sz="2200" dirty="0"/>
              <a:t>://</a:t>
            </a:r>
            <a:r>
              <a:rPr lang="en-US" sz="2200" dirty="0" err="1"/>
              <a:t>www.kdnuggets.com</a:t>
            </a:r>
            <a:r>
              <a:rPr lang="en-US" sz="2200" dirty="0"/>
              <a:t>/2019/04/text-preprocessing-</a:t>
            </a:r>
            <a:r>
              <a:rPr lang="en-US" sz="2200" dirty="0" err="1"/>
              <a:t>nlp</a:t>
            </a:r>
            <a:r>
              <a:rPr lang="en-US" sz="2200" dirty="0"/>
              <a:t>-machine-</a:t>
            </a:r>
            <a:r>
              <a:rPr lang="en-US" sz="2200" dirty="0" err="1"/>
              <a:t>learning.html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806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NLP</a:t>
            </a:r>
            <a:r>
              <a:rPr lang="en-US" sz="3400" dirty="0"/>
              <a:t> </a:t>
            </a:r>
            <a:r>
              <a:rPr lang="en-US" sz="3400" dirty="0" smtClean="0"/>
              <a:t>Techniques in ML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1081914"/>
            <a:ext cx="7944873" cy="56317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Text </a:t>
            </a:r>
            <a:r>
              <a:rPr lang="en-US" sz="2400" dirty="0" err="1"/>
              <a:t>Embeddings</a:t>
            </a:r>
            <a:endParaRPr lang="en-US" sz="2400" dirty="0"/>
          </a:p>
          <a:p>
            <a:r>
              <a:rPr lang="en-US" sz="2400" dirty="0" smtClean="0"/>
              <a:t>Thought </a:t>
            </a:r>
            <a:r>
              <a:rPr lang="en-US" sz="2400" dirty="0"/>
              <a:t>Vectors</a:t>
            </a:r>
          </a:p>
          <a:p>
            <a:r>
              <a:rPr lang="en-US" sz="2400" dirty="0" smtClean="0"/>
              <a:t>Machine </a:t>
            </a:r>
            <a:r>
              <a:rPr lang="en-US" sz="2400" dirty="0"/>
              <a:t>Translation</a:t>
            </a:r>
          </a:p>
          <a:p>
            <a:r>
              <a:rPr lang="en-US" sz="2400" dirty="0" smtClean="0"/>
              <a:t>Dialogs </a:t>
            </a:r>
            <a:r>
              <a:rPr lang="en-US" sz="2400" dirty="0"/>
              <a:t>and Conversational</a:t>
            </a:r>
          </a:p>
          <a:p>
            <a:r>
              <a:rPr lang="en-US" sz="2400" dirty="0" smtClean="0"/>
              <a:t>Memory </a:t>
            </a:r>
            <a:r>
              <a:rPr lang="en-US" sz="2400" dirty="0"/>
              <a:t>and Attention Models</a:t>
            </a:r>
          </a:p>
          <a:p>
            <a:r>
              <a:rPr lang="en-US" sz="2400" dirty="0" smtClean="0"/>
              <a:t>Named </a:t>
            </a:r>
            <a:r>
              <a:rPr lang="en-US" sz="2400" dirty="0"/>
              <a:t>Entity Recognition</a:t>
            </a:r>
          </a:p>
          <a:p>
            <a:r>
              <a:rPr lang="en-US" sz="2400" dirty="0" smtClean="0"/>
              <a:t>Natural </a:t>
            </a:r>
            <a:r>
              <a:rPr lang="en-US" sz="2400" dirty="0"/>
              <a:t>Language Understanding</a:t>
            </a:r>
          </a:p>
          <a:p>
            <a:r>
              <a:rPr lang="en-US" sz="2400" dirty="0" smtClean="0"/>
              <a:t>Question </a:t>
            </a:r>
            <a:r>
              <a:rPr lang="en-US" sz="2400" dirty="0"/>
              <a:t>Answering and Knowledge Extraction</a:t>
            </a:r>
          </a:p>
          <a:p>
            <a:r>
              <a:rPr lang="en-US" sz="2400" dirty="0" smtClean="0"/>
              <a:t>Text </a:t>
            </a:r>
            <a:r>
              <a:rPr lang="en-US" sz="2400" dirty="0"/>
              <a:t>Summarization</a:t>
            </a:r>
          </a:p>
          <a:p>
            <a:r>
              <a:rPr lang="en-US" sz="2400" dirty="0" smtClean="0"/>
              <a:t>Text </a:t>
            </a:r>
            <a:r>
              <a:rPr lang="en-US" sz="2400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9983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NLP</a:t>
            </a:r>
            <a:r>
              <a:rPr lang="en-US" sz="3400" dirty="0"/>
              <a:t> </a:t>
            </a:r>
            <a:r>
              <a:rPr lang="en-US" sz="3400" dirty="0" smtClean="0"/>
              <a:t>and Text Processing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496" y="1238712"/>
            <a:ext cx="8311504" cy="547495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1200FF"/>
                </a:solidFill>
              </a:rPr>
              <a:t>General Sequence of Steps:</a:t>
            </a:r>
            <a:endParaRPr lang="en-US" sz="2400" dirty="0">
              <a:solidFill>
                <a:srgbClr val="1200FF"/>
              </a:solidFill>
            </a:endParaRPr>
          </a:p>
          <a:p>
            <a:r>
              <a:rPr lang="en-US" sz="2400" dirty="0" smtClean="0"/>
              <a:t>Noise Removal (remove special chars)</a:t>
            </a:r>
            <a:endParaRPr lang="en-US" sz="2400" dirty="0"/>
          </a:p>
          <a:p>
            <a:r>
              <a:rPr lang="en-US" sz="2400" dirty="0" smtClean="0"/>
              <a:t>Lemmatization (actual words)</a:t>
            </a:r>
          </a:p>
          <a:p>
            <a:r>
              <a:rPr lang="en-US" sz="2400" dirty="0" smtClean="0"/>
              <a:t>Stemming          (word roots)</a:t>
            </a:r>
          </a:p>
          <a:p>
            <a:r>
              <a:rPr lang="en-US" sz="2400" dirty="0" smtClean="0"/>
              <a:t>Normalization (transform tokens into standard form)</a:t>
            </a:r>
          </a:p>
          <a:p>
            <a:r>
              <a:rPr lang="en-US" sz="2400" dirty="0" smtClean="0"/>
              <a:t>Object </a:t>
            </a:r>
            <a:r>
              <a:rPr lang="en-US" sz="2400" dirty="0"/>
              <a:t>Standardization</a:t>
            </a:r>
          </a:p>
        </p:txBody>
      </p:sp>
    </p:spTree>
    <p:extLst>
      <p:ext uri="{BB962C8B-B14F-4D97-AF65-F5344CB8AC3E}">
        <p14:creationId xmlns:p14="http://schemas.microsoft.com/office/powerpoint/2010/main" val="45185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Universal </a:t>
            </a:r>
            <a:r>
              <a:rPr lang="en-US" sz="3200" dirty="0"/>
              <a:t>Sentence Encoder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174" y="1332792"/>
            <a:ext cx="8295826" cy="5380872"/>
          </a:xfrm>
        </p:spPr>
        <p:txBody>
          <a:bodyPr>
            <a:normAutofit/>
          </a:bodyPr>
          <a:lstStyle/>
          <a:p>
            <a:r>
              <a:rPr lang="en-US" sz="2300" dirty="0" smtClean="0"/>
              <a:t>published </a:t>
            </a:r>
            <a:r>
              <a:rPr lang="en-US" sz="2300" dirty="0"/>
              <a:t>in early 2018 </a:t>
            </a:r>
            <a:r>
              <a:rPr lang="en-US" sz="2300" dirty="0" smtClean="0"/>
              <a:t>(Google)</a:t>
            </a:r>
          </a:p>
          <a:p>
            <a:r>
              <a:rPr lang="en-US" sz="2300" dirty="0" smtClean="0"/>
              <a:t>Uses multi-task learning</a:t>
            </a:r>
            <a:endParaRPr lang="en-US" sz="2300" dirty="0"/>
          </a:p>
          <a:p>
            <a:r>
              <a:rPr lang="en-US" sz="2300" dirty="0"/>
              <a:t>the encoder uses a transformer-network </a:t>
            </a:r>
          </a:p>
          <a:p>
            <a:r>
              <a:rPr lang="en-US" sz="2300" dirty="0"/>
              <a:t>trained on a variety of data sources and tasks</a:t>
            </a:r>
          </a:p>
          <a:p>
            <a:r>
              <a:rPr lang="en-US" sz="2300" dirty="0"/>
              <a:t>the aim of dynamically accommodating a wide variety of natural language understanding tasks</a:t>
            </a:r>
          </a:p>
          <a:p>
            <a:endParaRPr lang="en-US" sz="2300" dirty="0"/>
          </a:p>
          <a:p>
            <a:r>
              <a:rPr lang="en-US" sz="2300" dirty="0"/>
              <a:t>A pre-trained version in </a:t>
            </a:r>
            <a:r>
              <a:rPr lang="en-US" sz="2300" dirty="0" err="1"/>
              <a:t>TensorFlow</a:t>
            </a:r>
            <a:r>
              <a:rPr lang="en-US" sz="2300" dirty="0"/>
              <a:t> is here:</a:t>
            </a:r>
          </a:p>
          <a:p>
            <a:pPr marL="0" indent="0">
              <a:buNone/>
            </a:pPr>
            <a:r>
              <a:rPr lang="en-US" sz="2300" dirty="0"/>
              <a:t>https://</a:t>
            </a:r>
            <a:r>
              <a:rPr lang="en-US" sz="2300" dirty="0" err="1"/>
              <a:t>tfhub.dev</a:t>
            </a:r>
            <a:r>
              <a:rPr lang="en-US" sz="2300" dirty="0"/>
              <a:t>/</a:t>
            </a:r>
            <a:r>
              <a:rPr lang="en-US" sz="2300" dirty="0" err="1"/>
              <a:t>google</a:t>
            </a:r>
            <a:r>
              <a:rPr lang="en-US" sz="2300" dirty="0"/>
              <a:t>/universal-sentence-encoder/</a:t>
            </a:r>
            <a:r>
              <a:rPr lang="en-US" sz="23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2737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List of Topics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1144632"/>
            <a:ext cx="7944873" cy="556903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are Word </a:t>
            </a:r>
            <a:r>
              <a:rPr lang="en-US" sz="2400" dirty="0" err="1" smtClean="0"/>
              <a:t>Embeddings</a:t>
            </a:r>
            <a:r>
              <a:rPr lang="en-US" sz="2400" dirty="0" smtClean="0"/>
              <a:t>?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opular NLP algorithms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our Text </a:t>
            </a:r>
            <a:r>
              <a:rPr lang="en-US" sz="2400" dirty="0"/>
              <a:t>Encoding </a:t>
            </a:r>
            <a:r>
              <a:rPr lang="en-US" sz="2400" dirty="0" smtClean="0"/>
              <a:t>Techniques</a:t>
            </a:r>
          </a:p>
          <a:p>
            <a:r>
              <a:rPr lang="en-US" sz="2400" dirty="0" smtClean="0"/>
              <a:t>NLP </a:t>
            </a:r>
            <a:r>
              <a:rPr lang="en-US" sz="2400" dirty="0"/>
              <a:t>Techniques in </a:t>
            </a:r>
            <a:r>
              <a:rPr lang="en-US" sz="2400" dirty="0" smtClean="0"/>
              <a:t>ML</a:t>
            </a:r>
          </a:p>
          <a:p>
            <a:r>
              <a:rPr lang="en-US" sz="2400" dirty="0" smtClean="0"/>
              <a:t>What </a:t>
            </a:r>
            <a:r>
              <a:rPr lang="en-US" sz="2400" dirty="0"/>
              <a:t>is Topic Modeling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SVD </a:t>
            </a:r>
            <a:r>
              <a:rPr lang="en-US" sz="2400" dirty="0"/>
              <a:t>(singular value decomposition) </a:t>
            </a:r>
            <a:endParaRPr lang="en-US" sz="2400" dirty="0" smtClean="0"/>
          </a:p>
          <a:p>
            <a:r>
              <a:rPr lang="en-US" sz="2400" dirty="0" smtClean="0"/>
              <a:t>NLP Techniques/Algorithms</a:t>
            </a:r>
            <a:endParaRPr lang="en-US" sz="2400" dirty="0"/>
          </a:p>
          <a:p>
            <a:r>
              <a:rPr lang="en-US" sz="2400" dirty="0" err="1" smtClean="0"/>
              <a:t>Keras</a:t>
            </a:r>
            <a:r>
              <a:rPr lang="en-US" sz="2400" dirty="0" smtClean="0"/>
              <a:t> and Word </a:t>
            </a:r>
            <a:r>
              <a:rPr lang="en-US" sz="2400" dirty="0" err="1" smtClean="0"/>
              <a:t>Embeddings</a:t>
            </a:r>
            <a:endParaRPr lang="en-US" sz="2400" dirty="0" smtClean="0"/>
          </a:p>
          <a:p>
            <a:r>
              <a:rPr lang="en-US" sz="2400" dirty="0" smtClean="0"/>
              <a:t>Code Samples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224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Doc2Vec (Paragraph Vector)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174" y="1332792"/>
            <a:ext cx="8295826" cy="53808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 </a:t>
            </a:r>
            <a:r>
              <a:rPr lang="en-US" sz="2400" dirty="0"/>
              <a:t>unsupervised algorithm </a:t>
            </a:r>
          </a:p>
          <a:p>
            <a:r>
              <a:rPr lang="en-US" sz="2400" dirty="0"/>
              <a:t>learns fixed-length feature </a:t>
            </a:r>
            <a:r>
              <a:rPr lang="en-US" sz="2400" dirty="0" err="1"/>
              <a:t>embeddings</a:t>
            </a:r>
            <a:r>
              <a:rPr lang="en-US" sz="2400" dirty="0"/>
              <a:t> </a:t>
            </a:r>
          </a:p>
          <a:p>
            <a:r>
              <a:rPr lang="en-US" sz="2400" dirty="0"/>
              <a:t>from variable-length pieces of texts</a:t>
            </a:r>
          </a:p>
          <a:p>
            <a:r>
              <a:rPr lang="en-US" sz="2400" dirty="0"/>
              <a:t>such as sentences, paragraphs, and documents</a:t>
            </a:r>
          </a:p>
          <a:p>
            <a:endParaRPr lang="en-US" sz="2400" dirty="0"/>
          </a:p>
          <a:p>
            <a:r>
              <a:rPr lang="en-US" sz="2400" dirty="0"/>
              <a:t>Doc2Vec paper:</a:t>
            </a:r>
          </a:p>
          <a:p>
            <a:r>
              <a:rPr lang="mr-IN" sz="2400" dirty="0">
                <a:latin typeface="Century Gothic"/>
                <a:cs typeface="Century Gothic"/>
              </a:rPr>
              <a:t>https://arxiv.org/abs/1405.4053</a:t>
            </a:r>
          </a:p>
        </p:txBody>
      </p:sp>
    </p:spTree>
    <p:extLst>
      <p:ext uri="{BB962C8B-B14F-4D97-AF65-F5344CB8AC3E}">
        <p14:creationId xmlns:p14="http://schemas.microsoft.com/office/powerpoint/2010/main" val="355973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Document Similarity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850" y="1238713"/>
            <a:ext cx="8280150" cy="5474951"/>
          </a:xfrm>
        </p:spPr>
        <p:txBody>
          <a:bodyPr>
            <a:noAutofit/>
          </a:bodyPr>
          <a:lstStyle/>
          <a:p>
            <a:r>
              <a:rPr lang="en-US" sz="2100" dirty="0" smtClean="0"/>
              <a:t>Ex: a </a:t>
            </a:r>
            <a:r>
              <a:rPr lang="en-US" sz="2100" dirty="0"/>
              <a:t>document on cats will get close to a document on dogs, even though </a:t>
            </a:r>
            <a:r>
              <a:rPr lang="en-US" sz="2100" dirty="0" smtClean="0"/>
              <a:t>no </a:t>
            </a:r>
            <a:r>
              <a:rPr lang="en-US" sz="2100" dirty="0"/>
              <a:t>document </a:t>
            </a:r>
            <a:r>
              <a:rPr lang="en-US" sz="2100" dirty="0" smtClean="0"/>
              <a:t>mentions </a:t>
            </a:r>
            <a:r>
              <a:rPr lang="en-US" sz="2100" dirty="0"/>
              <a:t>both of </a:t>
            </a:r>
            <a:r>
              <a:rPr lang="en-US" sz="2100" dirty="0" smtClean="0"/>
              <a:t>them</a:t>
            </a:r>
            <a:endParaRPr lang="en-US" sz="2100" dirty="0"/>
          </a:p>
          <a:p>
            <a:endParaRPr lang="en-US" sz="2100" dirty="0" smtClean="0"/>
          </a:p>
          <a:p>
            <a:r>
              <a:rPr lang="en-US" sz="2100" dirty="0" smtClean="0"/>
              <a:t>Reason: documents </a:t>
            </a:r>
            <a:r>
              <a:rPr lang="en-US" sz="2100" dirty="0"/>
              <a:t>on cats and dogs may mention pets and documents about pets may contain cats and </a:t>
            </a:r>
            <a:r>
              <a:rPr lang="en-US" sz="2100" dirty="0" smtClean="0"/>
              <a:t>dogs</a:t>
            </a:r>
          </a:p>
          <a:p>
            <a:endParaRPr lang="en-US" sz="2100" dirty="0" smtClean="0"/>
          </a:p>
          <a:p>
            <a:r>
              <a:rPr lang="en-US" sz="2100" dirty="0" smtClean="0"/>
              <a:t>=&gt; So </a:t>
            </a:r>
            <a:r>
              <a:rPr lang="en-US" sz="2100" dirty="0"/>
              <a:t>transitively documents on cats and dogs get </a:t>
            </a:r>
            <a:r>
              <a:rPr lang="en-US" sz="2100" dirty="0" smtClean="0"/>
              <a:t>closer</a:t>
            </a:r>
            <a:endParaRPr lang="en-US" sz="2100" dirty="0"/>
          </a:p>
          <a:p>
            <a:endParaRPr lang="en-US" sz="2100" dirty="0" smtClean="0"/>
          </a:p>
          <a:p>
            <a:r>
              <a:rPr lang="en-US" sz="2100" dirty="0" smtClean="0"/>
              <a:t>This </a:t>
            </a:r>
            <a:r>
              <a:rPr lang="en-US" sz="2100" dirty="0"/>
              <a:t>cannot happen by any </a:t>
            </a:r>
            <a:r>
              <a:rPr lang="en-US" sz="2100" dirty="0" err="1"/>
              <a:t>tf-idf</a:t>
            </a:r>
            <a:r>
              <a:rPr lang="en-US" sz="2100" dirty="0"/>
              <a:t> based schemes (SVD can do it - but it may not be possible </a:t>
            </a:r>
            <a:r>
              <a:rPr lang="en-US" sz="2100" dirty="0" smtClean="0"/>
              <a:t>on </a:t>
            </a:r>
            <a:r>
              <a:rPr lang="en-US" sz="2100" dirty="0"/>
              <a:t>large corpus</a:t>
            </a:r>
            <a:r>
              <a:rPr lang="en-US" sz="2100" dirty="0" smtClean="0"/>
              <a:t>)</a:t>
            </a:r>
          </a:p>
          <a:p>
            <a:endParaRPr lang="en-US" sz="2100" dirty="0"/>
          </a:p>
          <a:p>
            <a:r>
              <a:rPr lang="en-US" sz="2100" dirty="0" smtClean="0"/>
              <a:t>Document </a:t>
            </a:r>
            <a:r>
              <a:rPr lang="en-US" sz="2100" dirty="0"/>
              <a:t>Classification</a:t>
            </a:r>
            <a:r>
              <a:rPr lang="en-US" sz="2100" dirty="0" smtClean="0"/>
              <a:t>:  </a:t>
            </a:r>
            <a:r>
              <a:rPr lang="en-US" sz="2100" dirty="0"/>
              <a:t>SVM, Naive </a:t>
            </a:r>
            <a:r>
              <a:rPr lang="en-US" sz="2100" dirty="0" err="1" smtClean="0"/>
              <a:t>bayes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68120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Document Similarity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850" y="1238713"/>
            <a:ext cx="8280150" cy="5474951"/>
          </a:xfrm>
        </p:spPr>
        <p:txBody>
          <a:bodyPr>
            <a:noAutofit/>
          </a:bodyPr>
          <a:lstStyle/>
          <a:p>
            <a:r>
              <a:rPr lang="en-US" dirty="0" smtClean="0"/>
              <a:t>superiority </a:t>
            </a:r>
            <a:r>
              <a:rPr lang="en-US" dirty="0"/>
              <a:t>of </a:t>
            </a:r>
            <a:r>
              <a:rPr lang="en-US" dirty="0" smtClean="0"/>
              <a:t>word2vec</a:t>
            </a:r>
            <a:r>
              <a:rPr lang="en-US" dirty="0"/>
              <a:t>/</a:t>
            </a:r>
            <a:r>
              <a:rPr lang="en-US" dirty="0" smtClean="0"/>
              <a:t>doc2vec</a:t>
            </a:r>
            <a:r>
              <a:rPr lang="en-US" dirty="0"/>
              <a:t>/</a:t>
            </a:r>
            <a:r>
              <a:rPr lang="en-US" dirty="0" err="1" smtClean="0"/>
              <a:t>fasttext</a:t>
            </a:r>
            <a:r>
              <a:rPr lang="en-US" dirty="0" smtClean="0"/>
              <a:t> </a:t>
            </a:r>
            <a:r>
              <a:rPr lang="en-US" dirty="0"/>
              <a:t>based vector generation is that the corpus is the training </a:t>
            </a:r>
            <a:r>
              <a:rPr lang="en-US" dirty="0" smtClean="0"/>
              <a:t>data: </a:t>
            </a:r>
            <a:r>
              <a:rPr lang="en-US" dirty="0"/>
              <a:t>no labeled data is </a:t>
            </a:r>
            <a:r>
              <a:rPr lang="en-US" dirty="0" smtClean="0"/>
              <a:t>needed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find semantic similarity between two documents, without considering word order, but does better than </a:t>
            </a:r>
            <a:r>
              <a:rPr lang="en-US" dirty="0" err="1"/>
              <a:t>tf-idf</a:t>
            </a:r>
            <a:r>
              <a:rPr lang="en-US" dirty="0"/>
              <a:t> like schemes </a:t>
            </a:r>
            <a:r>
              <a:rPr lang="en-US" dirty="0" smtClean="0"/>
              <a:t>as doc2vec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oc2vec </a:t>
            </a:r>
            <a:r>
              <a:rPr lang="en-US" dirty="0"/>
              <a:t>converts each document into a </a:t>
            </a:r>
            <a:r>
              <a:rPr lang="en-US" dirty="0" smtClean="0"/>
              <a:t>vector </a:t>
            </a:r>
            <a:r>
              <a:rPr lang="en-US" dirty="0"/>
              <a:t>and semantic similarity can be computed by cosine </a:t>
            </a:r>
            <a:r>
              <a:rPr lang="en-US" dirty="0" smtClean="0"/>
              <a:t>distance</a:t>
            </a:r>
          </a:p>
          <a:p>
            <a:endParaRPr lang="en-US" dirty="0"/>
          </a:p>
          <a:p>
            <a:r>
              <a:rPr lang="en-US" dirty="0" smtClean="0"/>
              <a:t>unlike </a:t>
            </a:r>
            <a:r>
              <a:rPr lang="en-US" dirty="0" err="1"/>
              <a:t>tf-idf</a:t>
            </a:r>
            <a:r>
              <a:rPr lang="en-US" dirty="0"/>
              <a:t> based schemes, the training mechanisms of doc2vec </a:t>
            </a:r>
            <a:r>
              <a:rPr lang="en-US" dirty="0" smtClean="0"/>
              <a:t>(which </a:t>
            </a:r>
            <a:r>
              <a:rPr lang="en-US" dirty="0"/>
              <a:t>is </a:t>
            </a:r>
            <a:r>
              <a:rPr lang="en-US" dirty="0" smtClean="0"/>
              <a:t>similar </a:t>
            </a:r>
            <a:r>
              <a:rPr lang="en-US" dirty="0"/>
              <a:t>to </a:t>
            </a:r>
            <a:r>
              <a:rPr lang="en-US" dirty="0" smtClean="0"/>
              <a:t>word2vec) </a:t>
            </a:r>
            <a:r>
              <a:rPr lang="en-US" dirty="0"/>
              <a:t>brings two documents close together </a:t>
            </a:r>
            <a:r>
              <a:rPr lang="en-US" dirty="0" smtClean="0"/>
              <a:t>by </a:t>
            </a:r>
            <a:r>
              <a:rPr lang="en-US" dirty="0"/>
              <a:t>the common words they </a:t>
            </a:r>
            <a:r>
              <a:rPr lang="en-US" dirty="0" smtClean="0"/>
              <a:t>have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transitively based on similar </a:t>
            </a:r>
            <a:r>
              <a:rPr lang="en-US" dirty="0" smtClean="0"/>
              <a:t>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5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126" y="112889"/>
            <a:ext cx="7556333" cy="83255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Topic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732" y="1348472"/>
            <a:ext cx="8187267" cy="53651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=&gt; Finding the main topics in documents</a:t>
            </a:r>
            <a:endParaRPr lang="en-US" sz="2400" dirty="0"/>
          </a:p>
          <a:p>
            <a:r>
              <a:rPr lang="en-US" sz="2400" dirty="0"/>
              <a:t>usually involve matrix decomposition of the term-document matrix</a:t>
            </a:r>
          </a:p>
          <a:p>
            <a:r>
              <a:rPr lang="en-US" sz="2400" dirty="0"/>
              <a:t>LSI (Latent Semantic Indexing)</a:t>
            </a:r>
          </a:p>
          <a:p>
            <a:r>
              <a:rPr lang="en-US" sz="2400" dirty="0"/>
              <a:t>LDA (Latent </a:t>
            </a:r>
            <a:r>
              <a:rPr lang="en-US" sz="2400" dirty="0" err="1"/>
              <a:t>Dirichlet</a:t>
            </a:r>
            <a:r>
              <a:rPr lang="en-US" sz="2400" dirty="0"/>
              <a:t> Allocation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LSA (Latent Semantic Analysis)</a:t>
            </a:r>
          </a:p>
          <a:p>
            <a:r>
              <a:rPr lang="en-US" sz="2400" dirty="0"/>
              <a:t>SVD (singular value decomposition)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4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Text Classification </a:t>
            </a:r>
            <a:r>
              <a:rPr lang="en-US" sz="3200" dirty="0" err="1" smtClean="0"/>
              <a:t>vs</a:t>
            </a:r>
            <a:r>
              <a:rPr lang="en-US" sz="3200" dirty="0" smtClean="0"/>
              <a:t> </a:t>
            </a:r>
            <a:r>
              <a:rPr lang="en-US" sz="3200" dirty="0"/>
              <a:t>Topic </a:t>
            </a:r>
            <a:r>
              <a:rPr lang="en-US" sz="3200" dirty="0" smtClean="0"/>
              <a:t>Modeling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114" y="1238713"/>
            <a:ext cx="7903886" cy="5474951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1200FF"/>
                </a:solidFill>
              </a:rPr>
              <a:t>Text </a:t>
            </a:r>
            <a:r>
              <a:rPr lang="en-US" sz="2800" dirty="0">
                <a:solidFill>
                  <a:srgbClr val="1200FF"/>
                </a:solidFill>
              </a:rPr>
              <a:t>classification: </a:t>
            </a:r>
          </a:p>
          <a:p>
            <a:r>
              <a:rPr lang="en-US" sz="2600" dirty="0"/>
              <a:t>involves supervised learning</a:t>
            </a:r>
          </a:p>
          <a:p>
            <a:r>
              <a:rPr lang="en-US" sz="2600" dirty="0"/>
              <a:t>on documents or articles </a:t>
            </a:r>
          </a:p>
          <a:p>
            <a:r>
              <a:rPr lang="en-US" sz="2600" dirty="0"/>
              <a:t>with a known set of labels</a:t>
            </a:r>
          </a:p>
          <a:p>
            <a:r>
              <a:rPr lang="en-US" sz="2600" dirty="0"/>
              <a:t>classifies text into a single class</a:t>
            </a:r>
            <a:endParaRPr lang="en-US" sz="2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3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Text Classification </a:t>
            </a:r>
            <a:r>
              <a:rPr lang="en-US" sz="3200" dirty="0" err="1" smtClean="0"/>
              <a:t>vs</a:t>
            </a:r>
            <a:r>
              <a:rPr lang="en-US" sz="3200" dirty="0" smtClean="0"/>
              <a:t> </a:t>
            </a:r>
            <a:r>
              <a:rPr lang="en-US" sz="3200" dirty="0"/>
              <a:t>Topic </a:t>
            </a:r>
            <a:r>
              <a:rPr lang="en-US" sz="3200" dirty="0" smtClean="0"/>
              <a:t>Modeling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114" y="1238713"/>
            <a:ext cx="7903886" cy="547495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1200FF"/>
                </a:solidFill>
              </a:rPr>
              <a:t>Topic modeling: </a:t>
            </a:r>
          </a:p>
          <a:p>
            <a:r>
              <a:rPr lang="en-US" sz="2200" dirty="0"/>
              <a:t>involves unsupervised learning </a:t>
            </a:r>
          </a:p>
          <a:p>
            <a:r>
              <a:rPr lang="en-US" sz="2200" dirty="0"/>
              <a:t>a process of analyzing documents/articles</a:t>
            </a:r>
          </a:p>
          <a:p>
            <a:r>
              <a:rPr lang="en-US" sz="2200" smtClean="0"/>
              <a:t>finds </a:t>
            </a:r>
            <a:r>
              <a:rPr lang="en-US" sz="2200" dirty="0"/>
              <a:t>groups of co-occurring words in text documents</a:t>
            </a:r>
          </a:p>
          <a:p>
            <a:r>
              <a:rPr lang="en-US" sz="2200" dirty="0"/>
              <a:t>=&gt; co-occurring related words are "topics"</a:t>
            </a:r>
          </a:p>
          <a:p>
            <a:r>
              <a:rPr lang="en-US" sz="2200" dirty="0"/>
              <a:t>the set of possible topics is unknown</a:t>
            </a:r>
          </a:p>
          <a:p>
            <a:r>
              <a:rPr lang="en-US" sz="2200" dirty="0"/>
              <a:t>can be used to solve text classification problems</a:t>
            </a:r>
          </a:p>
          <a:p>
            <a:r>
              <a:rPr lang="en-US" sz="2200" dirty="0"/>
              <a:t>identifies the topics in a document</a:t>
            </a:r>
          </a:p>
        </p:txBody>
      </p:sp>
    </p:spTree>
    <p:extLst>
      <p:ext uri="{BB962C8B-B14F-4D97-AF65-F5344CB8AC3E}">
        <p14:creationId xmlns:p14="http://schemas.microsoft.com/office/powerpoint/2010/main" val="382444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SVD </a:t>
            </a:r>
            <a:r>
              <a:rPr lang="en-US" sz="3200" dirty="0" smtClean="0"/>
              <a:t>(Singular </a:t>
            </a:r>
            <a:r>
              <a:rPr lang="en-US" sz="3200" dirty="0"/>
              <a:t>V</a:t>
            </a:r>
            <a:r>
              <a:rPr lang="en-US" sz="3200" dirty="0" smtClean="0"/>
              <a:t>alue </a:t>
            </a:r>
            <a:r>
              <a:rPr lang="en-US" sz="3200" dirty="0"/>
              <a:t>D</a:t>
            </a:r>
            <a:r>
              <a:rPr lang="en-US" sz="3200" dirty="0" smtClean="0"/>
              <a:t>ecomposition</a:t>
            </a:r>
            <a:r>
              <a:rPr lang="en-US" sz="3200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818" y="1301432"/>
            <a:ext cx="8327182" cy="5412231"/>
          </a:xfrm>
        </p:spPr>
        <p:txBody>
          <a:bodyPr>
            <a:no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technique in linear algebra that </a:t>
            </a:r>
            <a:r>
              <a:rPr lang="en-US" sz="2400" dirty="0" smtClean="0"/>
              <a:t>factors </a:t>
            </a:r>
            <a:r>
              <a:rPr lang="en-US" sz="2400" dirty="0"/>
              <a:t>any matrix M into the product of 3 separate </a:t>
            </a:r>
            <a:r>
              <a:rPr lang="en-US" sz="2400" dirty="0" smtClean="0"/>
              <a:t>matrices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1200FF"/>
                </a:solidFill>
              </a:rPr>
              <a:t>M=U*S*</a:t>
            </a:r>
            <a:r>
              <a:rPr lang="en-US" sz="2400" dirty="0" smtClean="0">
                <a:solidFill>
                  <a:srgbClr val="1200FF"/>
                </a:solidFill>
              </a:rPr>
              <a:t>V</a:t>
            </a:r>
            <a:endParaRPr lang="en-US" sz="2400" dirty="0">
              <a:solidFill>
                <a:srgbClr val="1200FF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S </a:t>
            </a:r>
            <a:r>
              <a:rPr lang="en-US" sz="2400" dirty="0"/>
              <a:t>is a diagonal matrix of the singular values of M</a:t>
            </a:r>
          </a:p>
          <a:p>
            <a:endParaRPr lang="en-US" sz="2400" dirty="0" smtClean="0"/>
          </a:p>
          <a:p>
            <a:r>
              <a:rPr lang="en-US" sz="2400" dirty="0" smtClean="0"/>
              <a:t>truncated SVD: </a:t>
            </a:r>
          </a:p>
          <a:p>
            <a:pPr marL="0" indent="0">
              <a:buNone/>
            </a:pPr>
            <a:r>
              <a:rPr lang="en-US" sz="2400" dirty="0" smtClean="0"/>
              <a:t>reduces </a:t>
            </a:r>
            <a:r>
              <a:rPr lang="en-US" sz="2400" dirty="0"/>
              <a:t>dimensionality by selecting only the t largest singular values, </a:t>
            </a:r>
            <a:r>
              <a:rPr lang="en-US" sz="2400" dirty="0" smtClean="0"/>
              <a:t>keeping </a:t>
            </a:r>
            <a:r>
              <a:rPr lang="en-US" sz="2400" dirty="0"/>
              <a:t>the first t columns of U and V</a:t>
            </a:r>
          </a:p>
        </p:txBody>
      </p:sp>
    </p:spTree>
    <p:extLst>
      <p:ext uri="{BB962C8B-B14F-4D97-AF65-F5344CB8AC3E}">
        <p14:creationId xmlns:p14="http://schemas.microsoft.com/office/powerpoint/2010/main" val="175916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Viterbi Algorithm (optional)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396" y="1332792"/>
            <a:ext cx="8452603" cy="5380872"/>
          </a:xfrm>
        </p:spPr>
        <p:txBody>
          <a:bodyPr>
            <a:normAutofit/>
          </a:bodyPr>
          <a:lstStyle/>
          <a:p>
            <a:r>
              <a:rPr lang="en-US" sz="2100" dirty="0"/>
              <a:t>a dynamic programming algorithm </a:t>
            </a:r>
            <a:endParaRPr lang="en-US" sz="2100" dirty="0" smtClean="0"/>
          </a:p>
          <a:p>
            <a:r>
              <a:rPr lang="en-US" sz="2100" dirty="0" smtClean="0"/>
              <a:t>It finds </a:t>
            </a:r>
            <a:r>
              <a:rPr lang="en-US" sz="2100" dirty="0"/>
              <a:t>the most likely sequence of hidden </a:t>
            </a:r>
            <a:r>
              <a:rPr lang="en-US" sz="2100" dirty="0" smtClean="0"/>
              <a:t>states</a:t>
            </a:r>
            <a:endParaRPr lang="en-US" sz="2100" dirty="0"/>
          </a:p>
          <a:p>
            <a:r>
              <a:rPr lang="en-US" sz="2100" dirty="0" smtClean="0"/>
              <a:t>commonly </a:t>
            </a:r>
            <a:r>
              <a:rPr lang="en-US" sz="2100" dirty="0"/>
              <a:t>used in speech recognition, speech synthesis, </a:t>
            </a:r>
            <a:r>
              <a:rPr lang="en-US" sz="2100" dirty="0" smtClean="0"/>
              <a:t>keyword </a:t>
            </a:r>
            <a:r>
              <a:rPr lang="en-US" sz="2100" dirty="0"/>
              <a:t>spotting, computational linguistics, and bioinformatics. </a:t>
            </a:r>
          </a:p>
          <a:p>
            <a:r>
              <a:rPr lang="en-US" sz="2100" dirty="0" smtClean="0"/>
              <a:t>in </a:t>
            </a:r>
            <a:r>
              <a:rPr lang="en-US" sz="2100" dirty="0"/>
              <a:t>speech-to-text (speech recognition), the acoustic signal is treated as the observed sequence of </a:t>
            </a:r>
            <a:r>
              <a:rPr lang="en-US" sz="2100" dirty="0" smtClean="0"/>
              <a:t>events</a:t>
            </a:r>
          </a:p>
          <a:p>
            <a:r>
              <a:rPr lang="en-US" sz="2100" dirty="0" smtClean="0"/>
              <a:t>a </a:t>
            </a:r>
            <a:r>
              <a:rPr lang="en-US" sz="2100" dirty="0"/>
              <a:t>string of text is considered to be the "hidden cause" of the acoustic </a:t>
            </a:r>
            <a:r>
              <a:rPr lang="en-US" sz="2100" dirty="0" smtClean="0"/>
              <a:t>signal</a:t>
            </a:r>
            <a:endParaRPr lang="en-US" sz="2100" dirty="0"/>
          </a:p>
          <a:p>
            <a:r>
              <a:rPr lang="en-US" sz="2100" dirty="0" smtClean="0"/>
              <a:t>This algorithm </a:t>
            </a:r>
            <a:r>
              <a:rPr lang="en-US" sz="2100" dirty="0"/>
              <a:t>finds the most likely string of text given the acoustic </a:t>
            </a:r>
            <a:r>
              <a:rPr lang="en-US" sz="2100" dirty="0" smtClean="0"/>
              <a:t>signal</a:t>
            </a:r>
          </a:p>
          <a:p>
            <a:endParaRPr lang="en-US" sz="2100" dirty="0" smtClean="0"/>
          </a:p>
          <a:p>
            <a:r>
              <a:rPr lang="en-US" sz="2100" dirty="0"/>
              <a:t>https://</a:t>
            </a:r>
            <a:r>
              <a:rPr lang="en-US" sz="2100" dirty="0" err="1"/>
              <a:t>en.wikipedia.org</a:t>
            </a:r>
            <a:r>
              <a:rPr lang="en-US" sz="2100" dirty="0"/>
              <a:t>/wiki/</a:t>
            </a:r>
            <a:r>
              <a:rPr lang="en-US" sz="2100" dirty="0" err="1"/>
              <a:t>Viterbi_algorithm</a:t>
            </a:r>
            <a:endParaRPr lang="en-US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56395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Python Support for NLP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174" y="1207353"/>
            <a:ext cx="8295826" cy="550631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Scikit</a:t>
            </a:r>
            <a:r>
              <a:rPr lang="en-US" sz="2400" dirty="0" smtClean="0"/>
              <a:t>-learn and Pandas (Classification)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CNNs and NLP and also RNNs and NLP</a:t>
            </a:r>
          </a:p>
          <a:p>
            <a:endParaRPr lang="en-US" sz="2400" dirty="0"/>
          </a:p>
          <a:p>
            <a:r>
              <a:rPr lang="en-US" sz="2400" dirty="0"/>
              <a:t>https://</a:t>
            </a:r>
            <a:r>
              <a:rPr lang="en-US" sz="2400" dirty="0" err="1"/>
              <a:t>kleiber.me</a:t>
            </a:r>
            <a:r>
              <a:rPr lang="en-US" sz="2400" dirty="0"/>
              <a:t>/blog/2018/02/25/top-10-python-nlp-libraries-2018/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https://</a:t>
            </a:r>
            <a:r>
              <a:rPr lang="en-US" sz="2400" dirty="0" err="1"/>
              <a:t>elitedatascience.com</a:t>
            </a:r>
            <a:r>
              <a:rPr lang="en-US" sz="2400" dirty="0"/>
              <a:t>/python-</a:t>
            </a:r>
            <a:r>
              <a:rPr lang="en-US" sz="2400" dirty="0" err="1"/>
              <a:t>nlp</a:t>
            </a:r>
            <a:r>
              <a:rPr lang="en-US" sz="2400" dirty="0"/>
              <a:t>-libraries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https://</a:t>
            </a:r>
            <a:r>
              <a:rPr lang="en-US" sz="2400" dirty="0" err="1"/>
              <a:t>towardsdatascience.com</a:t>
            </a:r>
            <a:r>
              <a:rPr lang="en-US" sz="2400" dirty="0"/>
              <a:t>/named-entity-recognition-and-classification-with-scikit-learn-f05372f07ba2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3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err="1" smtClean="0"/>
              <a:t>PyText</a:t>
            </a:r>
            <a:r>
              <a:rPr lang="en-US" sz="3400" dirty="0" smtClean="0"/>
              <a:t> </a:t>
            </a:r>
            <a:r>
              <a:rPr lang="en-US" sz="3400" smtClean="0"/>
              <a:t>for Faster </a:t>
            </a:r>
            <a:r>
              <a:rPr lang="en-US" sz="3400" dirty="0" smtClean="0"/>
              <a:t>NLP (12/2018)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174" y="1207353"/>
            <a:ext cx="8295826" cy="5506310"/>
          </a:xfrm>
        </p:spPr>
        <p:txBody>
          <a:bodyPr>
            <a:noAutofit/>
          </a:bodyPr>
          <a:lstStyle/>
          <a:p>
            <a:r>
              <a:rPr lang="en-US" sz="2400" dirty="0"/>
              <a:t>a library built on </a:t>
            </a:r>
            <a:r>
              <a:rPr lang="en-US" sz="2400" dirty="0" err="1"/>
              <a:t>PyTorch</a:t>
            </a:r>
            <a:r>
              <a:rPr lang="en-US" sz="2400" dirty="0"/>
              <a:t>   </a:t>
            </a:r>
          </a:p>
          <a:p>
            <a:r>
              <a:rPr lang="en-US" sz="2400" dirty="0"/>
              <a:t>provides a simplified workflow</a:t>
            </a:r>
          </a:p>
          <a:p>
            <a:r>
              <a:rPr lang="en-US" sz="2400" dirty="0"/>
              <a:t>enables faster experimentation</a:t>
            </a:r>
          </a:p>
          <a:p>
            <a:r>
              <a:rPr lang="en-US" sz="2400" dirty="0"/>
              <a:t>provides a rich set of prebuilt models</a:t>
            </a:r>
          </a:p>
          <a:p>
            <a:r>
              <a:rPr lang="en-US" sz="2400" dirty="0"/>
              <a:t>text processing &amp; vocabulary </a:t>
            </a:r>
            <a:r>
              <a:rPr lang="en-US" sz="2400" dirty="0" err="1"/>
              <a:t>mgmt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https://</a:t>
            </a:r>
            <a:r>
              <a:rPr lang="en-US" sz="2400" dirty="0" err="1"/>
              <a:t>www.infoq.com</a:t>
            </a:r>
            <a:r>
              <a:rPr lang="en-US" sz="2400" dirty="0"/>
              <a:t>/news/2018/12/Facebook-</a:t>
            </a:r>
            <a:r>
              <a:rPr lang="en-US" sz="2400" dirty="0" err="1"/>
              <a:t>PyText</a:t>
            </a:r>
            <a:r>
              <a:rPr lang="en-US" sz="2400" dirty="0"/>
              <a:t>-</a:t>
            </a:r>
            <a:r>
              <a:rPr lang="en-US" sz="2400" dirty="0" err="1"/>
              <a:t>OpenSource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352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What are Word </a:t>
            </a:r>
            <a:r>
              <a:rPr lang="en-US" sz="3200" dirty="0" err="1"/>
              <a:t>Embeddings</a:t>
            </a:r>
            <a:r>
              <a:rPr lang="en-US" sz="32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628" y="1254393"/>
            <a:ext cx="8123371" cy="5459271"/>
          </a:xfrm>
        </p:spPr>
        <p:txBody>
          <a:bodyPr>
            <a:noAutofit/>
          </a:bodyPr>
          <a:lstStyle/>
          <a:p>
            <a:r>
              <a:rPr lang="en-US" sz="2600" dirty="0" smtClean="0"/>
              <a:t>According to Wikipedia:</a:t>
            </a:r>
          </a:p>
          <a:p>
            <a:endParaRPr lang="en-US" sz="2300" dirty="0"/>
          </a:p>
          <a:p>
            <a:r>
              <a:rPr lang="en-US" sz="2400" dirty="0" smtClean="0"/>
              <a:t>“the </a:t>
            </a:r>
            <a:r>
              <a:rPr lang="en-US" sz="2400" dirty="0"/>
              <a:t>collective name for a set of language modeling and feature learning techniques in natural language processing (NLP) where words or phrases from the vocabulary are mapped to vectors of real </a:t>
            </a:r>
            <a:r>
              <a:rPr lang="en-US" sz="2400" dirty="0" smtClean="0"/>
              <a:t>numbers”.</a:t>
            </a:r>
          </a:p>
          <a:p>
            <a:endParaRPr lang="en-US" sz="2400" dirty="0"/>
          </a:p>
          <a:p>
            <a:r>
              <a:rPr lang="en-US" sz="2400" dirty="0" smtClean="0"/>
              <a:t>Capture as much semantic information as possible</a:t>
            </a:r>
          </a:p>
          <a:p>
            <a:endParaRPr lang="en-US" sz="2400" dirty="0"/>
          </a:p>
          <a:p>
            <a:r>
              <a:rPr lang="en-US" sz="2400" dirty="0" smtClean="0"/>
              <a:t>=&gt; attempt to find a reliable word representation with real-number vectors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286680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Python Tools for NLP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404" y="1191673"/>
            <a:ext cx="7966595" cy="5521991"/>
          </a:xfrm>
        </p:spPr>
        <p:txBody>
          <a:bodyPr>
            <a:normAutofit/>
          </a:bodyPr>
          <a:lstStyle/>
          <a:p>
            <a:r>
              <a:rPr lang="en-US" sz="2300" dirty="0" smtClean="0"/>
              <a:t>NLTK/Spacy</a:t>
            </a:r>
            <a:r>
              <a:rPr lang="en-US" sz="2300" dirty="0"/>
              <a:t>/</a:t>
            </a:r>
            <a:r>
              <a:rPr lang="en-US" sz="2300" dirty="0" err="1" smtClean="0"/>
              <a:t>TextBlob</a:t>
            </a:r>
            <a:r>
              <a:rPr lang="en-US" sz="2300" dirty="0"/>
              <a:t>/</a:t>
            </a:r>
            <a:r>
              <a:rPr lang="en-US" sz="2300" dirty="0" err="1" smtClean="0"/>
              <a:t>Textacy</a:t>
            </a:r>
            <a:r>
              <a:rPr lang="en-US" sz="2300" dirty="0"/>
              <a:t>/</a:t>
            </a:r>
            <a:r>
              <a:rPr lang="en-US" sz="2300" dirty="0" err="1" smtClean="0"/>
              <a:t>PyTorch</a:t>
            </a:r>
            <a:r>
              <a:rPr lang="en-US" sz="2300" dirty="0"/>
              <a:t>-</a:t>
            </a:r>
            <a:r>
              <a:rPr lang="en-US" sz="2300" dirty="0" smtClean="0"/>
              <a:t>NLP</a:t>
            </a:r>
          </a:p>
          <a:p>
            <a:endParaRPr lang="en-US" sz="2300" dirty="0" smtClean="0"/>
          </a:p>
          <a:p>
            <a:r>
              <a:rPr lang="en-US" sz="2300" dirty="0" smtClean="0"/>
              <a:t>Data cleaning:</a:t>
            </a:r>
          </a:p>
          <a:p>
            <a:pPr marL="0" indent="0">
              <a:buNone/>
            </a:pPr>
            <a:r>
              <a:rPr lang="en-US" sz="2300" dirty="0"/>
              <a:t>https://</a:t>
            </a:r>
            <a:r>
              <a:rPr lang="en-US" sz="2300" dirty="0" err="1"/>
              <a:t>www.topbots.com</a:t>
            </a:r>
            <a:r>
              <a:rPr lang="en-US" sz="2300" dirty="0"/>
              <a:t>/text-preprocessing-for-machine-learning-</a:t>
            </a:r>
            <a:r>
              <a:rPr lang="en-US" sz="2300" dirty="0" err="1"/>
              <a:t>nlp</a:t>
            </a:r>
            <a:r>
              <a:rPr lang="en-US" sz="2300" dirty="0" smtClean="0"/>
              <a:t>/</a:t>
            </a:r>
          </a:p>
          <a:p>
            <a:endParaRPr lang="en-US" sz="2300" dirty="0" smtClean="0"/>
          </a:p>
          <a:p>
            <a:r>
              <a:rPr lang="en-US" sz="2300" dirty="0" smtClean="0"/>
              <a:t>https</a:t>
            </a:r>
            <a:r>
              <a:rPr lang="en-US" sz="2300" dirty="0"/>
              <a:t>://</a:t>
            </a:r>
            <a:r>
              <a:rPr lang="en-US" sz="2300" dirty="0" err="1"/>
              <a:t>opensource.com</a:t>
            </a:r>
            <a:r>
              <a:rPr lang="en-US" sz="2300" dirty="0"/>
              <a:t>/article/19/3/natural-language-processing-tools</a:t>
            </a:r>
          </a:p>
          <a:p>
            <a:endParaRPr lang="en-US" sz="2300" dirty="0"/>
          </a:p>
          <a:p>
            <a:r>
              <a:rPr lang="en-US" sz="2300" dirty="0"/>
              <a:t>https://</a:t>
            </a:r>
            <a:r>
              <a:rPr lang="en-US" sz="2300" dirty="0" err="1"/>
              <a:t>www.kdnuggets.com</a:t>
            </a:r>
            <a:r>
              <a:rPr lang="en-US" sz="2300" dirty="0"/>
              <a:t>/2017/02/natural-language-processing-key-terms-</a:t>
            </a:r>
            <a:r>
              <a:rPr lang="en-US" sz="2300" dirty="0" err="1"/>
              <a:t>explained.html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275843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Useful </a:t>
            </a:r>
            <a:r>
              <a:rPr lang="en-US" sz="3400" smtClean="0"/>
              <a:t>Links for NLP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1332792"/>
            <a:ext cx="7944873" cy="538087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1) </a:t>
            </a:r>
            <a:r>
              <a:rPr lang="en-US" sz="2200" dirty="0" err="1" smtClean="0"/>
              <a:t>Debiasing</a:t>
            </a:r>
            <a:r>
              <a:rPr lang="en-US" sz="2200" dirty="0" smtClean="0"/>
              <a:t> </a:t>
            </a:r>
            <a:r>
              <a:rPr lang="en-US" sz="2200" dirty="0"/>
              <a:t>algorithms for </a:t>
            </a:r>
            <a:r>
              <a:rPr lang="en-US" sz="2200" dirty="0" err="1" smtClean="0"/>
              <a:t>embeddings</a:t>
            </a:r>
            <a:r>
              <a:rPr lang="en-US" sz="2200" dirty="0" smtClean="0"/>
              <a:t>:</a:t>
            </a:r>
          </a:p>
          <a:p>
            <a:pPr marL="0" indent="0">
              <a:buNone/>
            </a:pPr>
            <a:r>
              <a:rPr lang="en-US" sz="2200" dirty="0" err="1" smtClean="0"/>
              <a:t>Bolukbasi</a:t>
            </a:r>
            <a:r>
              <a:rPr lang="en-US" sz="2200" dirty="0"/>
              <a:t>, </a:t>
            </a:r>
            <a:r>
              <a:rPr lang="en-US" sz="2200" dirty="0" err="1"/>
              <a:t>Tolga</a:t>
            </a:r>
            <a:r>
              <a:rPr lang="en-US" sz="2200" dirty="0"/>
              <a:t>, Chang, Kai-Wei, </a:t>
            </a:r>
            <a:r>
              <a:rPr lang="en-US" sz="2200" dirty="0" err="1"/>
              <a:t>Zou</a:t>
            </a:r>
            <a:r>
              <a:rPr lang="en-US" sz="2200" dirty="0"/>
              <a:t>, James Y., </a:t>
            </a:r>
            <a:r>
              <a:rPr lang="en-US" sz="2200" dirty="0" err="1"/>
              <a:t>Saligrama</a:t>
            </a:r>
            <a:r>
              <a:rPr lang="en-US" sz="2200" dirty="0"/>
              <a:t>, </a:t>
            </a:r>
            <a:r>
              <a:rPr lang="en-US" sz="2200" dirty="0" err="1"/>
              <a:t>Venkatesh</a:t>
            </a:r>
            <a:r>
              <a:rPr lang="en-US" sz="2200" dirty="0"/>
              <a:t>, and </a:t>
            </a:r>
            <a:r>
              <a:rPr lang="en-US" sz="2200" dirty="0" err="1"/>
              <a:t>Kalai</a:t>
            </a:r>
            <a:r>
              <a:rPr lang="en-US" sz="2200" dirty="0"/>
              <a:t>, Adam </a:t>
            </a:r>
            <a:r>
              <a:rPr lang="en-US" sz="2200" dirty="0" smtClean="0"/>
              <a:t>T </a:t>
            </a:r>
            <a:r>
              <a:rPr lang="en-US" sz="2200" dirty="0"/>
              <a:t>(2016</a:t>
            </a:r>
            <a:r>
              <a:rPr lang="en-US" sz="2200" dirty="0" smtClean="0"/>
              <a:t>)</a:t>
            </a:r>
          </a:p>
          <a:p>
            <a:endParaRPr lang="en-US" sz="2200" dirty="0"/>
          </a:p>
          <a:p>
            <a:r>
              <a:rPr lang="en-US" sz="2200" dirty="0" smtClean="0"/>
              <a:t>2) Tracking progress in NLP:</a:t>
            </a:r>
          </a:p>
          <a:p>
            <a:pPr marL="0" indent="0">
              <a:buNone/>
            </a:pPr>
            <a:r>
              <a:rPr lang="en-US" sz="2200" dirty="0"/>
              <a:t>https://</a:t>
            </a:r>
            <a:r>
              <a:rPr lang="en-US" sz="2200" dirty="0" err="1"/>
              <a:t>github.com</a:t>
            </a:r>
            <a:r>
              <a:rPr lang="en-US" sz="2200" dirty="0"/>
              <a:t>/</a:t>
            </a:r>
            <a:r>
              <a:rPr lang="en-US" sz="2200" dirty="0" err="1"/>
              <a:t>sebastianruder</a:t>
            </a:r>
            <a:r>
              <a:rPr lang="en-US" sz="2200" dirty="0"/>
              <a:t>/NLP-progress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http://</a:t>
            </a:r>
            <a:r>
              <a:rPr lang="en-US" sz="2200" dirty="0" err="1"/>
              <a:t>nlpprogress.com</a:t>
            </a:r>
            <a:r>
              <a:rPr lang="en-US" sz="2200" dirty="0"/>
              <a:t>/ 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3) counting </a:t>
            </a:r>
            <a:r>
              <a:rPr lang="en-US" sz="2200" dirty="0"/>
              <a:t>vs. context-predicting semantic vectors</a:t>
            </a:r>
            <a:r>
              <a:rPr lang="en-US" sz="2200" dirty="0" smtClean="0"/>
              <a:t>:</a:t>
            </a:r>
          </a:p>
          <a:p>
            <a:pPr marL="0" indent="0">
              <a:buNone/>
            </a:pPr>
            <a:r>
              <a:rPr lang="en-US" sz="2200" dirty="0"/>
              <a:t>h</a:t>
            </a:r>
            <a:r>
              <a:rPr lang="en-US" sz="2200" dirty="0" smtClean="0"/>
              <a:t>ttp</a:t>
            </a:r>
            <a:r>
              <a:rPr lang="en-US" sz="2200" dirty="0"/>
              <a:t>://</a:t>
            </a:r>
            <a:r>
              <a:rPr lang="en-US" sz="2200" dirty="0" err="1"/>
              <a:t>clic.cimec.unitn.it</a:t>
            </a:r>
            <a:r>
              <a:rPr lang="en-US" sz="2200" dirty="0"/>
              <a:t>/</a:t>
            </a:r>
            <a:r>
              <a:rPr lang="en-US" sz="2200" dirty="0" err="1"/>
              <a:t>marco</a:t>
            </a:r>
            <a:r>
              <a:rPr lang="en-US" sz="2200" dirty="0"/>
              <a:t>/publications/acl2014/baroni-etal-countpredict-acl2014.pdf</a:t>
            </a:r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5011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Useful </a:t>
            </a:r>
            <a:r>
              <a:rPr lang="en-US" sz="3400" smtClean="0"/>
              <a:t>Links for NLP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1332792"/>
            <a:ext cx="7944873" cy="5380872"/>
          </a:xfrm>
        </p:spPr>
        <p:txBody>
          <a:bodyPr>
            <a:normAutofit/>
          </a:bodyPr>
          <a:lstStyle/>
          <a:p>
            <a:r>
              <a:rPr lang="en-US" sz="2200" dirty="0"/>
              <a:t>4</a:t>
            </a:r>
            <a:r>
              <a:rPr lang="en-US" sz="2200" dirty="0" smtClean="0"/>
              <a:t>) </a:t>
            </a:r>
            <a:r>
              <a:rPr lang="en-US" sz="2200" dirty="0"/>
              <a:t>comparison of </a:t>
            </a:r>
            <a:r>
              <a:rPr lang="en-US" sz="2200" dirty="0" err="1"/>
              <a:t>ELMo</a:t>
            </a:r>
            <a:r>
              <a:rPr lang="en-US" sz="2200" dirty="0"/>
              <a:t>, </a:t>
            </a:r>
            <a:r>
              <a:rPr lang="en-US" sz="2200" dirty="0" err="1"/>
              <a:t>InferSent</a:t>
            </a:r>
            <a:r>
              <a:rPr lang="en-US" sz="2200" dirty="0"/>
              <a:t>, Google Universal Sentence Encoder, p-mean, and Skip-</a:t>
            </a:r>
            <a:r>
              <a:rPr lang="en-US" sz="2200" dirty="0" smtClean="0"/>
              <a:t>thought: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https</a:t>
            </a:r>
            <a:r>
              <a:rPr lang="en-US" sz="2200" dirty="0"/>
              <a:t>://</a:t>
            </a:r>
            <a:r>
              <a:rPr lang="en-US" sz="2200" dirty="0" err="1"/>
              <a:t>arxiv.org</a:t>
            </a:r>
            <a:r>
              <a:rPr lang="en-US" sz="2200" dirty="0"/>
              <a:t>/abs/1806.06259</a:t>
            </a:r>
          </a:p>
          <a:p>
            <a:endParaRPr lang="en-US" sz="2200" dirty="0"/>
          </a:p>
          <a:p>
            <a:r>
              <a:rPr lang="en-US" sz="2200" dirty="0"/>
              <a:t>5</a:t>
            </a:r>
            <a:r>
              <a:rPr lang="en-US" sz="2200" dirty="0" smtClean="0"/>
              <a:t>) trends in transfer learning (NLP):</a:t>
            </a:r>
          </a:p>
          <a:p>
            <a:pPr marL="0" indent="0">
              <a:buNone/>
            </a:pPr>
            <a:r>
              <a:rPr lang="en-US" sz="2200" dirty="0"/>
              <a:t>https://</a:t>
            </a:r>
            <a:r>
              <a:rPr lang="en-US" sz="2200" dirty="0" err="1"/>
              <a:t>towardsdatascience.com</a:t>
            </a:r>
            <a:r>
              <a:rPr lang="en-US" sz="2200" dirty="0"/>
              <a:t>/deep-transfer-learning-for-natural-language-processing-text-classification-with-universal-1a2c69e5baa9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6) </a:t>
            </a:r>
            <a:r>
              <a:rPr lang="en-US" sz="2200" dirty="0"/>
              <a:t>https://</a:t>
            </a:r>
            <a:r>
              <a:rPr lang="en-US" sz="2200" dirty="0" err="1"/>
              <a:t>medium.com</a:t>
            </a:r>
            <a:r>
              <a:rPr lang="en-US" sz="2200" dirty="0"/>
              <a:t>/@japneet121/document-vectorization-301b06a041</a:t>
            </a:r>
            <a:endParaRPr lang="mr-IN" sz="2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1606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Useful </a:t>
            </a:r>
            <a:r>
              <a:rPr lang="en-US" sz="3400" smtClean="0"/>
              <a:t>Links for NLP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1332792"/>
            <a:ext cx="7944873" cy="5380872"/>
          </a:xfrm>
        </p:spPr>
        <p:txBody>
          <a:bodyPr>
            <a:normAutofit/>
          </a:bodyPr>
          <a:lstStyle/>
          <a:p>
            <a:r>
              <a:rPr lang="en-US" sz="2200" dirty="0" smtClean="0">
                <a:cs typeface="Century Gothic"/>
              </a:rPr>
              <a:t>7) Text classification with </a:t>
            </a:r>
            <a:r>
              <a:rPr lang="en-US" sz="2200" dirty="0" err="1" smtClean="0">
                <a:cs typeface="Century Gothic"/>
              </a:rPr>
              <a:t>scikit</a:t>
            </a:r>
            <a:r>
              <a:rPr lang="en-US" sz="2200" dirty="0" smtClean="0">
                <a:cs typeface="Century Gothic"/>
              </a:rPr>
              <a:t>-learn:</a:t>
            </a:r>
          </a:p>
          <a:p>
            <a:pPr marL="0" indent="0">
              <a:buNone/>
            </a:pPr>
            <a:r>
              <a:rPr lang="en-US" sz="2200" dirty="0">
                <a:cs typeface="Century Gothic"/>
              </a:rPr>
              <a:t>https://</a:t>
            </a:r>
            <a:r>
              <a:rPr lang="en-US" sz="2200" dirty="0" err="1">
                <a:cs typeface="Century Gothic"/>
              </a:rPr>
              <a:t>www.analyticsvidhya.com</a:t>
            </a:r>
            <a:r>
              <a:rPr lang="en-US" sz="2200" dirty="0">
                <a:cs typeface="Century Gothic"/>
              </a:rPr>
              <a:t>/blog/2018/04/a-comprehensive-guide-to-understand-and-implement-text-classification-in-python/</a:t>
            </a:r>
            <a:endParaRPr lang="en-US" sz="2200" dirty="0" smtClean="0">
              <a:cs typeface="Century Gothic"/>
            </a:endParaRPr>
          </a:p>
          <a:p>
            <a:endParaRPr lang="en-US" sz="2200" dirty="0">
              <a:cs typeface="Century Gothic"/>
            </a:endParaRPr>
          </a:p>
          <a:p>
            <a:r>
              <a:rPr lang="en-US" sz="2200" dirty="0" smtClean="0">
                <a:cs typeface="Century Gothic"/>
              </a:rPr>
              <a:t>8) Text classification with SVM &amp; Naïve Bayes:</a:t>
            </a:r>
          </a:p>
          <a:p>
            <a:pPr marL="0" indent="0">
              <a:buNone/>
            </a:pPr>
            <a:r>
              <a:rPr lang="en-US" sz="2200" dirty="0" smtClean="0">
                <a:cs typeface="Century Gothic"/>
              </a:rPr>
              <a:t>&gt; https</a:t>
            </a:r>
            <a:r>
              <a:rPr lang="en-US" sz="2200" dirty="0">
                <a:cs typeface="Century Gothic"/>
              </a:rPr>
              <a:t>://</a:t>
            </a:r>
            <a:r>
              <a:rPr lang="en-US" sz="2200" dirty="0" err="1">
                <a:cs typeface="Century Gothic"/>
              </a:rPr>
              <a:t>medium.com</a:t>
            </a:r>
            <a:r>
              <a:rPr lang="en-US" sz="2200" dirty="0">
                <a:cs typeface="Century Gothic"/>
              </a:rPr>
              <a:t>/@</a:t>
            </a:r>
            <a:r>
              <a:rPr lang="en-US" sz="2200" dirty="0" err="1">
                <a:cs typeface="Century Gothic"/>
              </a:rPr>
              <a:t>bedigunjit</a:t>
            </a:r>
            <a:r>
              <a:rPr lang="en-US" sz="2200" dirty="0">
                <a:cs typeface="Century Gothic"/>
              </a:rPr>
              <a:t>/simple-guide-to-text-classification-nlp-using-svm-and-naive-bayes-with-python-421db3a72d34</a:t>
            </a:r>
            <a:endParaRPr lang="en-US" sz="2200" dirty="0" smtClean="0">
              <a:cs typeface="Century Gothic"/>
            </a:endParaRPr>
          </a:p>
          <a:p>
            <a:pPr marL="0" indent="0">
              <a:buNone/>
            </a:pPr>
            <a:r>
              <a:rPr lang="en-US" sz="2200" dirty="0" smtClean="0">
                <a:cs typeface="Century Gothic"/>
              </a:rPr>
              <a:t>&gt; https</a:t>
            </a:r>
            <a:r>
              <a:rPr lang="en-US" sz="2200" dirty="0">
                <a:cs typeface="Century Gothic"/>
              </a:rPr>
              <a:t>://</a:t>
            </a:r>
            <a:r>
              <a:rPr lang="en-US" sz="2200" dirty="0" err="1">
                <a:cs typeface="Century Gothic"/>
              </a:rPr>
              <a:t>github.com</a:t>
            </a:r>
            <a:r>
              <a:rPr lang="en-US" sz="2200" dirty="0">
                <a:cs typeface="Century Gothic"/>
              </a:rPr>
              <a:t>/</a:t>
            </a:r>
            <a:r>
              <a:rPr lang="en-US" sz="2200" dirty="0" err="1">
                <a:cs typeface="Century Gothic"/>
              </a:rPr>
              <a:t>Gunjitbedi</a:t>
            </a:r>
            <a:r>
              <a:rPr lang="en-US" sz="2200" dirty="0">
                <a:cs typeface="Century Gothic"/>
              </a:rPr>
              <a:t>/Text-</a:t>
            </a:r>
            <a:r>
              <a:rPr lang="en-US" sz="2200" dirty="0" smtClean="0">
                <a:cs typeface="Century Gothic"/>
              </a:rPr>
              <a:t>Classification</a:t>
            </a:r>
          </a:p>
          <a:p>
            <a:pPr>
              <a:buFont typeface="Wingdings" charset="0"/>
              <a:buChar char="Ø"/>
            </a:pPr>
            <a:endParaRPr lang="en-US" sz="2200" dirty="0">
              <a:cs typeface="Century Gothic"/>
            </a:endParaRPr>
          </a:p>
          <a:p>
            <a:r>
              <a:rPr lang="en-US" sz="2200" dirty="0">
                <a:cs typeface="Century Gothic"/>
              </a:rPr>
              <a:t>9</a:t>
            </a:r>
            <a:r>
              <a:rPr lang="en-US" sz="2200" dirty="0" smtClean="0">
                <a:cs typeface="Century Gothic"/>
              </a:rPr>
              <a:t>) </a:t>
            </a:r>
            <a:r>
              <a:rPr lang="en-US" sz="2200" dirty="0">
                <a:cs typeface="Century Gothic"/>
              </a:rPr>
              <a:t>https://</a:t>
            </a:r>
            <a:r>
              <a:rPr lang="en-US" sz="2200" dirty="0" err="1">
                <a:cs typeface="Century Gothic"/>
              </a:rPr>
              <a:t>nlp.stanford.edu</a:t>
            </a:r>
            <a:r>
              <a:rPr lang="en-US" sz="2200" dirty="0">
                <a:cs typeface="Century Gothic"/>
              </a:rPr>
              <a:t>/projects/glove</a:t>
            </a:r>
            <a:r>
              <a:rPr lang="en-US" sz="2200" dirty="0" smtClean="0">
                <a:cs typeface="Century Gothic"/>
              </a:rPr>
              <a:t>/</a:t>
            </a:r>
            <a:endParaRPr lang="en-US" sz="2200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938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err="1" smtClean="0"/>
              <a:t>Keras</a:t>
            </a:r>
            <a:r>
              <a:rPr lang="en-US" sz="3400" dirty="0" smtClean="0"/>
              <a:t>/NLP Code Samples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1332792"/>
            <a:ext cx="7944873" cy="5380872"/>
          </a:xfrm>
        </p:spPr>
        <p:txBody>
          <a:bodyPr>
            <a:normAutofit/>
          </a:bodyPr>
          <a:lstStyle/>
          <a:p>
            <a:r>
              <a:rPr lang="en-US" sz="2500" dirty="0"/>
              <a:t>index-encoded-</a:t>
            </a:r>
            <a:r>
              <a:rPr lang="en-US" sz="2500" dirty="0" err="1" smtClean="0"/>
              <a:t>iris.py</a:t>
            </a:r>
            <a:endParaRPr lang="en-US" sz="2500" dirty="0" smtClean="0"/>
          </a:p>
          <a:p>
            <a:r>
              <a:rPr lang="en-US" sz="2500" dirty="0" err="1" smtClean="0"/>
              <a:t>keras</a:t>
            </a:r>
            <a:r>
              <a:rPr lang="en-US" sz="2500" dirty="0"/>
              <a:t>-word-</a:t>
            </a:r>
            <a:r>
              <a:rPr lang="en-US" sz="2500" dirty="0" err="1"/>
              <a:t>embed.py</a:t>
            </a:r>
            <a:endParaRPr lang="en-US" sz="2500" dirty="0"/>
          </a:p>
          <a:p>
            <a:r>
              <a:rPr lang="en-US" sz="2500" dirty="0" err="1"/>
              <a:t>keras</a:t>
            </a:r>
            <a:r>
              <a:rPr lang="en-US" sz="2500" dirty="0"/>
              <a:t>-glove-word-</a:t>
            </a:r>
            <a:r>
              <a:rPr lang="en-US" sz="2500" dirty="0" err="1" smtClean="0"/>
              <a:t>embed.py</a:t>
            </a:r>
            <a:endParaRPr lang="en-US" sz="2500" dirty="0" smtClean="0"/>
          </a:p>
          <a:p>
            <a:r>
              <a:rPr lang="en-US" sz="2500" dirty="0" err="1"/>
              <a:t>onehot-</a:t>
            </a:r>
            <a:r>
              <a:rPr lang="en-US" sz="2500" dirty="0" err="1" smtClean="0"/>
              <a:t>encode.py</a:t>
            </a:r>
            <a:endParaRPr lang="en-US" sz="2500" dirty="0"/>
          </a:p>
          <a:p>
            <a:r>
              <a:rPr lang="en-US" sz="2500" dirty="0" err="1"/>
              <a:t>sklearn</a:t>
            </a:r>
            <a:r>
              <a:rPr lang="en-US" sz="2500" dirty="0"/>
              <a:t>-count-</a:t>
            </a:r>
            <a:r>
              <a:rPr lang="en-US" sz="2500" dirty="0" err="1"/>
              <a:t>vectorizer.py</a:t>
            </a:r>
            <a:endParaRPr lang="en-US" sz="2500" dirty="0"/>
          </a:p>
          <a:p>
            <a:r>
              <a:rPr lang="en-US" sz="2500" dirty="0" err="1"/>
              <a:t>sklearn-tfidf.py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15798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Word Embedding Algorithms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628" y="1254393"/>
            <a:ext cx="8123371" cy="5459271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rgbClr val="1200FF"/>
                </a:solidFill>
              </a:rPr>
              <a:t>One-hot encoding (</a:t>
            </a:r>
            <a:r>
              <a:rPr lang="en-US" sz="2200" dirty="0" err="1">
                <a:solidFill>
                  <a:srgbClr val="1200FF"/>
                </a:solidFill>
              </a:rPr>
              <a:t>CountVectorizing</a:t>
            </a:r>
            <a:r>
              <a:rPr lang="en-US" sz="2200" dirty="0" smtClean="0">
                <a:solidFill>
                  <a:srgbClr val="1200FF"/>
                </a:solidFill>
              </a:rPr>
              <a:t>):</a:t>
            </a:r>
          </a:p>
          <a:p>
            <a:r>
              <a:rPr lang="en-US" sz="2200" dirty="0" smtClean="0"/>
              <a:t>=&gt; </a:t>
            </a:r>
            <a:r>
              <a:rPr lang="en-US" sz="2200" dirty="0" err="1" smtClean="0"/>
              <a:t>sklearn</a:t>
            </a:r>
            <a:r>
              <a:rPr lang="en-US" sz="2200" dirty="0" smtClean="0"/>
              <a:t>-count-</a:t>
            </a:r>
            <a:r>
              <a:rPr lang="en-US" sz="2200" dirty="0" err="1" smtClean="0"/>
              <a:t>vectorizer.py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>
                <a:solidFill>
                  <a:srgbClr val="1200FF"/>
                </a:solidFill>
              </a:rPr>
              <a:t>TF-IDF </a:t>
            </a:r>
            <a:r>
              <a:rPr lang="en-US" sz="2200" dirty="0" smtClean="0">
                <a:solidFill>
                  <a:srgbClr val="1200FF"/>
                </a:solidFill>
              </a:rPr>
              <a:t>transform</a:t>
            </a:r>
            <a:r>
              <a:rPr lang="en-US" sz="2200" dirty="0" smtClean="0"/>
              <a:t>:  </a:t>
            </a:r>
            <a:r>
              <a:rPr lang="en-US" sz="2200" dirty="0" err="1" smtClean="0"/>
              <a:t>sklearn</a:t>
            </a:r>
            <a:r>
              <a:rPr lang="en-US" sz="2200" dirty="0" err="1"/>
              <a:t>-</a:t>
            </a:r>
            <a:r>
              <a:rPr lang="en-US" sz="2200" dirty="0" err="1" smtClean="0"/>
              <a:t>tfidf.py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>
                <a:solidFill>
                  <a:srgbClr val="1200FF"/>
                </a:solidFill>
              </a:rPr>
              <a:t>Word2vec</a:t>
            </a:r>
            <a:r>
              <a:rPr lang="en-US" sz="2200" dirty="0" smtClean="0"/>
              <a:t> (three types):</a:t>
            </a:r>
          </a:p>
          <a:p>
            <a:r>
              <a:rPr lang="en-US" sz="2200" dirty="0" smtClean="0"/>
              <a:t>One-word context aka </a:t>
            </a:r>
            <a:r>
              <a:rPr lang="en-US" sz="2200" dirty="0" err="1" smtClean="0"/>
              <a:t>CBoW</a:t>
            </a:r>
            <a:r>
              <a:rPr lang="en-US" sz="2200" dirty="0" smtClean="0"/>
              <a:t> (involves a NN)</a:t>
            </a:r>
          </a:p>
          <a:p>
            <a:r>
              <a:rPr lang="en-US" sz="2200" dirty="0" smtClean="0"/>
              <a:t>Multi-word context </a:t>
            </a:r>
          </a:p>
          <a:p>
            <a:r>
              <a:rPr lang="en-US" sz="2200" dirty="0" smtClean="0"/>
              <a:t>Skip-gram model</a:t>
            </a:r>
          </a:p>
          <a:p>
            <a:r>
              <a:rPr lang="en-US" sz="2200" dirty="0" smtClean="0"/>
              <a:t>=&gt; gensim-word2vec.py (W3H2)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974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Word Embedding Algorithms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628" y="1254393"/>
            <a:ext cx="8123371" cy="5459271"/>
          </a:xfrm>
        </p:spPr>
        <p:txBody>
          <a:bodyPr>
            <a:noAutofit/>
          </a:bodyPr>
          <a:lstStyle/>
          <a:p>
            <a:r>
              <a:rPr lang="en-US" sz="2200" dirty="0" err="1" smtClean="0">
                <a:solidFill>
                  <a:srgbClr val="1200FF"/>
                </a:solidFill>
              </a:rPr>
              <a:t>GloVe</a:t>
            </a:r>
            <a:r>
              <a:rPr lang="en-US" sz="2200" dirty="0">
                <a:solidFill>
                  <a:srgbClr val="1200FF"/>
                </a:solidFill>
              </a:rPr>
              <a:t> </a:t>
            </a:r>
            <a:r>
              <a:rPr lang="en-US" sz="2200" dirty="0" smtClean="0"/>
              <a:t>=&gt; </a:t>
            </a:r>
            <a:r>
              <a:rPr lang="en-US" sz="2400" dirty="0" err="1" smtClean="0"/>
              <a:t>keras</a:t>
            </a:r>
            <a:r>
              <a:rPr lang="en-US" sz="2400" dirty="0"/>
              <a:t>-glove-word-</a:t>
            </a:r>
            <a:r>
              <a:rPr lang="en-US" sz="2400" dirty="0" err="1"/>
              <a:t>embed.py</a:t>
            </a:r>
            <a:endParaRPr lang="en-US" sz="2400" dirty="0"/>
          </a:p>
          <a:p>
            <a:endParaRPr lang="en-US" sz="2200" dirty="0"/>
          </a:p>
          <a:p>
            <a:r>
              <a:rPr lang="en-US" sz="2200" dirty="0" err="1" smtClean="0">
                <a:solidFill>
                  <a:srgbClr val="1200FF"/>
                </a:solidFill>
              </a:rPr>
              <a:t>FastText</a:t>
            </a:r>
            <a:r>
              <a:rPr lang="en-US" sz="2200" dirty="0" smtClean="0"/>
              <a:t>:</a:t>
            </a:r>
          </a:p>
          <a:p>
            <a:r>
              <a:rPr lang="en-US" sz="2200" dirty="0"/>
              <a:t>https://</a:t>
            </a:r>
            <a:r>
              <a:rPr lang="en-US" sz="2200" dirty="0" err="1"/>
              <a:t>github.com</a:t>
            </a:r>
            <a:r>
              <a:rPr lang="en-US" sz="2200" dirty="0"/>
              <a:t>/</a:t>
            </a:r>
            <a:r>
              <a:rPr lang="en-US" sz="2200" dirty="0" err="1"/>
              <a:t>facebookresearch</a:t>
            </a:r>
            <a:r>
              <a:rPr lang="en-US" sz="2200" dirty="0"/>
              <a:t>/</a:t>
            </a:r>
            <a:r>
              <a:rPr lang="en-US" sz="2200" dirty="0" err="1"/>
              <a:t>fastText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Poincare </a:t>
            </a:r>
            <a:r>
              <a:rPr lang="en-US" sz="2200" dirty="0" err="1" smtClean="0"/>
              <a:t>Embeddings</a:t>
            </a:r>
            <a:r>
              <a:rPr lang="en-US" sz="2200" dirty="0" smtClean="0"/>
              <a:t>: Hyperbolic Geometry</a:t>
            </a:r>
          </a:p>
          <a:p>
            <a:endParaRPr lang="en-US" sz="2200" dirty="0"/>
          </a:p>
          <a:p>
            <a:r>
              <a:rPr lang="en-US" sz="2400" dirty="0"/>
              <a:t>Matrix Factorization techniques</a:t>
            </a:r>
          </a:p>
          <a:p>
            <a:r>
              <a:rPr lang="en-US" sz="2400" dirty="0"/>
              <a:t>Skip-Gram with Negative Sampling (SGNS</a:t>
            </a:r>
            <a:r>
              <a:rPr lang="en-US" sz="2400" dirty="0" smtClean="0"/>
              <a:t>)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2542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Paragraph/Document Embedding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628" y="1254393"/>
            <a:ext cx="8123371" cy="5459271"/>
          </a:xfrm>
        </p:spPr>
        <p:txBody>
          <a:bodyPr>
            <a:noAutofit/>
          </a:bodyPr>
          <a:lstStyle/>
          <a:p>
            <a:r>
              <a:rPr lang="en-US" sz="2300" dirty="0"/>
              <a:t>https://</a:t>
            </a:r>
            <a:r>
              <a:rPr lang="en-US" sz="2300" dirty="0" err="1"/>
              <a:t>radimrehurek.com</a:t>
            </a:r>
            <a:r>
              <a:rPr lang="en-US" sz="2300" dirty="0"/>
              <a:t>/</a:t>
            </a:r>
            <a:r>
              <a:rPr lang="en-US" sz="2300" dirty="0" err="1"/>
              <a:t>gensim</a:t>
            </a:r>
            <a:r>
              <a:rPr lang="en-US" sz="2300" dirty="0"/>
              <a:t>/</a:t>
            </a:r>
            <a:r>
              <a:rPr lang="en-US" sz="2300" dirty="0" err="1" smtClean="0"/>
              <a:t>models.html</a:t>
            </a:r>
            <a:endParaRPr lang="en-US" sz="2300" dirty="0" smtClean="0"/>
          </a:p>
          <a:p>
            <a:pPr marL="0" indent="0">
              <a:buNone/>
            </a:pPr>
            <a:endParaRPr lang="en-US" sz="2300" dirty="0"/>
          </a:p>
          <a:p>
            <a:r>
              <a:rPr lang="en-US" sz="2300" dirty="0"/>
              <a:t>https://</a:t>
            </a:r>
            <a:r>
              <a:rPr lang="en-US" sz="2300" dirty="0" err="1"/>
              <a:t>medium.com</a:t>
            </a:r>
            <a:r>
              <a:rPr lang="en-US" sz="2300" dirty="0"/>
              <a:t>/@japneet121/document-vectorization-301b06a041</a:t>
            </a:r>
            <a:endParaRPr lang="en-US" sz="2300" dirty="0" smtClean="0"/>
          </a:p>
          <a:p>
            <a:endParaRPr lang="en-US" sz="2300" dirty="0"/>
          </a:p>
          <a:p>
            <a:endParaRPr lang="en-US" sz="2300" dirty="0" smtClean="0"/>
          </a:p>
          <a:p>
            <a:pPr marL="0" indent="0">
              <a:buNone/>
            </a:pPr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66711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Popular NLP Algorithms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396" y="1191673"/>
            <a:ext cx="8452603" cy="552199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CRF (</a:t>
            </a:r>
            <a:r>
              <a:rPr lang="en-US" sz="2200" dirty="0"/>
              <a:t>conditional random </a:t>
            </a:r>
            <a:r>
              <a:rPr lang="en-US" sz="2200" dirty="0" smtClean="0"/>
              <a:t>field</a:t>
            </a:r>
            <a:r>
              <a:rPr lang="en-US" sz="2200" dirty="0"/>
              <a:t>)</a:t>
            </a:r>
            <a:r>
              <a:rPr lang="en-US" sz="2200" dirty="0" smtClean="0"/>
              <a:t>: </a:t>
            </a:r>
            <a:r>
              <a:rPr lang="en-US" sz="2200" dirty="0"/>
              <a:t>important </a:t>
            </a:r>
            <a:r>
              <a:rPr lang="en-US" sz="2200" dirty="0" smtClean="0"/>
              <a:t>for NER</a:t>
            </a:r>
            <a:endParaRPr lang="en-US" sz="2200" dirty="0"/>
          </a:p>
          <a:p>
            <a:r>
              <a:rPr lang="en-US" sz="2200" dirty="0" smtClean="0"/>
              <a:t>Clustering </a:t>
            </a:r>
            <a:r>
              <a:rPr lang="en-US" sz="2200" dirty="0"/>
              <a:t>algorithms</a:t>
            </a:r>
            <a:r>
              <a:rPr lang="en-US" sz="2200" dirty="0" smtClean="0"/>
              <a:t>： text </a:t>
            </a:r>
            <a:r>
              <a:rPr lang="en-US" sz="2200" dirty="0"/>
              <a:t>clustering is </a:t>
            </a:r>
            <a:r>
              <a:rPr lang="en-US" sz="2200" dirty="0" smtClean="0"/>
              <a:t>common </a:t>
            </a:r>
            <a:r>
              <a:rPr lang="en-US" sz="2200" dirty="0"/>
              <a:t>in </a:t>
            </a:r>
            <a:r>
              <a:rPr lang="en-US" sz="2200" dirty="0" smtClean="0"/>
              <a:t>NLP</a:t>
            </a:r>
          </a:p>
          <a:p>
            <a:endParaRPr lang="en-US" sz="2200" dirty="0"/>
          </a:p>
          <a:p>
            <a:r>
              <a:rPr lang="en-US" sz="2200" dirty="0" smtClean="0"/>
              <a:t>SVM</a:t>
            </a:r>
            <a:r>
              <a:rPr lang="en-US" sz="2200" dirty="0"/>
              <a:t> </a:t>
            </a:r>
            <a:r>
              <a:rPr lang="en-US" sz="2200" dirty="0" smtClean="0"/>
              <a:t>and </a:t>
            </a:r>
            <a:r>
              <a:rPr lang="en-US" sz="2200" dirty="0"/>
              <a:t>text classification. simple but </a:t>
            </a:r>
            <a:r>
              <a:rPr lang="en-US" sz="2200" dirty="0" smtClean="0"/>
              <a:t>useful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Scikit</a:t>
            </a:r>
            <a:r>
              <a:rPr lang="en-US" sz="2200" dirty="0" smtClean="0"/>
              <a:t>-learn and text classification</a:t>
            </a:r>
          </a:p>
          <a:p>
            <a:endParaRPr lang="en-US" sz="2200" dirty="0"/>
          </a:p>
          <a:p>
            <a:r>
              <a:rPr lang="en-US" sz="2200" dirty="0" err="1" smtClean="0"/>
              <a:t>TextRank</a:t>
            </a:r>
            <a:r>
              <a:rPr lang="en-US" sz="2200" dirty="0"/>
              <a:t>: It comes from PageRank and works well in extracting </a:t>
            </a:r>
            <a:r>
              <a:rPr lang="en-US" sz="2200" dirty="0" smtClean="0"/>
              <a:t>keywords (very </a:t>
            </a:r>
            <a:r>
              <a:rPr lang="en-US" sz="2200" dirty="0"/>
              <a:t>long time to </a:t>
            </a:r>
            <a:r>
              <a:rPr lang="en-US" sz="2200" dirty="0" smtClean="0"/>
              <a:t>converge)</a:t>
            </a:r>
          </a:p>
          <a:p>
            <a:endParaRPr lang="en-US" sz="2200" dirty="0" smtClean="0"/>
          </a:p>
          <a:p>
            <a:r>
              <a:rPr lang="en-US" sz="2200" dirty="0" smtClean="0"/>
              <a:t>CF </a:t>
            </a:r>
            <a:r>
              <a:rPr lang="en-US" sz="2200" dirty="0"/>
              <a:t>(collaborative filtering): an algorithm in news recommend system (Google News and Yahoo News)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0047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Text </a:t>
            </a:r>
            <a:r>
              <a:rPr lang="en-US" sz="3200" dirty="0"/>
              <a:t>Encoding </a:t>
            </a:r>
            <a:r>
              <a:rPr lang="en-US" sz="3200" dirty="0" smtClean="0"/>
              <a:t>Techniques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1144632"/>
            <a:ext cx="7944873" cy="5569031"/>
          </a:xfrm>
        </p:spPr>
        <p:txBody>
          <a:bodyPr>
            <a:noAutofit/>
          </a:bodyPr>
          <a:lstStyle/>
          <a:p>
            <a:r>
              <a:rPr lang="en-US" sz="2600" dirty="0" smtClean="0"/>
              <a:t>1) Document </a:t>
            </a:r>
            <a:r>
              <a:rPr lang="en-US" sz="2600" dirty="0" err="1" smtClean="0"/>
              <a:t>Vectorization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dirty="0" smtClean="0"/>
              <a:t>2) One</a:t>
            </a:r>
            <a:r>
              <a:rPr lang="en-US" sz="2600" dirty="0"/>
              <a:t>-Hot Encoding</a:t>
            </a:r>
          </a:p>
          <a:p>
            <a:endParaRPr lang="en-US" sz="2600" dirty="0" smtClean="0"/>
          </a:p>
          <a:p>
            <a:r>
              <a:rPr lang="en-US" sz="2600" dirty="0" smtClean="0"/>
              <a:t>3) Index</a:t>
            </a:r>
            <a:r>
              <a:rPr lang="en-US" sz="2600" dirty="0"/>
              <a:t>-Based Encoding</a:t>
            </a:r>
          </a:p>
          <a:p>
            <a:endParaRPr lang="en-US" sz="2600" dirty="0" smtClean="0"/>
          </a:p>
          <a:p>
            <a:r>
              <a:rPr lang="en-US" sz="2600" dirty="0" smtClean="0"/>
              <a:t>4) Word </a:t>
            </a:r>
            <a:r>
              <a:rPr lang="en-US" sz="2600" dirty="0"/>
              <a:t>Embedding</a:t>
            </a:r>
            <a:endParaRPr lang="fi-FI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Autofit/>
          </a:bodyPr>
          <a:lstStyle/>
          <a:p>
            <a:pPr algn="ctr"/>
            <a:r>
              <a:rPr lang="en-US" sz="3400" dirty="0" smtClean="0"/>
              <a:t>1) Document </a:t>
            </a:r>
            <a:r>
              <a:rPr lang="en-US" sz="3400" dirty="0" err="1"/>
              <a:t>Vectorization</a:t>
            </a:r>
            <a:r>
              <a:rPr lang="en-US" sz="3400" dirty="0"/>
              <a:t/>
            </a:r>
            <a:br>
              <a:rPr lang="en-US" sz="3400" dirty="0"/>
            </a:b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496" y="1317112"/>
            <a:ext cx="8311504" cy="5396551"/>
          </a:xfrm>
        </p:spPr>
        <p:txBody>
          <a:bodyPr>
            <a:noAutofit/>
          </a:bodyPr>
          <a:lstStyle/>
          <a:p>
            <a:r>
              <a:rPr lang="en-US" sz="2300" dirty="0"/>
              <a:t>create a dictionary of unique words in the document</a:t>
            </a:r>
          </a:p>
          <a:p>
            <a:r>
              <a:rPr lang="en-US" sz="2300" dirty="0"/>
              <a:t>each word becomes a column in the vector space </a:t>
            </a:r>
          </a:p>
          <a:p>
            <a:r>
              <a:rPr lang="en-US" sz="2300" dirty="0"/>
              <a:t>each text becomes a vector of 0s and 1s  </a:t>
            </a:r>
          </a:p>
          <a:p>
            <a:r>
              <a:rPr lang="en-US" sz="2300" dirty="0"/>
              <a:t>1 =</a:t>
            </a:r>
            <a:r>
              <a:rPr lang="en-US" sz="2300" dirty="0" smtClean="0"/>
              <a:t> </a:t>
            </a:r>
            <a:r>
              <a:rPr lang="en-US" sz="2300" dirty="0"/>
              <a:t>the presence </a:t>
            </a:r>
            <a:r>
              <a:rPr lang="en-US" sz="2300" dirty="0" smtClean="0"/>
              <a:t>and </a:t>
            </a:r>
            <a:r>
              <a:rPr lang="en-US" sz="2300" dirty="0"/>
              <a:t>0 </a:t>
            </a:r>
            <a:r>
              <a:rPr lang="en-US" sz="2300" dirty="0" smtClean="0"/>
              <a:t>the absence of a word</a:t>
            </a:r>
            <a:endParaRPr lang="en-US" sz="2300" dirty="0"/>
          </a:p>
          <a:p>
            <a:r>
              <a:rPr lang="en-US" sz="2300" dirty="0"/>
              <a:t>=&gt; called a one-hot document </a:t>
            </a:r>
            <a:r>
              <a:rPr lang="en-US" sz="2300" dirty="0" err="1"/>
              <a:t>vectorization</a:t>
            </a:r>
            <a:endParaRPr lang="en-US" sz="2300" dirty="0"/>
          </a:p>
          <a:p>
            <a:r>
              <a:rPr lang="en-US" sz="2300" dirty="0"/>
              <a:t>does not preserve word order in input text</a:t>
            </a:r>
          </a:p>
          <a:p>
            <a:r>
              <a:rPr lang="en-US" sz="2300" dirty="0"/>
              <a:t>upside: easy to interpret and easy to </a:t>
            </a:r>
            <a:r>
              <a:rPr lang="en-US" sz="2300" dirty="0" smtClean="0"/>
              <a:t>generate</a:t>
            </a:r>
          </a:p>
          <a:p>
            <a:endParaRPr lang="en-US" sz="2300" dirty="0">
              <a:solidFill>
                <a:srgbClr val="FF0000"/>
              </a:solidFill>
            </a:endParaRPr>
          </a:p>
          <a:p>
            <a:r>
              <a:rPr lang="en-US" sz="2300" dirty="0">
                <a:solidFill>
                  <a:srgbClr val="1200FF"/>
                </a:solidFill>
              </a:rPr>
              <a:t>frequency-based </a:t>
            </a:r>
            <a:r>
              <a:rPr lang="en-US" sz="2300" dirty="0" err="1">
                <a:solidFill>
                  <a:srgbClr val="1200FF"/>
                </a:solidFill>
              </a:rPr>
              <a:t>vectorization</a:t>
            </a:r>
            <a:r>
              <a:rPr lang="en-US" sz="2300" dirty="0">
                <a:solidFill>
                  <a:srgbClr val="1200FF"/>
                </a:solidFill>
              </a:rPr>
              <a:t>:</a:t>
            </a:r>
          </a:p>
          <a:p>
            <a:r>
              <a:rPr lang="en-US" sz="2300" dirty="0"/>
              <a:t>use the frequency of each word in the document</a:t>
            </a:r>
          </a:p>
          <a:p>
            <a:r>
              <a:rPr lang="en-US" sz="2300" dirty="0"/>
              <a:t>instead of just its presence or </a:t>
            </a:r>
            <a:r>
              <a:rPr lang="en-US" sz="2300" dirty="0" smtClean="0"/>
              <a:t>absence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78464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milyTree04_16x9.potx" id="{B964823B-9989-4770-AD4F-CD518EC6023C}" vid="{1B7A11DD-A8BF-4C0B-8348-71949B7D9C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9417</TotalTime>
  <Words>2039</Words>
  <Application>Microsoft Macintosh PowerPoint</Application>
  <PresentationFormat>On-screen Show (4:3)</PresentationFormat>
  <Paragraphs>299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Wisp</vt:lpstr>
      <vt:lpstr>Introduction to Natural Language Processing (NLP)</vt:lpstr>
      <vt:lpstr>List of Topics</vt:lpstr>
      <vt:lpstr>What are Word Embeddings?</vt:lpstr>
      <vt:lpstr>Word Embedding Algorithms</vt:lpstr>
      <vt:lpstr>Word Embedding Algorithms</vt:lpstr>
      <vt:lpstr>Paragraph/Document Embedding</vt:lpstr>
      <vt:lpstr>Popular NLP Algorithms</vt:lpstr>
      <vt:lpstr>Text Encoding Techniques</vt:lpstr>
      <vt:lpstr>1) Document Vectorization </vt:lpstr>
      <vt:lpstr>2) One-Hot Encoding </vt:lpstr>
      <vt:lpstr>3) Index-Based Encoding</vt:lpstr>
      <vt:lpstr>4) Word Embedding</vt:lpstr>
      <vt:lpstr>Shortcomings of Traditional Models</vt:lpstr>
      <vt:lpstr>What is the Context?</vt:lpstr>
      <vt:lpstr>Text-Based Tasks (outline)</vt:lpstr>
      <vt:lpstr>Data Preprocessing Tasks</vt:lpstr>
      <vt:lpstr>NLP Techniques in ML</vt:lpstr>
      <vt:lpstr>NLP and Text Processing</vt:lpstr>
      <vt:lpstr>Universal Sentence Encoder </vt:lpstr>
      <vt:lpstr>Doc2Vec (Paragraph Vector) </vt:lpstr>
      <vt:lpstr>Document Similarity</vt:lpstr>
      <vt:lpstr>Document Similarity</vt:lpstr>
      <vt:lpstr>Topic Modeling</vt:lpstr>
      <vt:lpstr>Text Classification vs Topic Modeling</vt:lpstr>
      <vt:lpstr>Text Classification vs Topic Modeling</vt:lpstr>
      <vt:lpstr>SVD (Singular Value Decomposition) </vt:lpstr>
      <vt:lpstr>Viterbi Algorithm (optional)</vt:lpstr>
      <vt:lpstr>Python Support for NLP</vt:lpstr>
      <vt:lpstr>PyText for Faster NLP (12/2018)</vt:lpstr>
      <vt:lpstr>Python Tools for NLP</vt:lpstr>
      <vt:lpstr>Useful Links for NLP</vt:lpstr>
      <vt:lpstr>Useful Links for NLP</vt:lpstr>
      <vt:lpstr>Useful Links for NLP</vt:lpstr>
      <vt:lpstr>Keras/NLP Code Samples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 Data Visualization</dc:title>
  <dc:creator>Oswald Campesato</dc:creator>
  <cp:lastModifiedBy>Oswald Campesato</cp:lastModifiedBy>
  <cp:revision>3313</cp:revision>
  <dcterms:created xsi:type="dcterms:W3CDTF">2013-07-08T18:06:30Z</dcterms:created>
  <dcterms:modified xsi:type="dcterms:W3CDTF">2020-02-23T21:38:13Z</dcterms:modified>
</cp:coreProperties>
</file>