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7" r:id="rId2"/>
    <p:sldId id="484" r:id="rId3"/>
    <p:sldId id="634" r:id="rId4"/>
    <p:sldId id="635" r:id="rId5"/>
    <p:sldId id="636" r:id="rId6"/>
    <p:sldId id="637" r:id="rId7"/>
    <p:sldId id="643" r:id="rId8"/>
    <p:sldId id="646" r:id="rId9"/>
    <p:sldId id="644" r:id="rId10"/>
    <p:sldId id="647" r:id="rId11"/>
    <p:sldId id="639" r:id="rId12"/>
    <p:sldId id="617" r:id="rId13"/>
    <p:sldId id="618" r:id="rId14"/>
    <p:sldId id="620" r:id="rId15"/>
    <p:sldId id="619" r:id="rId16"/>
    <p:sldId id="642" r:id="rId17"/>
    <p:sldId id="638" r:id="rId18"/>
    <p:sldId id="578" r:id="rId19"/>
    <p:sldId id="579" r:id="rId20"/>
    <p:sldId id="580" r:id="rId21"/>
    <p:sldId id="581" r:id="rId22"/>
    <p:sldId id="582" r:id="rId23"/>
    <p:sldId id="645" r:id="rId24"/>
    <p:sldId id="60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16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26A3-7BCA-144D-8345-854B2B871933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B27A-B73A-4A40-9490-FEBA4EDB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4378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180" y="1986174"/>
            <a:ext cx="7936820" cy="45891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UCSC Course </a:t>
            </a:r>
            <a:r>
              <a:rPr lang="en-US" sz="3600" dirty="0" smtClean="0"/>
              <a:t>DBDA.X418.(15)</a:t>
            </a:r>
          </a:p>
          <a:p>
            <a:endParaRPr lang="en-US" sz="3600" dirty="0" smtClean="0"/>
          </a:p>
          <a:p>
            <a:r>
              <a:rPr lang="en-US" sz="3600" dirty="0"/>
              <a:t>Week </a:t>
            </a:r>
            <a:r>
              <a:rPr lang="en-US" sz="3600" dirty="0" smtClean="0"/>
              <a:t>#</a:t>
            </a:r>
            <a:r>
              <a:rPr lang="en-US" sz="3600" dirty="0"/>
              <a:t>2</a:t>
            </a:r>
            <a:r>
              <a:rPr lang="en-US" sz="3600" dirty="0" smtClean="0"/>
              <a:t> </a:t>
            </a:r>
            <a:r>
              <a:rPr lang="en-US" sz="3600" dirty="0"/>
              <a:t>(Hour </a:t>
            </a:r>
            <a:r>
              <a:rPr lang="en-US" sz="3600" dirty="0" smtClean="0"/>
              <a:t>3) 02/28/2020</a:t>
            </a:r>
            <a:endParaRPr lang="en-US" sz="3600" dirty="0"/>
          </a:p>
          <a:p>
            <a:r>
              <a:rPr lang="en-US" sz="3200" dirty="0"/>
              <a:t>N</a:t>
            </a:r>
            <a:r>
              <a:rPr lang="en-US" sz="3200" dirty="0" smtClean="0"/>
              <a:t>-grams, skip-grams, and sense2vec</a:t>
            </a:r>
            <a:endParaRPr lang="en-US" sz="3200" dirty="0"/>
          </a:p>
          <a:p>
            <a:endParaRPr lang="en-US" sz="3600" dirty="0"/>
          </a:p>
          <a:p>
            <a:r>
              <a:rPr lang="en-US" sz="3600" dirty="0"/>
              <a:t>Oswald Campesato</a:t>
            </a:r>
          </a:p>
          <a:p>
            <a:r>
              <a:rPr lang="en-US" sz="3600" dirty="0" err="1"/>
              <a:t>ocampesato@yahoo.com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60244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How</a:t>
            </a:r>
            <a:r>
              <a:rPr lang="en-US" sz="3400" dirty="0" smtClean="0"/>
              <a:t> </a:t>
            </a:r>
            <a:r>
              <a:rPr lang="en-US" sz="3400" dirty="0" smtClean="0"/>
              <a:t>are N-</a:t>
            </a:r>
            <a:r>
              <a:rPr lang="en-US" sz="3400" dirty="0" smtClean="0"/>
              <a:t>grams Used?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144633"/>
            <a:ext cx="7950919" cy="5569031"/>
          </a:xfrm>
        </p:spPr>
        <p:txBody>
          <a:bodyPr>
            <a:normAutofit/>
          </a:bodyPr>
          <a:lstStyle/>
          <a:p>
            <a:r>
              <a:rPr lang="en-US" sz="2100" dirty="0" smtClean="0"/>
              <a:t>N-grams </a:t>
            </a:r>
            <a:r>
              <a:rPr lang="en-US" sz="2100" dirty="0"/>
              <a:t>are fed into the Word2Vec context prediction system (=NN)</a:t>
            </a:r>
          </a:p>
          <a:p>
            <a:endParaRPr lang="en-US" sz="2100" dirty="0"/>
          </a:p>
          <a:p>
            <a:r>
              <a:rPr lang="en-US" sz="2100" dirty="0" smtClean="0"/>
              <a:t>Example: </a:t>
            </a:r>
            <a:r>
              <a:rPr lang="en-US" sz="2100" dirty="0"/>
              <a:t>input word is "cat" </a:t>
            </a:r>
            <a:r>
              <a:rPr lang="en-US" sz="2100" dirty="0" smtClean="0"/>
              <a:t>:</a:t>
            </a:r>
            <a:endParaRPr lang="en-US" sz="2100" dirty="0"/>
          </a:p>
          <a:p>
            <a:r>
              <a:rPr lang="en-US" sz="2100" dirty="0"/>
              <a:t>Word2Vec tries to predict the context ("the", "sat") from this supplied input word</a:t>
            </a:r>
          </a:p>
          <a:p>
            <a:endParaRPr lang="en-US" sz="2100" dirty="0"/>
          </a:p>
          <a:p>
            <a:r>
              <a:rPr lang="en-US" sz="2100" dirty="0"/>
              <a:t>The Word2Vec system moves through all the supplied grams and input words </a:t>
            </a:r>
          </a:p>
          <a:p>
            <a:endParaRPr lang="en-US" sz="2100" dirty="0"/>
          </a:p>
          <a:p>
            <a:r>
              <a:rPr lang="en-US" sz="2100" dirty="0" smtClean="0"/>
              <a:t>and </a:t>
            </a:r>
            <a:r>
              <a:rPr lang="en-US" sz="2100" dirty="0"/>
              <a:t>attempts to learn appropriate mapping vectors (</a:t>
            </a:r>
            <a:r>
              <a:rPr lang="en-US" sz="2100" dirty="0" err="1"/>
              <a:t>embeddings</a:t>
            </a:r>
            <a:r>
              <a:rPr lang="en-US" sz="2100" dirty="0"/>
              <a:t>) that produce high probabilities for the right context given the input words</a:t>
            </a:r>
          </a:p>
        </p:txBody>
      </p:sp>
    </p:spTree>
    <p:extLst>
      <p:ext uri="{BB962C8B-B14F-4D97-AF65-F5344CB8AC3E}">
        <p14:creationId xmlns:p14="http://schemas.microsoft.com/office/powerpoint/2010/main" val="6216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Skip-gram and </a:t>
            </a:r>
            <a:r>
              <a:rPr lang="en-US" sz="3200" dirty="0" err="1" smtClean="0"/>
              <a:t>CBoW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63" y="1364152"/>
            <a:ext cx="8499637" cy="5349512"/>
          </a:xfrm>
        </p:spPr>
        <p:txBody>
          <a:bodyPr>
            <a:normAutofit/>
          </a:bodyPr>
          <a:lstStyle/>
          <a:p>
            <a:r>
              <a:rPr lang="en-US" sz="2200" dirty="0"/>
              <a:t>Skip-gram: given </a:t>
            </a:r>
            <a:r>
              <a:rPr lang="en-US" sz="2200" dirty="0" smtClean="0"/>
              <a:t>a target </a:t>
            </a:r>
            <a:r>
              <a:rPr lang="en-US" sz="2200" dirty="0"/>
              <a:t>word, estimate the probability of other words appearing close to that word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CBow</a:t>
            </a:r>
            <a:r>
              <a:rPr lang="en-US" sz="2200" dirty="0"/>
              <a:t>: given some context words as input, find the single </a:t>
            </a:r>
            <a:r>
              <a:rPr lang="en-US" sz="2200" dirty="0" smtClean="0"/>
              <a:t>target word </a:t>
            </a:r>
            <a:r>
              <a:rPr lang="en-US" sz="2200" dirty="0"/>
              <a:t>that has the highest probability of fitting that </a:t>
            </a:r>
            <a:r>
              <a:rPr lang="en-US" sz="2200" dirty="0" smtClean="0"/>
              <a:t>context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1200FF"/>
                </a:solidFill>
              </a:rPr>
              <a:t>skip-gram and </a:t>
            </a:r>
            <a:r>
              <a:rPr lang="en-US" sz="2200" dirty="0" err="1" smtClean="0">
                <a:solidFill>
                  <a:srgbClr val="1200FF"/>
                </a:solidFill>
              </a:rPr>
              <a:t>CBoW</a:t>
            </a:r>
            <a:r>
              <a:rPr lang="en-US" sz="2200" dirty="0" smtClean="0">
                <a:solidFill>
                  <a:srgbClr val="1200FF"/>
                </a:solidFill>
              </a:rPr>
              <a:t> are 2 implementations of word2vec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56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Skip-gram Neural Network</a:t>
            </a:r>
            <a:endParaRPr lang="en-US" sz="3200" dirty="0"/>
          </a:p>
        </p:txBody>
      </p:sp>
      <p:pic>
        <p:nvPicPr>
          <p:cNvPr id="5" name="Content Placeholder 4" descr="skip-gram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4" b="-2544"/>
          <a:stretch>
            <a:fillRect/>
          </a:stretch>
        </p:blipFill>
        <p:spPr>
          <a:xfrm>
            <a:off x="282575" y="815975"/>
            <a:ext cx="8747125" cy="5910263"/>
          </a:xfrm>
        </p:spPr>
      </p:pic>
    </p:spTree>
    <p:extLst>
      <p:ext uri="{BB962C8B-B14F-4D97-AF65-F5344CB8AC3E}">
        <p14:creationId xmlns:p14="http://schemas.microsoft.com/office/powerpoint/2010/main" val="31551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Skip-gram Neural Network</a:t>
            </a:r>
            <a:endParaRPr lang="en-US" sz="3200" dirty="0"/>
          </a:p>
        </p:txBody>
      </p:sp>
      <p:pic>
        <p:nvPicPr>
          <p:cNvPr id="4" name="Content Placeholder 3" descr="skip-gram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73" b="-71973"/>
          <a:stretch>
            <a:fillRect/>
          </a:stretch>
        </p:blipFill>
        <p:spPr>
          <a:xfrm>
            <a:off x="282575" y="946150"/>
            <a:ext cx="8701088" cy="5764213"/>
          </a:xfrm>
        </p:spPr>
      </p:pic>
    </p:spTree>
    <p:extLst>
      <p:ext uri="{BB962C8B-B14F-4D97-AF65-F5344CB8AC3E}">
        <p14:creationId xmlns:p14="http://schemas.microsoft.com/office/powerpoint/2010/main" val="8736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Skip-gram Neural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64152"/>
            <a:ext cx="8295826" cy="534951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no </a:t>
            </a:r>
            <a:r>
              <a:rPr lang="en-US" sz="2200" dirty="0"/>
              <a:t>activation function on the hidden layer neurons </a:t>
            </a:r>
          </a:p>
          <a:p>
            <a:endParaRPr lang="en-US" sz="2200" dirty="0"/>
          </a:p>
          <a:p>
            <a:r>
              <a:rPr lang="en-US" sz="2200" dirty="0"/>
              <a:t>the hidden layer weight matrix has 10,000 rows: one for each word in our vocabulary) and 300 columns (one for every hidden neuron)</a:t>
            </a:r>
          </a:p>
          <a:p>
            <a:endParaRPr lang="en-US" sz="2200" dirty="0"/>
          </a:p>
          <a:p>
            <a:r>
              <a:rPr lang="en-US" sz="2200" dirty="0"/>
              <a:t>the output layer uses </a:t>
            </a:r>
            <a:r>
              <a:rPr lang="en-US" sz="2200" dirty="0" err="1" smtClean="0"/>
              <a:t>softmax</a:t>
            </a:r>
            <a:endParaRPr lang="en-US" sz="2200" dirty="0" smtClean="0"/>
          </a:p>
          <a:p>
            <a:endParaRPr lang="en-US" sz="22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02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44" y="235200"/>
            <a:ext cx="7045015" cy="909434"/>
          </a:xfrm>
        </p:spPr>
        <p:txBody>
          <a:bodyPr/>
          <a:lstStyle/>
          <a:p>
            <a:pPr algn="ctr"/>
            <a:r>
              <a:rPr lang="en-US" b="0" dirty="0"/>
              <a:t>Skip-gram </a:t>
            </a:r>
            <a:r>
              <a:rPr lang="en-US" b="0" dirty="0" smtClean="0"/>
              <a:t>Algorithm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239" y="1144633"/>
            <a:ext cx="8152386" cy="5356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Treat the target word and a neighboring context word as positive </a:t>
            </a:r>
            <a:r>
              <a:rPr lang="en-US" sz="2400" dirty="0" smtClean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Randomly sample other words in the lexicon to get negative samples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/>
              <a:t>logistic regression to train a classifier to distinguish those two cases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/>
              <a:t>the weights as the </a:t>
            </a:r>
            <a:r>
              <a:rPr lang="en-US" sz="2400" dirty="0" err="1"/>
              <a:t>embeddings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1/26/20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777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CBOW </a:t>
            </a:r>
            <a:r>
              <a:rPr lang="en-US" sz="3200" dirty="0" err="1" smtClean="0"/>
              <a:t>vs</a:t>
            </a:r>
            <a:r>
              <a:rPr lang="en-US" sz="3200" dirty="0" smtClean="0"/>
              <a:t> Skip-gram</a:t>
            </a:r>
            <a:endParaRPr lang="en-US" sz="3200" dirty="0"/>
          </a:p>
        </p:txBody>
      </p:sp>
      <p:pic>
        <p:nvPicPr>
          <p:cNvPr id="4" name="Content Placeholder 3" descr="cbow-skip-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0" r="-4010"/>
          <a:stretch>
            <a:fillRect/>
          </a:stretch>
        </p:blipFill>
        <p:spPr>
          <a:xfrm>
            <a:off x="705495" y="945444"/>
            <a:ext cx="8152388" cy="5530358"/>
          </a:xfrm>
        </p:spPr>
      </p:pic>
    </p:spTree>
    <p:extLst>
      <p:ext uri="{BB962C8B-B14F-4D97-AF65-F5344CB8AC3E}">
        <p14:creationId xmlns:p14="http://schemas.microsoft.com/office/powerpoint/2010/main" val="32566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</a:t>
            </a:r>
            <a:r>
              <a:rPr lang="en-US" sz="3200" dirty="0" smtClean="0"/>
              <a:t>is sense2vec?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144633"/>
            <a:ext cx="7950919" cy="5569031"/>
          </a:xfrm>
        </p:spPr>
        <p:txBody>
          <a:bodyPr>
            <a:normAutofit/>
          </a:bodyPr>
          <a:lstStyle/>
          <a:p>
            <a:r>
              <a:rPr lang="en-US" sz="2400" dirty="0"/>
              <a:t>a Fast and Accurate Method </a:t>
            </a:r>
          </a:p>
          <a:p>
            <a:r>
              <a:rPr lang="en-US" sz="2400" dirty="0"/>
              <a:t>for Word Sense Disambiguation </a:t>
            </a:r>
          </a:p>
          <a:p>
            <a:r>
              <a:rPr lang="en-US" sz="2400" dirty="0"/>
              <a:t>in Neural Word </a:t>
            </a:r>
            <a:r>
              <a:rPr lang="en-US" sz="2400" dirty="0" err="1"/>
              <a:t>Embeddings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gensim</a:t>
            </a:r>
            <a:r>
              <a:rPr lang="en-US" sz="2400" dirty="0"/>
              <a:t> and </a:t>
            </a:r>
            <a:r>
              <a:rPr lang="en-US" sz="2400" dirty="0" err="1"/>
              <a:t>TensorBoard</a:t>
            </a:r>
            <a:r>
              <a:rPr lang="en-US" sz="2400" dirty="0"/>
              <a:t>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ArdalanM</a:t>
            </a:r>
            <a:r>
              <a:rPr lang="en-US" sz="2400" dirty="0"/>
              <a:t>/gensim2tensorboard</a:t>
            </a:r>
          </a:p>
        </p:txBody>
      </p:sp>
    </p:spTree>
    <p:extLst>
      <p:ext uri="{BB962C8B-B14F-4D97-AF65-F5344CB8AC3E}">
        <p14:creationId xmlns:p14="http://schemas.microsoft.com/office/powerpoint/2010/main" val="27399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Distributed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945444"/>
            <a:ext cx="7944873" cy="5768220"/>
          </a:xfrm>
        </p:spPr>
        <p:txBody>
          <a:bodyPr>
            <a:noAutofit/>
          </a:bodyPr>
          <a:lstStyle/>
          <a:p>
            <a:r>
              <a:rPr lang="en-US" sz="2400" dirty="0"/>
              <a:t>Suppose a vector has 1000 dimensions </a:t>
            </a:r>
          </a:p>
          <a:p>
            <a:endParaRPr lang="en-US" sz="2400" dirty="0"/>
          </a:p>
          <a:p>
            <a:r>
              <a:rPr lang="en-US" sz="2400" dirty="0"/>
              <a:t>Each word has a distribution of </a:t>
            </a:r>
            <a:r>
              <a:rPr lang="en-US" sz="2400" dirty="0" smtClean="0"/>
              <a:t>“</a:t>
            </a:r>
            <a:r>
              <a:rPr lang="en-US" sz="2400" smtClean="0"/>
              <a:t>partial” weights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a 1-1 mapping from elements to words</a:t>
            </a:r>
          </a:p>
          <a:p>
            <a:endParaRPr lang="en-US" sz="2400" dirty="0"/>
          </a:p>
          <a:p>
            <a:r>
              <a:rPr lang="en-US" sz="2400" dirty="0"/>
              <a:t>the representation of a word is spread across </a:t>
            </a:r>
            <a:r>
              <a:rPr lang="en-US" sz="2400" dirty="0">
                <a:solidFill>
                  <a:srgbClr val="1200FF"/>
                </a:solidFill>
              </a:rPr>
              <a:t>all</a:t>
            </a:r>
            <a:r>
              <a:rPr lang="en-US" sz="2400" dirty="0"/>
              <a:t> of the elements in the vector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1200FF"/>
                </a:solidFill>
              </a:rPr>
              <a:t>each vector element contributes to the definition of many words</a:t>
            </a:r>
          </a:p>
        </p:txBody>
      </p:sp>
    </p:spTree>
    <p:extLst>
      <p:ext uri="{BB962C8B-B14F-4D97-AF65-F5344CB8AC3E}">
        <p14:creationId xmlns:p14="http://schemas.microsoft.com/office/powerpoint/2010/main" val="2985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Distributed Representation</a:t>
            </a:r>
            <a:endParaRPr lang="en-US" sz="3200" dirty="0"/>
          </a:p>
        </p:txBody>
      </p:sp>
      <p:pic>
        <p:nvPicPr>
          <p:cNvPr id="4" name="Content Placeholder 3" descr="distributed-ve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176" b="-51176"/>
          <a:stretch>
            <a:fillRect/>
          </a:stretch>
        </p:blipFill>
        <p:spPr>
          <a:xfrm>
            <a:off x="282199" y="946150"/>
            <a:ext cx="8734802" cy="5767388"/>
          </a:xfrm>
        </p:spPr>
      </p:pic>
    </p:spTree>
    <p:extLst>
      <p:ext uri="{BB962C8B-B14F-4D97-AF65-F5344CB8AC3E}">
        <p14:creationId xmlns:p14="http://schemas.microsoft.com/office/powerpoint/2010/main" val="33909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Text Classification Algorithms</a:t>
            </a:r>
          </a:p>
          <a:p>
            <a:r>
              <a:rPr lang="en-US" sz="2500" dirty="0" smtClean="0"/>
              <a:t>Evaluating Classifiers</a:t>
            </a:r>
          </a:p>
          <a:p>
            <a:r>
              <a:rPr lang="en-US" sz="2500" dirty="0"/>
              <a:t>W</a:t>
            </a:r>
            <a:r>
              <a:rPr lang="en-US" sz="2500" dirty="0" smtClean="0"/>
              <a:t>hat are skip grams?</a:t>
            </a:r>
          </a:p>
          <a:p>
            <a:r>
              <a:rPr lang="en-US" sz="2500" dirty="0" smtClean="0"/>
              <a:t>What are n-grams?</a:t>
            </a:r>
          </a:p>
          <a:p>
            <a:r>
              <a:rPr lang="en-US" sz="2500" dirty="0" smtClean="0"/>
              <a:t>What </a:t>
            </a:r>
            <a:r>
              <a:rPr lang="en-US" sz="2500" smtClean="0"/>
              <a:t>is word2vec?</a:t>
            </a:r>
            <a:endParaRPr lang="en-US" sz="2500" dirty="0" smtClean="0"/>
          </a:p>
          <a:p>
            <a:r>
              <a:rPr lang="en-US" sz="2500" dirty="0" smtClean="0"/>
              <a:t>What is sense2vec?</a:t>
            </a:r>
          </a:p>
          <a:p>
            <a:r>
              <a:rPr lang="en-US" sz="2500" dirty="0" smtClean="0"/>
              <a:t>Code Samples</a:t>
            </a:r>
          </a:p>
        </p:txBody>
      </p:sp>
    </p:spTree>
    <p:extLst>
      <p:ext uri="{BB962C8B-B14F-4D97-AF65-F5344CB8AC3E}">
        <p14:creationId xmlns:p14="http://schemas.microsoft.com/office/powerpoint/2010/main" val="25822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Vectors and Gender</a:t>
            </a:r>
            <a:endParaRPr lang="en-US" sz="3200" dirty="0"/>
          </a:p>
        </p:txBody>
      </p:sp>
      <p:pic>
        <p:nvPicPr>
          <p:cNvPr id="5" name="Content Placeholder 4" descr="word-gen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1" r="-3161"/>
          <a:stretch>
            <a:fillRect/>
          </a:stretch>
        </p:blipFill>
        <p:spPr>
          <a:xfrm>
            <a:off x="517362" y="945443"/>
            <a:ext cx="8465941" cy="5671477"/>
          </a:xfrm>
        </p:spPr>
      </p:pic>
    </p:spTree>
    <p:extLst>
      <p:ext uri="{BB962C8B-B14F-4D97-AF65-F5344CB8AC3E}">
        <p14:creationId xmlns:p14="http://schemas.microsoft.com/office/powerpoint/2010/main" val="22118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Vectors and Plurals</a:t>
            </a:r>
            <a:endParaRPr lang="en-US" sz="3200" dirty="0"/>
          </a:p>
        </p:txBody>
      </p:sp>
      <p:pic>
        <p:nvPicPr>
          <p:cNvPr id="4" name="Content Placeholder 3" descr="word-plur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0" r="-11150"/>
          <a:stretch>
            <a:fillRect/>
          </a:stretch>
        </p:blipFill>
        <p:spPr>
          <a:xfrm>
            <a:off x="470330" y="945443"/>
            <a:ext cx="8465941" cy="5671477"/>
          </a:xfrm>
        </p:spPr>
      </p:pic>
    </p:spTree>
    <p:extLst>
      <p:ext uri="{BB962C8B-B14F-4D97-AF65-F5344CB8AC3E}">
        <p14:creationId xmlns:p14="http://schemas.microsoft.com/office/powerpoint/2010/main" val="6195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Multiple Vectors</a:t>
            </a:r>
            <a:endParaRPr lang="en-US" sz="3200" dirty="0"/>
          </a:p>
        </p:txBody>
      </p:sp>
      <p:pic>
        <p:nvPicPr>
          <p:cNvPr id="4" name="Content Placeholder 3" descr="word-vecto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 b="2850"/>
          <a:stretch>
            <a:fillRect/>
          </a:stretch>
        </p:blipFill>
        <p:spPr>
          <a:xfrm>
            <a:off x="297876" y="945444"/>
            <a:ext cx="8607040" cy="5624438"/>
          </a:xfrm>
        </p:spPr>
      </p:pic>
    </p:spTree>
    <p:extLst>
      <p:ext uri="{BB962C8B-B14F-4D97-AF65-F5344CB8AC3E}">
        <p14:creationId xmlns:p14="http://schemas.microsoft.com/office/powerpoint/2010/main" val="93658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Skip-gram/Word2Vec Links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144633"/>
            <a:ext cx="8295826" cy="5569031"/>
          </a:xfrm>
        </p:spPr>
        <p:txBody>
          <a:bodyPr>
            <a:noAutofit/>
          </a:bodyPr>
          <a:lstStyle/>
          <a:p>
            <a:r>
              <a:rPr lang="en-US" sz="2200" dirty="0"/>
              <a:t>https://</a:t>
            </a:r>
            <a:r>
              <a:rPr lang="en-US" sz="2200" dirty="0" err="1"/>
              <a:t>towardsdatascience.com</a:t>
            </a:r>
            <a:r>
              <a:rPr lang="en-US" sz="2200" dirty="0"/>
              <a:t>/word2vec-skip-gram-model-part-1-intuition-78614e4d6e0b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towardsdatascience.com</a:t>
            </a:r>
            <a:r>
              <a:rPr lang="en-US" sz="2200" dirty="0"/>
              <a:t>/word2vec-skip-gram-model-part-2-implementation-in-tf-7efdf6f58a27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www.geeksforgeeks.org</a:t>
            </a:r>
            <a:r>
              <a:rPr lang="en-US" sz="2200" dirty="0"/>
              <a:t>/implement-your-own-word2vecskip-gram-model-in-python/</a:t>
            </a:r>
          </a:p>
          <a:p>
            <a:endParaRPr lang="en-US" sz="2200" dirty="0"/>
          </a:p>
          <a:p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mchablani</a:t>
            </a:r>
            <a:r>
              <a:rPr lang="en-US" sz="2200" dirty="0"/>
              <a:t>/deep-learning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mchablani</a:t>
            </a:r>
            <a:r>
              <a:rPr lang="en-US" sz="2200" dirty="0"/>
              <a:t>/deep-learning/blob/master/</a:t>
            </a:r>
            <a:r>
              <a:rPr lang="en-US" sz="2200" dirty="0" err="1"/>
              <a:t>embeddings</a:t>
            </a:r>
            <a:r>
              <a:rPr lang="en-US" sz="2200" dirty="0"/>
              <a:t>/Skip-</a:t>
            </a:r>
            <a:r>
              <a:rPr lang="en-US" sz="2200" dirty="0" smtClean="0"/>
              <a:t>Gram_word2vec.ipynb</a:t>
            </a:r>
          </a:p>
        </p:txBody>
      </p:sp>
    </p:spTree>
    <p:extLst>
      <p:ext uri="{BB962C8B-B14F-4D97-AF65-F5344CB8AC3E}">
        <p14:creationId xmlns:p14="http://schemas.microsoft.com/office/powerpoint/2010/main" val="5450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/>
              <a:t>Keras</a:t>
            </a:r>
            <a:r>
              <a:rPr lang="en-US" sz="3400" dirty="0" smtClean="0"/>
              <a:t> Code Samples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68" y="1191673"/>
            <a:ext cx="7731431" cy="5521991"/>
          </a:xfrm>
        </p:spPr>
        <p:txBody>
          <a:bodyPr>
            <a:normAutofit/>
          </a:bodyPr>
          <a:lstStyle/>
          <a:p>
            <a:r>
              <a:rPr lang="en-US" sz="2600" dirty="0"/>
              <a:t>generate-</a:t>
            </a:r>
            <a:r>
              <a:rPr lang="en-US" sz="2600" dirty="0" err="1"/>
              <a:t>ngrams.py</a:t>
            </a:r>
            <a:endParaRPr lang="en-US" sz="2600" dirty="0"/>
          </a:p>
          <a:p>
            <a:r>
              <a:rPr lang="en-US" sz="2600" dirty="0" err="1"/>
              <a:t>keras</a:t>
            </a:r>
            <a:r>
              <a:rPr lang="en-US" sz="2600" dirty="0"/>
              <a:t>-skip-</a:t>
            </a:r>
            <a:r>
              <a:rPr lang="en-US" sz="2600" dirty="0" err="1"/>
              <a:t>gram.py</a:t>
            </a:r>
            <a:endParaRPr lang="en-US" sz="2600" dirty="0"/>
          </a:p>
          <a:p>
            <a:r>
              <a:rPr lang="en-US" sz="2600" dirty="0"/>
              <a:t>keras-skip-gram2.py</a:t>
            </a:r>
          </a:p>
          <a:p>
            <a:r>
              <a:rPr lang="en-US" sz="2600" dirty="0" err="1" smtClean="0"/>
              <a:t>nltk</a:t>
            </a:r>
            <a:r>
              <a:rPr lang="en-US" sz="2600" dirty="0" err="1"/>
              <a:t>-</a:t>
            </a:r>
            <a:r>
              <a:rPr lang="en-US" sz="2600" dirty="0" err="1" smtClean="0"/>
              <a:t>ngrams.py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27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Text Classification Algorithms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96" y="1254393"/>
            <a:ext cx="8452603" cy="5459271"/>
          </a:xfrm>
        </p:spPr>
        <p:txBody>
          <a:bodyPr>
            <a:noAutofit/>
          </a:bodyPr>
          <a:lstStyle/>
          <a:p>
            <a:r>
              <a:rPr lang="en-US" sz="2300" dirty="0" smtClean="0"/>
              <a:t>Multinomial Naïve Bayes (multi-class classification)</a:t>
            </a:r>
          </a:p>
          <a:p>
            <a:endParaRPr lang="en-US" sz="2300" dirty="0" smtClean="0"/>
          </a:p>
          <a:p>
            <a:r>
              <a:rPr lang="en-US" sz="2300" dirty="0" smtClean="0"/>
              <a:t>Logistic Regression (</a:t>
            </a:r>
            <a:r>
              <a:rPr lang="en-US" sz="2300" dirty="0" err="1" smtClean="0"/>
              <a:t>sklearn</a:t>
            </a:r>
            <a:r>
              <a:rPr lang="en-US" sz="2300" dirty="0" smtClean="0"/>
              <a:t> supports multi-label)</a:t>
            </a:r>
          </a:p>
          <a:p>
            <a:endParaRPr lang="en-US" sz="2300" dirty="0"/>
          </a:p>
          <a:p>
            <a:r>
              <a:rPr lang="en-US" sz="2300" dirty="0" smtClean="0"/>
              <a:t>SVMs (Support Vector Machines)</a:t>
            </a:r>
          </a:p>
          <a:p>
            <a:endParaRPr lang="en-US" sz="2300" dirty="0"/>
          </a:p>
          <a:p>
            <a:r>
              <a:rPr lang="en-US" sz="2300" dirty="0" smtClean="0"/>
              <a:t>Random Forests (ensemble method)</a:t>
            </a:r>
          </a:p>
          <a:p>
            <a:endParaRPr lang="en-US" sz="2300" dirty="0"/>
          </a:p>
          <a:p>
            <a:r>
              <a:rPr lang="en-US" sz="2300" dirty="0" smtClean="0"/>
              <a:t>GBM: Gradient Boosting Machine (ensemble method)</a:t>
            </a:r>
          </a:p>
        </p:txBody>
      </p:sp>
    </p:spTree>
    <p:extLst>
      <p:ext uri="{BB962C8B-B14F-4D97-AF65-F5344CB8AC3E}">
        <p14:creationId xmlns:p14="http://schemas.microsoft.com/office/powerpoint/2010/main" val="32135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64" y="112889"/>
            <a:ext cx="8640735" cy="8325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Evaluating Classifiers: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906" y="815355"/>
            <a:ext cx="8305799" cy="588262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1200FF"/>
                </a:solidFill>
              </a:rPr>
              <a:t>1</a:t>
            </a:r>
            <a:r>
              <a:rPr lang="en-US" sz="2600" dirty="0" smtClean="0">
                <a:solidFill>
                  <a:srgbClr val="1200FF"/>
                </a:solidFill>
              </a:rPr>
              <a:t>) </a:t>
            </a:r>
            <a:r>
              <a:rPr lang="en-US" sz="2600" dirty="0">
                <a:solidFill>
                  <a:srgbClr val="1200FF"/>
                </a:solidFill>
              </a:rPr>
              <a:t>Precision and </a:t>
            </a:r>
            <a:r>
              <a:rPr lang="en-US" sz="2600" dirty="0" smtClean="0">
                <a:solidFill>
                  <a:srgbClr val="1200FF"/>
                </a:solidFill>
              </a:rPr>
              <a:t>Recall</a:t>
            </a:r>
            <a:endParaRPr lang="en-US" sz="2600" dirty="0">
              <a:solidFill>
                <a:srgbClr val="1200FF"/>
              </a:solidFill>
            </a:endParaRPr>
          </a:p>
          <a:p>
            <a:r>
              <a:rPr lang="en-US" sz="2600" dirty="0" smtClean="0"/>
              <a:t>Type </a:t>
            </a:r>
            <a:r>
              <a:rPr lang="en-US" sz="2600" dirty="0"/>
              <a:t>I error  = </a:t>
            </a:r>
            <a:r>
              <a:rPr lang="en-US" sz="2600" dirty="0" smtClean="0"/>
              <a:t>FP and Type </a:t>
            </a:r>
            <a:r>
              <a:rPr lang="en-US" sz="2600" dirty="0"/>
              <a:t>II error = FN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hr-HR" sz="2200" dirty="0">
                <a:latin typeface="Courier"/>
                <a:cs typeface="Courier"/>
              </a:rPr>
              <a:t>     Pos | Neg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--------------</a:t>
            </a:r>
          </a:p>
          <a:p>
            <a:pPr marL="0" indent="0">
              <a:buNone/>
            </a:pPr>
            <a:r>
              <a:rPr lang="de-DE" sz="2200" dirty="0">
                <a:latin typeface="Courier"/>
                <a:cs typeface="Courier"/>
              </a:rPr>
              <a:t>Pos |TP  | FP   </a:t>
            </a:r>
          </a:p>
          <a:p>
            <a:pPr marL="0" indent="0">
              <a:buNone/>
            </a:pPr>
            <a:r>
              <a:rPr lang="de-DE" sz="2200" dirty="0" err="1">
                <a:latin typeface="Courier"/>
                <a:cs typeface="Courier"/>
              </a:rPr>
              <a:t>Neg</a:t>
            </a:r>
            <a:r>
              <a:rPr lang="de-DE" sz="2200" dirty="0">
                <a:latin typeface="Courier"/>
                <a:cs typeface="Courier"/>
              </a:rPr>
              <a:t> |FP  | TN </a:t>
            </a:r>
          </a:p>
          <a:p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Accuracy  = % of correct predictions </a:t>
            </a:r>
          </a:p>
          <a:p>
            <a:pPr marL="0" indent="0">
              <a:buNone/>
            </a:pPr>
            <a:r>
              <a:rPr lang="mr-IN" sz="2200" dirty="0">
                <a:latin typeface="Courier"/>
                <a:cs typeface="Courier"/>
              </a:rPr>
              <a:t>          = (TP + TN) / total cases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Recall    = % of correctly identified positive cases</a:t>
            </a:r>
          </a:p>
          <a:p>
            <a:pPr marL="0" indent="0">
              <a:buNone/>
            </a:pPr>
            <a:r>
              <a:rPr lang="mr-IN" sz="2200" dirty="0">
                <a:latin typeface="Courier"/>
                <a:cs typeface="Courier"/>
              </a:rPr>
              <a:t>          = (TP       / (TP + TN)  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Precision = % of </a:t>
            </a:r>
            <a:r>
              <a:rPr lang="en-US" sz="2200" dirty="0" smtClean="0">
                <a:latin typeface="Courier"/>
                <a:cs typeface="Courier"/>
              </a:rPr>
              <a:t>correct positive predictions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200" dirty="0">
                <a:latin typeface="Courier"/>
                <a:cs typeface="Courier"/>
              </a:rPr>
              <a:t>          = (TP       / (TP + FP</a:t>
            </a:r>
            <a:r>
              <a:rPr lang="mr-IN" sz="2200" dirty="0" smtClean="0">
                <a:latin typeface="Courier"/>
                <a:cs typeface="Courier"/>
              </a:rPr>
              <a:t>)</a:t>
            </a:r>
            <a:endParaRPr lang="mr-IN" sz="2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80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12889"/>
            <a:ext cx="8305799" cy="8325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06" y="945444"/>
            <a:ext cx="8107694" cy="5768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1200FF"/>
                </a:solidFill>
              </a:rPr>
              <a:t>2</a:t>
            </a:r>
            <a:r>
              <a:rPr lang="en-US" sz="2100" dirty="0" smtClean="0">
                <a:solidFill>
                  <a:srgbClr val="1200FF"/>
                </a:solidFill>
              </a:rPr>
              <a:t>) </a:t>
            </a:r>
            <a:r>
              <a:rPr lang="en-US" sz="2100" dirty="0">
                <a:solidFill>
                  <a:srgbClr val="1200FF"/>
                </a:solidFill>
              </a:rPr>
              <a:t>ROC curve ( Receiver Operating Characteristics):</a:t>
            </a:r>
          </a:p>
          <a:p>
            <a:endParaRPr lang="en-US" sz="2100" dirty="0" smtClean="0"/>
          </a:p>
          <a:p>
            <a:r>
              <a:rPr lang="en-US" sz="2100" dirty="0" smtClean="0"/>
              <a:t>ROC </a:t>
            </a:r>
            <a:r>
              <a:rPr lang="en-US" sz="2100" dirty="0"/>
              <a:t>curve is used for visual comparison of classification models which shows the trade-off between the true positive rate and the false positive rate </a:t>
            </a:r>
          </a:p>
          <a:p>
            <a:endParaRPr lang="en-US" sz="2100" dirty="0" smtClean="0"/>
          </a:p>
          <a:p>
            <a:r>
              <a:rPr lang="en-US" sz="2100" dirty="0" smtClean="0"/>
              <a:t>The </a:t>
            </a:r>
            <a:r>
              <a:rPr lang="en-US" sz="2100" dirty="0"/>
              <a:t>area under the ROC curve is a measure of the accuracy of the model </a:t>
            </a:r>
          </a:p>
          <a:p>
            <a:endParaRPr lang="en-US" sz="2100" dirty="0" smtClean="0"/>
          </a:p>
          <a:p>
            <a:r>
              <a:rPr lang="en-US" sz="2100" dirty="0" smtClean="0"/>
              <a:t>Models </a:t>
            </a:r>
            <a:r>
              <a:rPr lang="en-US" sz="2100" dirty="0"/>
              <a:t>closer to the </a:t>
            </a:r>
            <a:r>
              <a:rPr lang="en-US" sz="2100" dirty="0" smtClean="0"/>
              <a:t>diagonal are </a:t>
            </a:r>
            <a:r>
              <a:rPr lang="en-US" sz="2100" dirty="0"/>
              <a:t>less accurate and the </a:t>
            </a:r>
            <a:r>
              <a:rPr lang="en-US" sz="2100" dirty="0" smtClean="0"/>
              <a:t>models </a:t>
            </a:r>
            <a:r>
              <a:rPr lang="en-US" sz="2100" dirty="0"/>
              <a:t>with perfect accuracy will have an area of </a:t>
            </a:r>
            <a:r>
              <a:rPr lang="en-US" sz="2100" dirty="0" smtClean="0"/>
              <a:t>1.0</a:t>
            </a:r>
          </a:p>
          <a:p>
            <a:endParaRPr lang="en-US" sz="2100" dirty="0" smtClean="0"/>
          </a:p>
          <a:p>
            <a:r>
              <a:rPr lang="en-US" sz="2400" dirty="0">
                <a:solidFill>
                  <a:srgbClr val="1200FF"/>
                </a:solidFill>
              </a:rPr>
              <a:t>x-axis: </a:t>
            </a:r>
            <a:r>
              <a:rPr lang="en-US" sz="2400" dirty="0" smtClean="0">
                <a:solidFill>
                  <a:srgbClr val="1200FF"/>
                </a:solidFill>
              </a:rPr>
              <a:t>FP and y</a:t>
            </a:r>
            <a:r>
              <a:rPr lang="en-US" sz="2400" dirty="0">
                <a:solidFill>
                  <a:srgbClr val="1200FF"/>
                </a:solidFill>
              </a:rPr>
              <a:t>-axis: </a:t>
            </a:r>
            <a:r>
              <a:rPr lang="en-US" sz="2400" dirty="0" smtClean="0">
                <a:solidFill>
                  <a:srgbClr val="1200FF"/>
                </a:solidFill>
              </a:rPr>
              <a:t>TP</a:t>
            </a:r>
            <a:endParaRPr lang="en-US" sz="24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12889"/>
            <a:ext cx="8305799" cy="8325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Evaluating Classifiers</a:t>
            </a:r>
            <a:endParaRPr lang="en-US" dirty="0"/>
          </a:p>
        </p:txBody>
      </p:sp>
      <p:pic>
        <p:nvPicPr>
          <p:cNvPr id="4" name="Content Placeholder 3" descr="auc-fp-vs-t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" b="1234"/>
          <a:stretch>
            <a:fillRect/>
          </a:stretch>
        </p:blipFill>
        <p:spPr>
          <a:xfrm>
            <a:off x="909638" y="946150"/>
            <a:ext cx="8107362" cy="5767388"/>
          </a:xfrm>
        </p:spPr>
      </p:pic>
    </p:spTree>
    <p:extLst>
      <p:ext uri="{BB962C8B-B14F-4D97-AF65-F5344CB8AC3E}">
        <p14:creationId xmlns:p14="http://schemas.microsoft.com/office/powerpoint/2010/main" val="17322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are N-grams?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207353"/>
            <a:ext cx="7950919" cy="5506311"/>
          </a:xfrm>
        </p:spPr>
        <p:txBody>
          <a:bodyPr>
            <a:noAutofit/>
          </a:bodyPr>
          <a:lstStyle/>
          <a:p>
            <a:r>
              <a:rPr lang="en-US" sz="2200" dirty="0" smtClean="0"/>
              <a:t>A technique for creating a vocabulary</a:t>
            </a:r>
          </a:p>
          <a:p>
            <a:r>
              <a:rPr lang="en-US" sz="2200" dirty="0" smtClean="0"/>
              <a:t>“groups” N adjacent words together</a:t>
            </a:r>
          </a:p>
          <a:p>
            <a:r>
              <a:rPr lang="en-US" sz="2200" dirty="0" smtClean="0"/>
              <a:t>Hence it retains some word positions</a:t>
            </a:r>
          </a:p>
          <a:p>
            <a:r>
              <a:rPr lang="en-US" sz="2200" dirty="0" smtClean="0"/>
              <a:t>The value of “n” specifies the size of the group</a:t>
            </a:r>
          </a:p>
          <a:p>
            <a:endParaRPr lang="en-US" sz="2200" dirty="0" smtClean="0"/>
          </a:p>
          <a:p>
            <a:r>
              <a:rPr lang="en-US" sz="2200" dirty="0">
                <a:solidFill>
                  <a:srgbClr val="1200FF"/>
                </a:solidFill>
              </a:rPr>
              <a:t>=&gt; n-gram can be used with characters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746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are N-grams?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207353"/>
            <a:ext cx="7950919" cy="5506311"/>
          </a:xfrm>
        </p:spPr>
        <p:txBody>
          <a:bodyPr>
            <a:noAutofit/>
          </a:bodyPr>
          <a:lstStyle/>
          <a:p>
            <a:r>
              <a:rPr lang="en-US" sz="2200" dirty="0" smtClean="0"/>
              <a:t>EX #1: </a:t>
            </a:r>
            <a:r>
              <a:rPr lang="en-US" sz="2200" dirty="0" smtClean="0"/>
              <a:t>“This is a sentence” has 2-grams (bi-grams):</a:t>
            </a:r>
          </a:p>
          <a:p>
            <a:r>
              <a:rPr lang="en-US" sz="2200" dirty="0" smtClean="0"/>
              <a:t>(this, is), (is, a), (a, sentence)</a:t>
            </a:r>
          </a:p>
          <a:p>
            <a:endParaRPr lang="en-US" sz="2200" dirty="0" smtClean="0"/>
          </a:p>
          <a:p>
            <a:r>
              <a:rPr lang="en-US" sz="2200" dirty="0" smtClean="0"/>
              <a:t>EX #2: </a:t>
            </a:r>
            <a:r>
              <a:rPr lang="en-US" sz="2200" dirty="0" smtClean="0"/>
              <a:t>“</a:t>
            </a:r>
            <a:r>
              <a:rPr lang="en-US" sz="2200" dirty="0"/>
              <a:t>This is a sentence” has </a:t>
            </a:r>
            <a:r>
              <a:rPr lang="en-US" sz="2200" dirty="0" smtClean="0"/>
              <a:t>3-grams (tri-grams):</a:t>
            </a:r>
            <a:endParaRPr lang="en-US" sz="2200" dirty="0"/>
          </a:p>
          <a:p>
            <a:r>
              <a:rPr lang="en-US" sz="2200" dirty="0"/>
              <a:t>(this, </a:t>
            </a:r>
            <a:r>
              <a:rPr lang="en-US" sz="2200" dirty="0" smtClean="0"/>
              <a:t>is, a)</a:t>
            </a:r>
            <a:r>
              <a:rPr lang="en-US" sz="2200" dirty="0"/>
              <a:t>, (is, </a:t>
            </a:r>
            <a:r>
              <a:rPr lang="en-US" sz="2200" dirty="0" smtClean="0"/>
              <a:t>a, sentence)</a:t>
            </a:r>
          </a:p>
          <a:p>
            <a:endParaRPr lang="en-US" sz="2200" dirty="0" smtClean="0"/>
          </a:p>
          <a:p>
            <a:r>
              <a:rPr lang="en-US" sz="2200" dirty="0" smtClean="0"/>
              <a:t>EX #3: </a:t>
            </a:r>
            <a:r>
              <a:rPr lang="en-US" sz="2200" dirty="0" smtClean="0"/>
              <a:t>"</a:t>
            </a:r>
            <a:r>
              <a:rPr lang="en-US" sz="2200" dirty="0"/>
              <a:t>The cat sat on the </a:t>
            </a:r>
            <a:r>
              <a:rPr lang="en-US" sz="2200" dirty="0" smtClean="0"/>
              <a:t>mat” has </a:t>
            </a:r>
            <a:r>
              <a:rPr lang="en-US" sz="2200" dirty="0"/>
              <a:t>3-</a:t>
            </a:r>
            <a:r>
              <a:rPr lang="en-US" sz="2200" dirty="0" smtClean="0"/>
              <a:t>grams:</a:t>
            </a:r>
            <a:endParaRPr lang="en-US" sz="2200" dirty="0"/>
          </a:p>
          <a:p>
            <a:r>
              <a:rPr lang="en-US" sz="2200" dirty="0"/>
              <a:t>"The cat sat"  </a:t>
            </a:r>
          </a:p>
          <a:p>
            <a:r>
              <a:rPr lang="en-US" sz="2200" dirty="0"/>
              <a:t>"cat sat on"  </a:t>
            </a:r>
          </a:p>
          <a:p>
            <a:r>
              <a:rPr lang="en-US" sz="2200" dirty="0"/>
              <a:t>"sat on the" </a:t>
            </a:r>
          </a:p>
          <a:p>
            <a:r>
              <a:rPr lang="en-US" sz="2200" dirty="0"/>
              <a:t>"on the mat"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295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What </a:t>
            </a:r>
            <a:r>
              <a:rPr lang="en-US" sz="3400" dirty="0" smtClean="0"/>
              <a:t>are N-grams?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144633"/>
            <a:ext cx="7950919" cy="55690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items in n-grams can </a:t>
            </a:r>
            <a:r>
              <a:rPr lang="en-US" sz="2200" dirty="0"/>
              <a:t>be any of the following:</a:t>
            </a:r>
          </a:p>
          <a:p>
            <a:r>
              <a:rPr lang="en-US" sz="2200" dirty="0"/>
              <a:t>phonemes </a:t>
            </a:r>
          </a:p>
          <a:p>
            <a:r>
              <a:rPr lang="en-US" sz="2200" dirty="0"/>
              <a:t>syllables </a:t>
            </a:r>
          </a:p>
          <a:p>
            <a:r>
              <a:rPr lang="en-US" sz="2200" dirty="0"/>
              <a:t>letters </a:t>
            </a:r>
          </a:p>
          <a:p>
            <a:r>
              <a:rPr lang="en-US" sz="2200" dirty="0"/>
              <a:t>words/base pairs according to the app</a:t>
            </a:r>
          </a:p>
          <a:p>
            <a:endParaRPr lang="en-US" sz="2200" dirty="0"/>
          </a:p>
          <a:p>
            <a:r>
              <a:rPr lang="en-US" sz="2200" dirty="0"/>
              <a:t>n-grams typically are </a:t>
            </a:r>
            <a:r>
              <a:rPr lang="en-US" sz="2200" dirty="0" smtClean="0"/>
              <a:t>from </a:t>
            </a:r>
            <a:r>
              <a:rPr lang="en-US" sz="2200" dirty="0"/>
              <a:t>a text or speech corpus</a:t>
            </a:r>
          </a:p>
          <a:p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/>
              <a:t>items are words, n-grams may be called shingles</a:t>
            </a:r>
          </a:p>
        </p:txBody>
      </p:sp>
    </p:spTree>
    <p:extLst>
      <p:ext uri="{BB962C8B-B14F-4D97-AF65-F5344CB8AC3E}">
        <p14:creationId xmlns:p14="http://schemas.microsoft.com/office/powerpoint/2010/main" val="27178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milyTree04_16x9.potx" id="{B964823B-9989-4770-AD4F-CD518EC6023C}" vid="{1B7A11DD-A8BF-4C0B-8348-71949B7D9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9615</TotalTime>
  <Words>984</Words>
  <Application>Microsoft Macintosh PowerPoint</Application>
  <PresentationFormat>On-screen Show (4:3)</PresentationFormat>
  <Paragraphs>152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Introduction to Natural Language Processing (NLP)</vt:lpstr>
      <vt:lpstr>List of Topics</vt:lpstr>
      <vt:lpstr>Text Classification Algorithms</vt:lpstr>
      <vt:lpstr>Evaluating Classifiers: Confusion Matrix</vt:lpstr>
      <vt:lpstr>Evaluating Classifiers</vt:lpstr>
      <vt:lpstr>Evaluating Classifiers</vt:lpstr>
      <vt:lpstr>What are N-grams?</vt:lpstr>
      <vt:lpstr>What are N-grams?</vt:lpstr>
      <vt:lpstr>What are N-grams?</vt:lpstr>
      <vt:lpstr>How are N-grams Used?</vt:lpstr>
      <vt:lpstr>Skip-gram and CBoW</vt:lpstr>
      <vt:lpstr>Skip-gram Neural Network</vt:lpstr>
      <vt:lpstr>Skip-gram Neural Network</vt:lpstr>
      <vt:lpstr>Skip-gram Neural Network</vt:lpstr>
      <vt:lpstr>Skip-gram Algorithm</vt:lpstr>
      <vt:lpstr>CBOW vs Skip-gram</vt:lpstr>
      <vt:lpstr>What is sense2vec?</vt:lpstr>
      <vt:lpstr>Distributed Representation</vt:lpstr>
      <vt:lpstr>Distributed Representation</vt:lpstr>
      <vt:lpstr>Vectors and Gender</vt:lpstr>
      <vt:lpstr>Vectors and Plurals</vt:lpstr>
      <vt:lpstr>Multiple Vectors</vt:lpstr>
      <vt:lpstr>Skip-gram/Word2Vec Links</vt:lpstr>
      <vt:lpstr>Keras Code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3383</cp:revision>
  <dcterms:created xsi:type="dcterms:W3CDTF">2013-07-08T18:06:30Z</dcterms:created>
  <dcterms:modified xsi:type="dcterms:W3CDTF">2020-01-27T01:42:05Z</dcterms:modified>
</cp:coreProperties>
</file>