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a5b15e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a5b15e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a5b15e97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a5b15e97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a5b15e9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a5b15e9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5b15e9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a5b15e9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5b15e97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a5b15e97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a5b15e97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a5b15e97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a5b15e97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a5b15e97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>
                <a:latin typeface="Merriweather"/>
                <a:ea typeface="Merriweather"/>
                <a:cs typeface="Merriweather"/>
                <a:sym typeface="Merriweather"/>
              </a:rPr>
              <a:t>  Employee Attrition </a:t>
            </a:r>
            <a:r>
              <a:rPr lang="en" sz="4320">
                <a:latin typeface="Merriweather"/>
                <a:ea typeface="Merriweather"/>
                <a:cs typeface="Merriweather"/>
                <a:sym typeface="Merriweather"/>
              </a:rPr>
              <a:t>Analysis</a:t>
            </a:r>
            <a:endParaRPr sz="43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32175"/>
            <a:ext cx="852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20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2820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Employee attrition, also known as employee turnover or employee churn, refers to the rate at which employees voluntarily leave an organization over a specific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Attrition can occur due to various reasons, including voluntary reasons such as employees seeking better opportunities, personal reasons, or retirement, as well as involuntary reasons such as terminations or layoffs.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 today's dynamic and competitive job market, managing and reducing employee attrition has become a top priority for businesses across industries. High attrition rates can result in numerous negative consequences for an organization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the 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man - 882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Woman - 588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Attrition - 273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Married - 673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- 470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Divorced - 327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role- Laboratory </a:t>
            </a:r>
            <a:r>
              <a:rPr lang="en"/>
              <a:t>Technician</a:t>
            </a:r>
            <a:r>
              <a:rPr lang="en"/>
              <a:t>, Sales executive, Research scientist, sales representative, Human resource, manufacturing director, Healthcare representative, Manager, Research director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KPIs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Average attrition 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attrition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count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Average Monthly Income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Average Age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Average working years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Average years at company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Mock–up Dashboard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50" y="1244625"/>
            <a:ext cx="83224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Merriweather"/>
                <a:ea typeface="Merriweather"/>
                <a:cs typeface="Merriweather"/>
                <a:sym typeface="Merriweather"/>
              </a:rPr>
              <a:t>My design</a:t>
            </a:r>
            <a:endParaRPr sz="28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94243" cy="19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4125"/>
            <a:ext cx="4021699" cy="1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52475"/>
            <a:ext cx="4125474" cy="18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14125"/>
            <a:ext cx="4260300" cy="13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Tableau Link</a:t>
            </a:r>
            <a:endParaRPr b="1" sz="28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https://public.tableau.com/views/Dashboard_greendestination/Dashboard1?:language=en-US&amp;:display_count=n&amp;:origin=viz_share_link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82375"/>
            <a:ext cx="8520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200">
                <a:latin typeface="Merriweather"/>
                <a:ea typeface="Merriweather"/>
                <a:cs typeface="Merriweather"/>
                <a:sym typeface="Merriweather"/>
              </a:rPr>
              <a:t>      </a:t>
            </a:r>
            <a:r>
              <a:rPr b="1" lang="en" sz="7200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b="1" sz="7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