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2" r:id="rId5"/>
    <p:sldId id="257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2C2-8933-41A3-A698-023C7073827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341-77B5-4474-8511-BE5831D9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42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2C2-8933-41A3-A698-023C7073827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341-77B5-4474-8511-BE5831D9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3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2C2-8933-41A3-A698-023C7073827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341-77B5-4474-8511-BE5831D9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44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2C2-8933-41A3-A698-023C7073827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341-77B5-4474-8511-BE5831D9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37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2C2-8933-41A3-A698-023C7073827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341-77B5-4474-8511-BE5831D9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57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2C2-8933-41A3-A698-023C7073827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341-77B5-4474-8511-BE5831D9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69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2C2-8933-41A3-A698-023C7073827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341-77B5-4474-8511-BE5831D9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8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2C2-8933-41A3-A698-023C7073827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341-77B5-4474-8511-BE5831D9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19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2C2-8933-41A3-A698-023C7073827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341-77B5-4474-8511-BE5831D9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65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2C2-8933-41A3-A698-023C7073827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341-77B5-4474-8511-BE5831D9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3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2C2-8933-41A3-A698-023C7073827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341-77B5-4474-8511-BE5831D9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2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32C2-8933-41A3-A698-023C70738277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B341-77B5-4474-8511-BE5831D92D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619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B18A8E-BE07-42DD-9E66-5A90EB17D837}"/>
              </a:ext>
            </a:extLst>
          </p:cNvPr>
          <p:cNvSpPr txBox="1"/>
          <p:nvPr/>
        </p:nvSpPr>
        <p:spPr>
          <a:xfrm>
            <a:off x="447040" y="457200"/>
            <a:ext cx="360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endParaRPr lang="en-IN" sz="7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E98D8-DB55-466A-ADE4-C0D1A1345066}"/>
              </a:ext>
            </a:extLst>
          </p:cNvPr>
          <p:cNvSpPr txBox="1"/>
          <p:nvPr/>
        </p:nvSpPr>
        <p:spPr>
          <a:xfrm>
            <a:off x="2489200" y="2062480"/>
            <a:ext cx="8097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A FUNCTION IS A BLOCK OF CODE.</a:t>
            </a:r>
          </a:p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IT RUNS WHEN IT IS CALLED</a:t>
            </a:r>
            <a:endParaRPr lang="en-IN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83812-EA8A-47CE-AD7E-ABD4BF38FE85}"/>
              </a:ext>
            </a:extLst>
          </p:cNvPr>
          <p:cNvSpPr txBox="1"/>
          <p:nvPr/>
        </p:nvSpPr>
        <p:spPr>
          <a:xfrm>
            <a:off x="538480" y="3992880"/>
            <a:ext cx="10190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def greet(name):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print("Hello, " + name + ". Good morning!")</a:t>
            </a: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greet('Paul')</a:t>
            </a:r>
          </a:p>
        </p:txBody>
      </p:sp>
    </p:spTree>
    <p:extLst>
      <p:ext uri="{BB962C8B-B14F-4D97-AF65-F5344CB8AC3E}">
        <p14:creationId xmlns:p14="http://schemas.microsoft.com/office/powerpoint/2010/main" val="412647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6A9789-4DA8-4B99-B531-1668CDD2234A}"/>
              </a:ext>
            </a:extLst>
          </p:cNvPr>
          <p:cNvSpPr txBox="1"/>
          <p:nvPr/>
        </p:nvSpPr>
        <p:spPr>
          <a:xfrm>
            <a:off x="447040" y="457200"/>
            <a:ext cx="468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Cambria" panose="02040503050406030204" pitchFamily="18" charset="0"/>
                <a:ea typeface="Cambria" panose="02040503050406030204" pitchFamily="18" charset="0"/>
              </a:rPr>
              <a:t>RETURN</a:t>
            </a:r>
            <a:endParaRPr lang="en-IN" sz="7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17E03-665E-4B12-A326-11D9A92648EC}"/>
              </a:ext>
            </a:extLst>
          </p:cNvPr>
          <p:cNvSpPr txBox="1"/>
          <p:nvPr/>
        </p:nvSpPr>
        <p:spPr>
          <a:xfrm>
            <a:off x="792480" y="1879600"/>
            <a:ext cx="1041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RETURN STATEMENT IS USED TO EXIT FROM A FUNCTION AND GO BACK TO THE FUNCTION CALLER AND RETURN THE SPECIFIED VALUE OR DATA ITEM TO THE CALLER.</a:t>
            </a:r>
            <a:endParaRPr lang="en-IN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95370-818E-494F-A7A2-103BE662E10E}"/>
              </a:ext>
            </a:extLst>
          </p:cNvPr>
          <p:cNvSpPr txBox="1"/>
          <p:nvPr/>
        </p:nvSpPr>
        <p:spPr>
          <a:xfrm>
            <a:off x="447040" y="3799840"/>
            <a:ext cx="10190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def fun():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statements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.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.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return [expression]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5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38BA98-39C9-490B-992B-2AC14FF4D240}"/>
              </a:ext>
            </a:extLst>
          </p:cNvPr>
          <p:cNvSpPr txBox="1"/>
          <p:nvPr/>
        </p:nvSpPr>
        <p:spPr>
          <a:xfrm>
            <a:off x="447040" y="457200"/>
            <a:ext cx="360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endParaRPr lang="en-IN" sz="7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D3F8FA-E32F-4DA0-A1AC-B747FD208D8C}"/>
              </a:ext>
            </a:extLst>
          </p:cNvPr>
          <p:cNvSpPr txBox="1"/>
          <p:nvPr/>
        </p:nvSpPr>
        <p:spPr>
          <a:xfrm>
            <a:off x="1767840" y="2062480"/>
            <a:ext cx="8818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IF CERTAIN CONDITION IS TRUE,</a:t>
            </a:r>
          </a:p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THEN A BLOCK OF STATEMENTS IS EXECUTED,</a:t>
            </a:r>
          </a:p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OTHERWISE NOT.</a:t>
            </a:r>
            <a:endParaRPr lang="en-IN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6E1AE-BEE0-428B-8FDF-09BB9E93BCB9}"/>
              </a:ext>
            </a:extLst>
          </p:cNvPr>
          <p:cNvSpPr txBox="1"/>
          <p:nvPr/>
        </p:nvSpPr>
        <p:spPr>
          <a:xfrm>
            <a:off x="538480" y="3992880"/>
            <a:ext cx="10190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if condition: 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# Statements to execute if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# condition is true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17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1D7CCB-EF1C-48E1-BB43-7F8DF295238A}"/>
              </a:ext>
            </a:extLst>
          </p:cNvPr>
          <p:cNvSpPr txBox="1"/>
          <p:nvPr/>
        </p:nvSpPr>
        <p:spPr>
          <a:xfrm>
            <a:off x="447040" y="457200"/>
            <a:ext cx="468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Cambria" panose="02040503050406030204" pitchFamily="18" charset="0"/>
                <a:ea typeface="Cambria" panose="02040503050406030204" pitchFamily="18" charset="0"/>
              </a:rPr>
              <a:t>FOR LOOP</a:t>
            </a:r>
            <a:endParaRPr lang="en-IN" sz="7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FE2CB-3753-43AC-BA4A-C75DEE43413B}"/>
              </a:ext>
            </a:extLst>
          </p:cNvPr>
          <p:cNvSpPr txBox="1"/>
          <p:nvPr/>
        </p:nvSpPr>
        <p:spPr>
          <a:xfrm>
            <a:off x="1767840" y="2062480"/>
            <a:ext cx="8818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A for loop is used for iterating over a sequence (that is either a list, a tuple, a dictionary, a set, or a string).</a:t>
            </a:r>
            <a:endParaRPr lang="en-IN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6AD0A-35AD-4E5C-81E3-0A1EA1732490}"/>
              </a:ext>
            </a:extLst>
          </p:cNvPr>
          <p:cNvSpPr txBox="1"/>
          <p:nvPr/>
        </p:nvSpPr>
        <p:spPr>
          <a:xfrm>
            <a:off x="447040" y="4165600"/>
            <a:ext cx="1019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for var in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iterable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 # statements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7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379137-6793-41ED-B5EB-D66CAE6FDFAE}"/>
              </a:ext>
            </a:extLst>
          </p:cNvPr>
          <p:cNvSpPr txBox="1"/>
          <p:nvPr/>
        </p:nvSpPr>
        <p:spPr>
          <a:xfrm>
            <a:off x="447040" y="457200"/>
            <a:ext cx="774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Cambria" panose="02040503050406030204" pitchFamily="18" charset="0"/>
                <a:ea typeface="Cambria" panose="02040503050406030204" pitchFamily="18" charset="0"/>
              </a:rPr>
              <a:t>WHILE LOOP</a:t>
            </a:r>
            <a:endParaRPr lang="en-IN" sz="7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EA7A5-E441-442E-81C5-50D38B0FC3A9}"/>
              </a:ext>
            </a:extLst>
          </p:cNvPr>
          <p:cNvSpPr txBox="1"/>
          <p:nvPr/>
        </p:nvSpPr>
        <p:spPr>
          <a:xfrm>
            <a:off x="1767840" y="2062480"/>
            <a:ext cx="8818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 </a:t>
            </a:r>
            <a:r>
              <a:rPr lang="en-US" sz="32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while</a:t>
            </a:r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loop in any programming repeatedly executes a target statement as long as a given condition is true.</a:t>
            </a:r>
            <a:endParaRPr lang="en-IN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516A6-03F2-4E2B-A885-AEECCD813E63}"/>
              </a:ext>
            </a:extLst>
          </p:cNvPr>
          <p:cNvSpPr txBox="1"/>
          <p:nvPr/>
        </p:nvSpPr>
        <p:spPr>
          <a:xfrm>
            <a:off x="447040" y="4165600"/>
            <a:ext cx="1019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SYNTAX: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while expression: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 statement(s)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6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91F83-9C13-4587-9FCC-47B735694948}"/>
              </a:ext>
            </a:extLst>
          </p:cNvPr>
          <p:cNvSpPr txBox="1"/>
          <p:nvPr/>
        </p:nvSpPr>
        <p:spPr>
          <a:xfrm>
            <a:off x="447040" y="457200"/>
            <a:ext cx="468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endParaRPr lang="en-IN" sz="7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0DB44-9804-4BEC-AE91-898720D9ABF4}"/>
              </a:ext>
            </a:extLst>
          </p:cNvPr>
          <p:cNvSpPr txBox="1"/>
          <p:nvPr/>
        </p:nvSpPr>
        <p:spPr>
          <a:xfrm>
            <a:off x="2651762" y="1544320"/>
            <a:ext cx="8818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and	</a:t>
            </a:r>
          </a:p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Logical AND: </a:t>
            </a:r>
          </a:p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True if both the operands are true</a:t>
            </a:r>
          </a:p>
          <a:p>
            <a:endParaRPr lang="en-US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x and y</a:t>
            </a:r>
            <a:endParaRPr lang="en-IN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515E2-3923-4084-8607-2797D71DD7F2}"/>
              </a:ext>
            </a:extLst>
          </p:cNvPr>
          <p:cNvSpPr txBox="1"/>
          <p:nvPr/>
        </p:nvSpPr>
        <p:spPr>
          <a:xfrm>
            <a:off x="314960" y="4621182"/>
            <a:ext cx="1019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 = True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b = False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print(a and b)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6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6CCDA-E90C-4C58-800E-484D02B0236A}"/>
              </a:ext>
            </a:extLst>
          </p:cNvPr>
          <p:cNvSpPr txBox="1"/>
          <p:nvPr/>
        </p:nvSpPr>
        <p:spPr>
          <a:xfrm>
            <a:off x="497840" y="393858"/>
            <a:ext cx="468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Cambria" panose="02040503050406030204" pitchFamily="18" charset="0"/>
                <a:ea typeface="Cambria" panose="02040503050406030204" pitchFamily="18" charset="0"/>
              </a:rPr>
              <a:t>IN</a:t>
            </a:r>
            <a:endParaRPr lang="en-IN" sz="7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B534B-1B31-4E81-9D69-9A99F99F47FA}"/>
              </a:ext>
            </a:extLst>
          </p:cNvPr>
          <p:cNvSpPr txBox="1"/>
          <p:nvPr/>
        </p:nvSpPr>
        <p:spPr>
          <a:xfrm>
            <a:off x="182880" y="2182505"/>
            <a:ext cx="8219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fruits = ["apple", "banana", "cherry"]</a:t>
            </a: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if "banana" in fruits:</a:t>
            </a: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	 print("yes")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3B8AB-9F04-4243-9548-895C4DD2B952}"/>
              </a:ext>
            </a:extLst>
          </p:cNvPr>
          <p:cNvSpPr txBox="1"/>
          <p:nvPr/>
        </p:nvSpPr>
        <p:spPr>
          <a:xfrm>
            <a:off x="3749040" y="4461808"/>
            <a:ext cx="9001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fruits = ["apple", "banana", "cherry"]</a:t>
            </a:r>
          </a:p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for x in fruits:</a:t>
            </a:r>
          </a:p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	 print(x)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A81A1-CE8D-483F-8B93-0C82DA61163E}"/>
              </a:ext>
            </a:extLst>
          </p:cNvPr>
          <p:cNvSpPr txBox="1"/>
          <p:nvPr/>
        </p:nvSpPr>
        <p:spPr>
          <a:xfrm>
            <a:off x="2463800" y="516968"/>
            <a:ext cx="726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Used to check a value in sequence.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Used for iteration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91F83-9C13-4587-9FCC-47B735694948}"/>
              </a:ext>
            </a:extLst>
          </p:cNvPr>
          <p:cNvSpPr txBox="1"/>
          <p:nvPr/>
        </p:nvSpPr>
        <p:spPr>
          <a:xfrm>
            <a:off x="447040" y="457200"/>
            <a:ext cx="468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Cambria" panose="02040503050406030204" pitchFamily="18" charset="0"/>
                <a:ea typeface="Cambria" panose="02040503050406030204" pitchFamily="18" charset="0"/>
              </a:rPr>
              <a:t>APPEND</a:t>
            </a:r>
            <a:endParaRPr lang="en-IN" sz="7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0DB44-9804-4BEC-AE91-898720D9ABF4}"/>
              </a:ext>
            </a:extLst>
          </p:cNvPr>
          <p:cNvSpPr txBox="1"/>
          <p:nvPr/>
        </p:nvSpPr>
        <p:spPr>
          <a:xfrm>
            <a:off x="1000760" y="2236818"/>
            <a:ext cx="1019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FFFFFF"/>
                </a:solidFill>
                <a:effectLst/>
                <a:latin typeface="urw-din"/>
              </a:rPr>
              <a:t>Adds its argument as a single element to the end of a list. </a:t>
            </a:r>
          </a:p>
          <a:p>
            <a:r>
              <a:rPr lang="en-US" sz="3200" b="0" i="0" dirty="0">
                <a:solidFill>
                  <a:srgbClr val="FFFFFF"/>
                </a:solidFill>
                <a:effectLst/>
                <a:latin typeface="urw-din"/>
              </a:rPr>
              <a:t>The length of the list increases by one.</a:t>
            </a:r>
            <a:endParaRPr lang="en-IN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515E2-3923-4084-8607-2797D71DD7F2}"/>
              </a:ext>
            </a:extLst>
          </p:cNvPr>
          <p:cNvSpPr txBox="1"/>
          <p:nvPr/>
        </p:nvSpPr>
        <p:spPr>
          <a:xfrm>
            <a:off x="314960" y="4621182"/>
            <a:ext cx="10190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syntax: 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# Adds an object (a number, a string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ot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list) 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at the end of my_list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my_list.append(object)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1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337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RAHUL SATTINENI</dc:creator>
  <cp:lastModifiedBy>SAI RAHUL SATTINENI</cp:lastModifiedBy>
  <cp:revision>12</cp:revision>
  <dcterms:created xsi:type="dcterms:W3CDTF">2021-07-13T04:28:53Z</dcterms:created>
  <dcterms:modified xsi:type="dcterms:W3CDTF">2021-07-13T12:23:24Z</dcterms:modified>
</cp:coreProperties>
</file>