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8" r:id="rId3"/>
    <p:sldId id="313" r:id="rId4"/>
    <p:sldId id="314" r:id="rId5"/>
    <p:sldId id="315" r:id="rId6"/>
    <p:sldId id="318" r:id="rId7"/>
    <p:sldId id="333" r:id="rId8"/>
    <p:sldId id="332" r:id="rId9"/>
    <p:sldId id="334" r:id="rId10"/>
    <p:sldId id="320" r:id="rId11"/>
    <p:sldId id="316" r:id="rId12"/>
    <p:sldId id="317" r:id="rId13"/>
    <p:sldId id="319" r:id="rId14"/>
    <p:sldId id="321" r:id="rId15"/>
    <p:sldId id="335" r:id="rId16"/>
    <p:sldId id="324" r:id="rId17"/>
    <p:sldId id="325" r:id="rId18"/>
    <p:sldId id="328" r:id="rId19"/>
    <p:sldId id="327" r:id="rId20"/>
    <p:sldId id="32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5FB"/>
    <a:srgbClr val="5E69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6" d="100"/>
          <a:sy n="86" d="100"/>
        </p:scale>
        <p:origin x="605"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mkar\Downloads\Model%20Comparis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Provisional Credit Loss</a:t>
            </a:r>
            <a:r>
              <a:rPr lang="en-IN" baseline="0"/>
              <a:t> (PCL)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Sheet2!$D$26:$D$27</c:f>
              <c:strCache>
                <c:ptCount val="2"/>
                <c:pt idx="0">
                  <c:v>No Model</c:v>
                </c:pt>
                <c:pt idx="1">
                  <c:v>With Model</c:v>
                </c:pt>
              </c:strCache>
            </c:strRef>
          </c:cat>
          <c:val>
            <c:numRef>
              <c:f>Sheet2!$E$26:$E$27</c:f>
              <c:numCache>
                <c:formatCode>General</c:formatCode>
                <c:ptCount val="2"/>
                <c:pt idx="0">
                  <c:v>100</c:v>
                </c:pt>
                <c:pt idx="1">
                  <c:v>37.520000000000003</c:v>
                </c:pt>
              </c:numCache>
            </c:numRef>
          </c:val>
          <c:extLst>
            <c:ext xmlns:c16="http://schemas.microsoft.com/office/drawing/2014/chart" uri="{C3380CC4-5D6E-409C-BE32-E72D297353CC}">
              <c16:uniqueId val="{00000000-D401-461E-B1A5-B707F0576D2C}"/>
            </c:ext>
          </c:extLst>
        </c:ser>
        <c:dLbls>
          <c:showLegendKey val="0"/>
          <c:showVal val="0"/>
          <c:showCatName val="0"/>
          <c:showSerName val="0"/>
          <c:showPercent val="0"/>
          <c:showBubbleSize val="0"/>
        </c:dLbls>
        <c:gapWidth val="219"/>
        <c:overlap val="-27"/>
        <c:axId val="532170376"/>
        <c:axId val="532165456"/>
      </c:barChart>
      <c:catAx>
        <c:axId val="532170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165456"/>
        <c:crosses val="autoZero"/>
        <c:auto val="1"/>
        <c:lblAlgn val="ctr"/>
        <c:lblOffset val="100"/>
        <c:noMultiLvlLbl val="0"/>
      </c:catAx>
      <c:valAx>
        <c:axId val="5321654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170376"/>
        <c:crosses val="autoZero"/>
        <c:crossBetween val="between"/>
      </c:valAx>
      <c:spPr>
        <a:noFill/>
        <a:ln>
          <a:noFill/>
        </a:ln>
        <a:effectLst/>
      </c:spPr>
    </c:plotArea>
    <c:plotVisOnly val="1"/>
    <c:dispBlanksAs val="gap"/>
    <c:showDLblsOverMax val="0"/>
  </c:chart>
  <c:spPr>
    <a:noFill/>
    <a:ln>
      <a:noFill/>
      <a:prstDash val="soli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17-03-2019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17-03-2019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F96622-EDD2-4E6B-928D-B074C162CB1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 contrast="-50000"/>
                    </a14:imgEffect>
                  </a14:imgLayer>
                </a14:imgProps>
              </a:ext>
              <a:ext uri="{28A0092B-C50C-407E-A947-70E740481C1C}">
                <a14:useLocalDpi xmlns:a14="http://schemas.microsoft.com/office/drawing/2010/main" val="0"/>
              </a:ext>
            </a:extLst>
          </a:blip>
          <a:stretch>
            <a:fillRect/>
          </a:stretch>
        </p:blipFill>
        <p:spPr>
          <a:xfrm>
            <a:off x="0" y="-13573"/>
            <a:ext cx="12192000" cy="7214473"/>
          </a:xfrm>
          <a:prstGeom prst="rect">
            <a:avLst/>
          </a:prstGeom>
        </p:spPr>
      </p:pic>
      <p:sp>
        <p:nvSpPr>
          <p:cNvPr id="2" name="Title 1"/>
          <p:cNvSpPr>
            <a:spLocks noGrp="1"/>
          </p:cNvSpPr>
          <p:nvPr>
            <p:ph type="ctrTitle"/>
          </p:nvPr>
        </p:nvSpPr>
        <p:spPr>
          <a:xfrm>
            <a:off x="1694915" y="1159941"/>
            <a:ext cx="8247265" cy="569837"/>
          </a:xfrm>
        </p:spPr>
        <p:txBody>
          <a:bodyPr>
            <a:normAutofit/>
          </a:bodyPr>
          <a:lstStyle/>
          <a:p>
            <a:r>
              <a:rPr lang="en-IN" sz="2800" b="1" i="1" dirty="0">
                <a:solidFill>
                  <a:schemeClr val="bg1"/>
                </a:solidFill>
              </a:rPr>
              <a:t>CREDX RISK ANALYTICS CASE STUDY  </a:t>
            </a:r>
          </a:p>
        </p:txBody>
      </p:sp>
      <p:sp>
        <p:nvSpPr>
          <p:cNvPr id="3" name="Subtitle 2"/>
          <p:cNvSpPr>
            <a:spLocks noGrp="1"/>
          </p:cNvSpPr>
          <p:nvPr>
            <p:ph type="subTitle" idx="1"/>
          </p:nvPr>
        </p:nvSpPr>
        <p:spPr>
          <a:xfrm>
            <a:off x="304023" y="5463867"/>
            <a:ext cx="6138856" cy="1478477"/>
          </a:xfrm>
        </p:spPr>
        <p:txBody>
          <a:bodyPr>
            <a:normAutofit/>
          </a:bodyPr>
          <a:lstStyle/>
          <a:p>
            <a:pPr algn="l"/>
            <a:r>
              <a:rPr lang="en-IN" sz="1200" dirty="0">
                <a:solidFill>
                  <a:schemeClr val="bg1"/>
                </a:solidFill>
              </a:rPr>
              <a:t> </a:t>
            </a:r>
            <a:r>
              <a:rPr lang="en-IN" sz="1800" dirty="0">
                <a:solidFill>
                  <a:schemeClr val="bg1"/>
                </a:solidFill>
              </a:rPr>
              <a:t>Group Name:</a:t>
            </a:r>
          </a:p>
          <a:p>
            <a:pPr marL="457200" indent="-457200" algn="l">
              <a:buFont typeface="+mj-lt"/>
              <a:buAutoNum type="arabicPeriod"/>
            </a:pPr>
            <a:r>
              <a:rPr lang="en-IN" sz="1800" dirty="0">
                <a:solidFill>
                  <a:schemeClr val="bg1"/>
                </a:solidFill>
              </a:rPr>
              <a:t> Omkar Daddikar</a:t>
            </a:r>
          </a:p>
          <a:p>
            <a:pPr marL="457200" indent="-457200" algn="l">
              <a:buFont typeface="+mj-lt"/>
              <a:buAutoNum type="arabicPeriod"/>
            </a:pPr>
            <a:r>
              <a:rPr lang="en-IN" sz="1800" dirty="0">
                <a:solidFill>
                  <a:schemeClr val="bg1"/>
                </a:solidFill>
              </a:rPr>
              <a:t> Amit Bhosale</a:t>
            </a:r>
          </a:p>
          <a:p>
            <a:pPr marL="457200" indent="-457200" algn="l">
              <a:buFont typeface="+mj-lt"/>
              <a:buAutoNum type="arabicPeriod"/>
            </a:pPr>
            <a:r>
              <a:rPr lang="en-IN" sz="1800" dirty="0">
                <a:solidFill>
                  <a:schemeClr val="bg1"/>
                </a:solidFill>
              </a:rPr>
              <a:t> Pradeep </a:t>
            </a:r>
            <a:r>
              <a:rPr lang="en-IN" sz="1800" dirty="0" err="1">
                <a:solidFill>
                  <a:schemeClr val="bg1"/>
                </a:solidFill>
              </a:rPr>
              <a:t>Doddarangaiah</a:t>
            </a:r>
            <a:endParaRPr lang="en-IN" sz="1800" dirty="0">
              <a:solidFill>
                <a:schemeClr val="bg1"/>
              </a:solidFill>
            </a:endParaRPr>
          </a:p>
        </p:txBody>
      </p:sp>
      <p:pic>
        <p:nvPicPr>
          <p:cNvPr id="8" name="Picture 7">
            <a:extLst>
              <a:ext uri="{FF2B5EF4-FFF2-40B4-BE49-F238E27FC236}">
                <a16:creationId xmlns:a16="http://schemas.microsoft.com/office/drawing/2014/main" id="{2010E36F-106F-4A57-9E10-7E23DB4A1B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092" y="8795"/>
            <a:ext cx="1013377" cy="1063867"/>
          </a:xfrm>
          <a:prstGeom prst="rect">
            <a:avLst/>
          </a:prstGeom>
        </p:spPr>
      </p:pic>
      <p:pic>
        <p:nvPicPr>
          <p:cNvPr id="10" name="Picture 9">
            <a:extLst>
              <a:ext uri="{FF2B5EF4-FFF2-40B4-BE49-F238E27FC236}">
                <a16:creationId xmlns:a16="http://schemas.microsoft.com/office/drawing/2014/main" id="{E730C98F-E4CB-49EB-A4B8-2513A78393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0627" y="255923"/>
            <a:ext cx="1449141" cy="470337"/>
          </a:xfrm>
          <a:prstGeom prst="rect">
            <a:avLst/>
          </a:prstGeom>
        </p:spPr>
      </p:pic>
      <p:sp>
        <p:nvSpPr>
          <p:cNvPr id="12" name="Title 1">
            <a:extLst>
              <a:ext uri="{FF2B5EF4-FFF2-40B4-BE49-F238E27FC236}">
                <a16:creationId xmlns:a16="http://schemas.microsoft.com/office/drawing/2014/main" id="{F3AFA480-CFE0-4F15-B5C7-B24B930AB9E1}"/>
              </a:ext>
            </a:extLst>
          </p:cNvPr>
          <p:cNvSpPr txBox="1">
            <a:spLocks/>
          </p:cNvSpPr>
          <p:nvPr/>
        </p:nvSpPr>
        <p:spPr>
          <a:xfrm>
            <a:off x="3612503" y="1832177"/>
            <a:ext cx="4836439" cy="569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IN" sz="2800" b="1" i="1" dirty="0">
                <a:solidFill>
                  <a:schemeClr val="bg1"/>
                </a:solidFill>
              </a:rPr>
              <a:t>SUBMISSION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05599"/>
          </a:xfrm>
        </p:spPr>
        <p:txBody>
          <a:bodyPr>
            <a:normAutofit lnSpcReduction="10000"/>
          </a:bodyPr>
          <a:lstStyle/>
          <a:p>
            <a:pPr marL="0" indent="0">
              <a:buNone/>
            </a:pPr>
            <a:r>
              <a:rPr lang="en-IN" sz="1600" b="1" dirty="0">
                <a:latin typeface="Calibri-Bold"/>
              </a:rPr>
              <a:t>CORRELATION ANALYSIS: This was carried out for the important predictor variables identified in the dataset based on the IV values.</a:t>
            </a:r>
          </a:p>
          <a:p>
            <a:pPr marL="0" indent="0">
              <a:buNone/>
            </a:pPr>
            <a:endParaRPr lang="en-IN" sz="1400" dirty="0">
              <a:latin typeface="Calibri" panose="020F0502020204030204" pitchFamily="34" charset="0"/>
            </a:endParaRP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8" name="Picture 7">
            <a:extLst>
              <a:ext uri="{FF2B5EF4-FFF2-40B4-BE49-F238E27FC236}">
                <a16:creationId xmlns:a16="http://schemas.microsoft.com/office/drawing/2014/main" id="{521C4B67-2042-4DD2-BE17-EE0D8DC44D54}"/>
              </a:ext>
            </a:extLst>
          </p:cNvPr>
          <p:cNvPicPr>
            <a:picLocks noChangeAspect="1"/>
          </p:cNvPicPr>
          <p:nvPr/>
        </p:nvPicPr>
        <p:blipFill>
          <a:blip r:embed="rId2"/>
          <a:stretch>
            <a:fillRect/>
          </a:stretch>
        </p:blipFill>
        <p:spPr>
          <a:xfrm>
            <a:off x="619039" y="1801382"/>
            <a:ext cx="10442538" cy="4964178"/>
          </a:xfrm>
          <a:prstGeom prst="rect">
            <a:avLst/>
          </a:prstGeom>
        </p:spPr>
      </p:pic>
    </p:spTree>
    <p:extLst>
      <p:ext uri="{BB962C8B-B14F-4D97-AF65-F5344CB8AC3E}">
        <p14:creationId xmlns:p14="http://schemas.microsoft.com/office/powerpoint/2010/main" val="335572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5818632"/>
          </a:xfrm>
        </p:spPr>
        <p:txBody>
          <a:bodyPr>
            <a:normAutofit/>
          </a:bodyPr>
          <a:lstStyle/>
          <a:p>
            <a:pPr marL="0" indent="0">
              <a:buNone/>
            </a:pPr>
            <a:r>
              <a:rPr lang="en-IN" sz="1600" b="1" dirty="0">
                <a:latin typeface="Calibri-Bold"/>
              </a:rPr>
              <a:t>WOE(Weight of Evidence) AND IV ANALYSIS</a:t>
            </a:r>
          </a:p>
          <a:p>
            <a:r>
              <a:rPr lang="en-IN" sz="1400" dirty="0">
                <a:solidFill>
                  <a:srgbClr val="4472C5"/>
                </a:solidFill>
                <a:latin typeface="Calibri" panose="020F0502020204030204" pitchFamily="34" charset="0"/>
              </a:rPr>
              <a:t>WOE and IV values are calculated for each of the attributes using information package. Continuous quantitative variables for which WOE values were not monotonically changing across bins, were made by the Information package in R by default. </a:t>
            </a:r>
          </a:p>
          <a:p>
            <a:r>
              <a:rPr lang="en-IN" sz="1400" dirty="0">
                <a:solidFill>
                  <a:srgbClr val="4472C5"/>
                </a:solidFill>
                <a:latin typeface="Calibri" panose="020F0502020204030204" pitchFamily="34" charset="0"/>
              </a:rPr>
              <a:t>Since Information package treats 1 as 'good', we created a new variable - Reverse. Performance.Tag with inversed relationship for IV analysis.</a:t>
            </a:r>
          </a:p>
          <a:p>
            <a:r>
              <a:rPr lang="en-IN" sz="1400" dirty="0">
                <a:solidFill>
                  <a:srgbClr val="4472C5"/>
                </a:solidFill>
                <a:latin typeface="Calibri" panose="020F0502020204030204" pitchFamily="34" charset="0"/>
              </a:rPr>
              <a:t>WOE(Weight of Evidence) tells the predictive power of an independent variable in relation to the dependent variable which can be given as follows</a:t>
            </a:r>
            <a:r>
              <a:rPr lang="en-IN" dirty="0"/>
              <a:t> </a:t>
            </a:r>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r>
              <a:rPr lang="en-IN" sz="1400" dirty="0">
                <a:solidFill>
                  <a:srgbClr val="4472C5"/>
                </a:solidFill>
                <a:latin typeface="Calibri" panose="020F0502020204030204" pitchFamily="34" charset="0"/>
              </a:rPr>
              <a:t>Below is the table showing the variable importance category based on the IV value it has.</a:t>
            </a:r>
          </a:p>
          <a:p>
            <a:pPr marL="0" indent="0">
              <a:buNone/>
            </a:pPr>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endParaRPr lang="en-IN" sz="1400" dirty="0">
              <a:solidFill>
                <a:srgbClr val="4472C5"/>
              </a:solidFill>
              <a:latin typeface="Calibri" panose="020F0502020204030204" pitchFamily="34" charset="0"/>
            </a:endParaRPr>
          </a:p>
          <a:p>
            <a:r>
              <a:rPr lang="en-IN" sz="1400" dirty="0">
                <a:solidFill>
                  <a:srgbClr val="4472C5"/>
                </a:solidFill>
                <a:latin typeface="Calibri" panose="020F0502020204030204" pitchFamily="34" charset="0"/>
              </a:rPr>
              <a:t>From the IV values we can conclude that parameters in the demographic data don’t play much significant role in prediction and most of the significant variables are from Credit Bureau data. </a:t>
            </a:r>
          </a:p>
          <a:p>
            <a:r>
              <a:rPr lang="en-IN" sz="1400" dirty="0">
                <a:solidFill>
                  <a:srgbClr val="4472C5"/>
                </a:solidFill>
                <a:latin typeface="Calibri" panose="020F0502020204030204" pitchFamily="34" charset="0"/>
              </a:rPr>
              <a:t>Top 15 Variables with IV value of 0.1 to 0.5 has medium and strong predictive power and are considered significant. </a:t>
            </a:r>
            <a:endParaRPr lang="en-IN" sz="1400" b="1" dirty="0">
              <a:solidFill>
                <a:srgbClr val="4472C5"/>
              </a:solidFill>
              <a:latin typeface="+mn-lt"/>
            </a:endParaRP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6" name="Picture 5">
            <a:extLst>
              <a:ext uri="{FF2B5EF4-FFF2-40B4-BE49-F238E27FC236}">
                <a16:creationId xmlns:a16="http://schemas.microsoft.com/office/drawing/2014/main" id="{423650BE-2385-4230-AC0C-D02337A77741}"/>
              </a:ext>
            </a:extLst>
          </p:cNvPr>
          <p:cNvPicPr>
            <a:picLocks noChangeAspect="1"/>
          </p:cNvPicPr>
          <p:nvPr/>
        </p:nvPicPr>
        <p:blipFill>
          <a:blip r:embed="rId2"/>
          <a:stretch>
            <a:fillRect/>
          </a:stretch>
        </p:blipFill>
        <p:spPr>
          <a:xfrm>
            <a:off x="600611" y="2685942"/>
            <a:ext cx="2729981" cy="743058"/>
          </a:xfrm>
          <a:prstGeom prst="rect">
            <a:avLst/>
          </a:prstGeom>
        </p:spPr>
      </p:pic>
      <p:pic>
        <p:nvPicPr>
          <p:cNvPr id="7" name="Picture 6">
            <a:extLst>
              <a:ext uri="{FF2B5EF4-FFF2-40B4-BE49-F238E27FC236}">
                <a16:creationId xmlns:a16="http://schemas.microsoft.com/office/drawing/2014/main" id="{5DD6CB36-86D8-4315-89C2-E89E8D9C6197}"/>
              </a:ext>
            </a:extLst>
          </p:cNvPr>
          <p:cNvPicPr>
            <a:picLocks noChangeAspect="1"/>
          </p:cNvPicPr>
          <p:nvPr/>
        </p:nvPicPr>
        <p:blipFill>
          <a:blip r:embed="rId3"/>
          <a:stretch>
            <a:fillRect/>
          </a:stretch>
        </p:blipFill>
        <p:spPr>
          <a:xfrm>
            <a:off x="600611" y="3909495"/>
            <a:ext cx="3214686" cy="1433512"/>
          </a:xfrm>
          <a:prstGeom prst="rect">
            <a:avLst/>
          </a:prstGeom>
        </p:spPr>
      </p:pic>
    </p:spTree>
    <p:extLst>
      <p:ext uri="{BB962C8B-B14F-4D97-AF65-F5344CB8AC3E}">
        <p14:creationId xmlns:p14="http://schemas.microsoft.com/office/powerpoint/2010/main" val="292775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55032"/>
            <a:ext cx="11587758" cy="349987"/>
          </a:xfrm>
        </p:spPr>
        <p:txBody>
          <a:bodyPr>
            <a:normAutofit/>
          </a:bodyPr>
          <a:lstStyle/>
          <a:p>
            <a:pPr marL="0" indent="0">
              <a:buNone/>
            </a:pPr>
            <a:r>
              <a:rPr lang="en-IN" sz="1600" b="1" dirty="0">
                <a:latin typeface="Calibri-Bold"/>
              </a:rPr>
              <a:t>WOE AND IV ANALYSIS AND IDENTIFYING IMPORTANT PREDICTOR VARIABLES (Highlighted in Green)</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8" name="Picture 7">
            <a:extLst>
              <a:ext uri="{FF2B5EF4-FFF2-40B4-BE49-F238E27FC236}">
                <a16:creationId xmlns:a16="http://schemas.microsoft.com/office/drawing/2014/main" id="{A8B09796-8E41-4292-B709-F76C752D4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786" y="1970843"/>
            <a:ext cx="7949213" cy="4620456"/>
          </a:xfrm>
          <a:prstGeom prst="rect">
            <a:avLst/>
          </a:prstGeom>
        </p:spPr>
      </p:pic>
      <p:graphicFrame>
        <p:nvGraphicFramePr>
          <p:cNvPr id="9" name="Table 8">
            <a:extLst>
              <a:ext uri="{FF2B5EF4-FFF2-40B4-BE49-F238E27FC236}">
                <a16:creationId xmlns:a16="http://schemas.microsoft.com/office/drawing/2014/main" id="{945CF2E5-8D88-4C3E-A6F2-E5C6E8234977}"/>
              </a:ext>
            </a:extLst>
          </p:cNvPr>
          <p:cNvGraphicFramePr>
            <a:graphicFrameLocks noGrp="1"/>
          </p:cNvGraphicFramePr>
          <p:nvPr>
            <p:extLst>
              <p:ext uri="{D42A27DB-BD31-4B8C-83A1-F6EECF244321}">
                <p14:modId xmlns:p14="http://schemas.microsoft.com/office/powerpoint/2010/main" val="2232356328"/>
              </p:ext>
            </p:extLst>
          </p:nvPr>
        </p:nvGraphicFramePr>
        <p:xfrm>
          <a:off x="408375" y="1970843"/>
          <a:ext cx="3417902" cy="4669667"/>
        </p:xfrm>
        <a:graphic>
          <a:graphicData uri="http://schemas.openxmlformats.org/drawingml/2006/table">
            <a:tbl>
              <a:tblPr>
                <a:tableStyleId>{5C22544A-7EE6-4342-B048-85BDC9FD1C3A}</a:tableStyleId>
              </a:tblPr>
              <a:tblGrid>
                <a:gridCol w="2939874">
                  <a:extLst>
                    <a:ext uri="{9D8B030D-6E8A-4147-A177-3AD203B41FA5}">
                      <a16:colId xmlns:a16="http://schemas.microsoft.com/office/drawing/2014/main" val="1824271492"/>
                    </a:ext>
                  </a:extLst>
                </a:gridCol>
                <a:gridCol w="478028">
                  <a:extLst>
                    <a:ext uri="{9D8B030D-6E8A-4147-A177-3AD203B41FA5}">
                      <a16:colId xmlns:a16="http://schemas.microsoft.com/office/drawing/2014/main" val="3601982801"/>
                    </a:ext>
                  </a:extLst>
                </a:gridCol>
              </a:tblGrid>
              <a:tr h="161023">
                <a:tc>
                  <a:txBody>
                    <a:bodyPr/>
                    <a:lstStyle/>
                    <a:p>
                      <a:pPr algn="ctr" fontAlgn="b"/>
                      <a:r>
                        <a:rPr lang="en-IN" sz="900" b="1" u="none" strike="noStrike" dirty="0">
                          <a:effectLst/>
                        </a:rPr>
                        <a:t>Variables</a:t>
                      </a:r>
                      <a:endParaRPr lang="en-IN" sz="9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b"/>
                      <a:r>
                        <a:rPr lang="en-IN" sz="900" b="1" u="none" strike="noStrike" dirty="0">
                          <a:effectLst/>
                        </a:rPr>
                        <a:t>IV</a:t>
                      </a:r>
                      <a:endParaRPr lang="en-IN" sz="900" b="1"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37816557"/>
                  </a:ext>
                </a:extLst>
              </a:tr>
              <a:tr h="161023">
                <a:tc>
                  <a:txBody>
                    <a:bodyPr/>
                    <a:lstStyle/>
                    <a:p>
                      <a:pPr algn="l" fontAlgn="b"/>
                      <a:r>
                        <a:rPr lang="en-IN" sz="900" u="none" strike="noStrike" dirty="0">
                          <a:effectLst/>
                        </a:rPr>
                        <a:t>Avgas.CC.Utilization.in.last.12.months</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3.10E-01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1574919434"/>
                  </a:ext>
                </a:extLst>
              </a:tr>
              <a:tr h="161023">
                <a:tc>
                  <a:txBody>
                    <a:bodyPr/>
                    <a:lstStyle/>
                    <a:p>
                      <a:pPr algn="l" fontAlgn="b"/>
                      <a:r>
                        <a:rPr lang="en-IN" sz="900" u="none" strike="noStrike" dirty="0">
                          <a:effectLst/>
                        </a:rPr>
                        <a:t>No.of.trades.opened.in.last.12.months</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2.98E-01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1478945926"/>
                  </a:ext>
                </a:extLst>
              </a:tr>
              <a:tr h="161023">
                <a:tc>
                  <a:txBody>
                    <a:bodyPr/>
                    <a:lstStyle/>
                    <a:p>
                      <a:pPr algn="l" fontAlgn="b"/>
                      <a:r>
                        <a:rPr lang="en-IN" sz="900" u="none" strike="noStrike" dirty="0">
                          <a:effectLst/>
                        </a:rPr>
                        <a:t>No.of.PL.trades.opened.in.last.12.months</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2.96E-01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978949496"/>
                  </a:ext>
                </a:extLst>
              </a:tr>
              <a:tr h="161023">
                <a:tc>
                  <a:txBody>
                    <a:bodyPr/>
                    <a:lstStyle/>
                    <a:p>
                      <a:pPr algn="l" fontAlgn="b"/>
                      <a:r>
                        <a:rPr lang="en-IN" sz="900" u="none" strike="noStrike" dirty="0">
                          <a:effectLst/>
                        </a:rPr>
                        <a:t>No.of.Inquiries.in.last.12.months..excluding.home...</a:t>
                      </a:r>
                      <a:r>
                        <a:rPr lang="en-IN" sz="900" u="none" strike="noStrike" dirty="0" err="1">
                          <a:effectLst/>
                        </a:rPr>
                        <a:t>auto.loans</a:t>
                      </a:r>
                      <a:r>
                        <a:rPr lang="en-IN" sz="900" u="none" strike="noStrike" dirty="0">
                          <a:effectLst/>
                        </a:rPr>
                        <a:t>.</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2.95E-01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148384149"/>
                  </a:ext>
                </a:extLst>
              </a:tr>
              <a:tr h="161023">
                <a:tc>
                  <a:txBody>
                    <a:bodyPr/>
                    <a:lstStyle/>
                    <a:p>
                      <a:pPr algn="l" fontAlgn="b"/>
                      <a:r>
                        <a:rPr lang="en-IN" sz="900" u="none" strike="noStrike" dirty="0" err="1">
                          <a:effectLst/>
                        </a:rPr>
                        <a:t>Outstanding.Balance</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2.46E-01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1615138332"/>
                  </a:ext>
                </a:extLst>
              </a:tr>
              <a:tr h="161023">
                <a:tc>
                  <a:txBody>
                    <a:bodyPr/>
                    <a:lstStyle/>
                    <a:p>
                      <a:pPr algn="l" fontAlgn="b"/>
                      <a:r>
                        <a:rPr lang="en-IN" sz="900" u="none" strike="noStrike">
                          <a:effectLst/>
                        </a:rPr>
                        <a:t>No.of.times.30.DPD.or.worse.in.last.6.months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2.42E-01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3175905250"/>
                  </a:ext>
                </a:extLst>
              </a:tr>
              <a:tr h="161023">
                <a:tc>
                  <a:txBody>
                    <a:bodyPr/>
                    <a:lstStyle/>
                    <a:p>
                      <a:pPr algn="l" fontAlgn="b"/>
                      <a:r>
                        <a:rPr lang="en-IN" sz="900" u="none" strike="noStrike">
                          <a:effectLst/>
                        </a:rPr>
                        <a:t>Total.No.of.Trades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2.37E-01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3151578586"/>
                  </a:ext>
                </a:extLst>
              </a:tr>
              <a:tr h="161023">
                <a:tc>
                  <a:txBody>
                    <a:bodyPr/>
                    <a:lstStyle/>
                    <a:p>
                      <a:pPr algn="l" fontAlgn="b"/>
                      <a:r>
                        <a:rPr lang="en-IN" sz="900" u="none" strike="noStrike">
                          <a:effectLst/>
                        </a:rPr>
                        <a:t>No.of.PL.trades.opened.in.last.6.months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2.20E-01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2085893346"/>
                  </a:ext>
                </a:extLst>
              </a:tr>
              <a:tr h="161023">
                <a:tc>
                  <a:txBody>
                    <a:bodyPr/>
                    <a:lstStyle/>
                    <a:p>
                      <a:pPr algn="l" fontAlgn="b"/>
                      <a:r>
                        <a:rPr lang="en-IN" sz="900" u="none" strike="noStrike">
                          <a:effectLst/>
                        </a:rPr>
                        <a:t>No.of.times.90.DPD.or.worse.in.last.12.months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2.14E-01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2177239381"/>
                  </a:ext>
                </a:extLst>
              </a:tr>
              <a:tr h="161023">
                <a:tc>
                  <a:txBody>
                    <a:bodyPr/>
                    <a:lstStyle/>
                    <a:p>
                      <a:pPr algn="l" fontAlgn="b"/>
                      <a:r>
                        <a:rPr lang="en-IN" sz="900" u="none" strike="noStrike">
                          <a:effectLst/>
                        </a:rPr>
                        <a:t>No.of.times.60.DPD.or.worse.in.last.6.months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2.06E-01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1990225447"/>
                  </a:ext>
                </a:extLst>
              </a:tr>
              <a:tr h="161023">
                <a:tc>
                  <a:txBody>
                    <a:bodyPr/>
                    <a:lstStyle/>
                    <a:p>
                      <a:pPr algn="l" fontAlgn="b"/>
                      <a:r>
                        <a:rPr lang="en-IN" sz="900" u="none" strike="noStrike">
                          <a:effectLst/>
                        </a:rPr>
                        <a:t>No.of.Inquiries.in.last.6.months..excluding.home...auto.loans.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2.05E-01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3851947566"/>
                  </a:ext>
                </a:extLst>
              </a:tr>
              <a:tr h="161023">
                <a:tc>
                  <a:txBody>
                    <a:bodyPr/>
                    <a:lstStyle/>
                    <a:p>
                      <a:pPr algn="l" fontAlgn="b"/>
                      <a:r>
                        <a:rPr lang="en-IN" sz="900" u="none" strike="noStrike">
                          <a:effectLst/>
                        </a:rPr>
                        <a:t>No.of.times.30.DPD.or.worse.in.last.12.months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1.98E-01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2880878620"/>
                  </a:ext>
                </a:extLst>
              </a:tr>
              <a:tr h="161023">
                <a:tc>
                  <a:txBody>
                    <a:bodyPr/>
                    <a:lstStyle/>
                    <a:p>
                      <a:pPr algn="l" fontAlgn="b"/>
                      <a:r>
                        <a:rPr lang="en-IN" sz="900" u="none" strike="noStrike">
                          <a:effectLst/>
                        </a:rPr>
                        <a:t>No.of.trades.opened.in.last.6.months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a:effectLst/>
                        </a:rPr>
                        <a:t>1.86E-01</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1026618566"/>
                  </a:ext>
                </a:extLst>
              </a:tr>
              <a:tr h="161023">
                <a:tc>
                  <a:txBody>
                    <a:bodyPr/>
                    <a:lstStyle/>
                    <a:p>
                      <a:pPr algn="l" fontAlgn="b"/>
                      <a:r>
                        <a:rPr lang="en-IN" sz="900" u="none" strike="noStrike">
                          <a:effectLst/>
                        </a:rPr>
                        <a:t>No.of.times.60.DPD.or.worse.in.last.12.months</a:t>
                      </a:r>
                      <a:endParaRPr lang="en-IN" sz="900" b="0" i="0" u="none" strike="noStrike">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dirty="0">
                          <a:effectLst/>
                        </a:rPr>
                        <a:t>1.85E-01</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3981781898"/>
                  </a:ext>
                </a:extLst>
              </a:tr>
              <a:tr h="161023">
                <a:tc>
                  <a:txBody>
                    <a:bodyPr/>
                    <a:lstStyle/>
                    <a:p>
                      <a:pPr algn="l" fontAlgn="b"/>
                      <a:r>
                        <a:rPr lang="en-IN" sz="900" u="none" strike="noStrike" dirty="0">
                          <a:effectLst/>
                        </a:rPr>
                        <a:t>No.of.times.90.DPD.or.worse.in.last.6.months</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tc>
                  <a:txBody>
                    <a:bodyPr/>
                    <a:lstStyle/>
                    <a:p>
                      <a:pPr algn="r" fontAlgn="b"/>
                      <a:r>
                        <a:rPr lang="en-IN" sz="900" u="none" strike="noStrike" dirty="0">
                          <a:effectLst/>
                        </a:rPr>
                        <a:t>1.60E-01</a:t>
                      </a:r>
                      <a:endParaRPr lang="en-IN" sz="900" b="0" i="0" u="none" strike="noStrike" dirty="0">
                        <a:solidFill>
                          <a:srgbClr val="000000"/>
                        </a:solidFill>
                        <a:effectLst/>
                        <a:latin typeface="Calibri" panose="020F0502020204030204" pitchFamily="34" charset="0"/>
                      </a:endParaRPr>
                    </a:p>
                  </a:txBody>
                  <a:tcPr marL="6252" marR="6252" marT="6252" marB="0" anchor="b">
                    <a:solidFill>
                      <a:srgbClr val="92D050"/>
                    </a:solidFill>
                  </a:tcPr>
                </a:tc>
                <a:extLst>
                  <a:ext uri="{0D108BD9-81ED-4DB2-BD59-A6C34878D82A}">
                    <a16:rowId xmlns:a16="http://schemas.microsoft.com/office/drawing/2014/main" val="648256792"/>
                  </a:ext>
                </a:extLst>
              </a:tr>
              <a:tr h="161023">
                <a:tc>
                  <a:txBody>
                    <a:bodyPr/>
                    <a:lstStyle/>
                    <a:p>
                      <a:pPr algn="l" fontAlgn="b"/>
                      <a:r>
                        <a:rPr lang="en-IN" sz="900" u="none" strike="noStrike">
                          <a:effectLst/>
                        </a:rPr>
                        <a:t>No.of.months.in.current.residence</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7.90E-02</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739458984"/>
                  </a:ext>
                </a:extLst>
              </a:tr>
              <a:tr h="161023">
                <a:tc>
                  <a:txBody>
                    <a:bodyPr/>
                    <a:lstStyle/>
                    <a:p>
                      <a:pPr algn="l" fontAlgn="b"/>
                      <a:r>
                        <a:rPr lang="en-IN" sz="900" u="none" strike="noStrike">
                          <a:effectLst/>
                        </a:rPr>
                        <a:t>Income</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4.24E-02</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531383631"/>
                  </a:ext>
                </a:extLst>
              </a:tr>
              <a:tr h="161023">
                <a:tc>
                  <a:txBody>
                    <a:bodyPr/>
                    <a:lstStyle/>
                    <a:p>
                      <a:pPr algn="l" fontAlgn="b"/>
                      <a:r>
                        <a:rPr lang="en-IN" sz="900" u="none" strike="noStrike">
                          <a:effectLst/>
                        </a:rPr>
                        <a:t>No.of.months.in.current.company</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2.18E-02</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009043661"/>
                  </a:ext>
                </a:extLst>
              </a:tr>
              <a:tr h="161023">
                <a:tc>
                  <a:txBody>
                    <a:bodyPr/>
                    <a:lstStyle/>
                    <a:p>
                      <a:pPr algn="l" fontAlgn="b"/>
                      <a:r>
                        <a:rPr lang="en-IN" sz="900" u="none" strike="noStrike">
                          <a:effectLst/>
                        </a:rPr>
                        <a:t>Presence.of.open.home.loan</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1.76E-02</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620480149"/>
                  </a:ext>
                </a:extLst>
              </a:tr>
              <a:tr h="161023">
                <a:tc>
                  <a:txBody>
                    <a:bodyPr/>
                    <a:lstStyle/>
                    <a:p>
                      <a:pPr algn="l" fontAlgn="b"/>
                      <a:r>
                        <a:rPr lang="en-IN" sz="900" u="none" strike="noStrike">
                          <a:effectLst/>
                        </a:rPr>
                        <a:t>Age</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3.35E-03</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167099487"/>
                  </a:ext>
                </a:extLst>
              </a:tr>
              <a:tr h="161023">
                <a:tc>
                  <a:txBody>
                    <a:bodyPr/>
                    <a:lstStyle/>
                    <a:p>
                      <a:pPr algn="l" fontAlgn="b"/>
                      <a:r>
                        <a:rPr lang="en-IN" sz="900" u="none" strike="noStrike">
                          <a:effectLst/>
                        </a:rPr>
                        <a:t>No.of.dependents</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2.65E-03</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145312381"/>
                  </a:ext>
                </a:extLst>
              </a:tr>
              <a:tr h="161023">
                <a:tc>
                  <a:txBody>
                    <a:bodyPr/>
                    <a:lstStyle/>
                    <a:p>
                      <a:pPr algn="l" fontAlgn="b"/>
                      <a:r>
                        <a:rPr lang="en-IN" sz="900" u="none" strike="noStrike">
                          <a:effectLst/>
                        </a:rPr>
                        <a:t>Profession</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2.22E-03</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4076505619"/>
                  </a:ext>
                </a:extLst>
              </a:tr>
              <a:tr h="161023">
                <a:tc>
                  <a:txBody>
                    <a:bodyPr/>
                    <a:lstStyle/>
                    <a:p>
                      <a:pPr algn="l" fontAlgn="b"/>
                      <a:r>
                        <a:rPr lang="en-IN" sz="900" u="none" strike="noStrike">
                          <a:effectLst/>
                        </a:rPr>
                        <a:t>Presence.of.open.auto.loan</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1.66E-03</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504201190"/>
                  </a:ext>
                </a:extLst>
              </a:tr>
              <a:tr h="161023">
                <a:tc>
                  <a:txBody>
                    <a:bodyPr/>
                    <a:lstStyle/>
                    <a:p>
                      <a:pPr algn="l" fontAlgn="b"/>
                      <a:r>
                        <a:rPr lang="en-IN" sz="900" u="none" strike="noStrike">
                          <a:effectLst/>
                        </a:rPr>
                        <a:t>Application.ID</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1.50E-03</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1648104665"/>
                  </a:ext>
                </a:extLst>
              </a:tr>
              <a:tr h="161023">
                <a:tc>
                  <a:txBody>
                    <a:bodyPr/>
                    <a:lstStyle/>
                    <a:p>
                      <a:pPr algn="l" fontAlgn="b"/>
                      <a:r>
                        <a:rPr lang="en-IN" sz="900" u="none" strike="noStrike">
                          <a:effectLst/>
                        </a:rPr>
                        <a:t>Type.of.residence</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9.20E-04</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305576428"/>
                  </a:ext>
                </a:extLst>
              </a:tr>
              <a:tr h="161023">
                <a:tc>
                  <a:txBody>
                    <a:bodyPr/>
                    <a:lstStyle/>
                    <a:p>
                      <a:pPr algn="l" fontAlgn="b"/>
                      <a:r>
                        <a:rPr lang="en-IN" sz="900" u="none" strike="noStrike">
                          <a:effectLst/>
                        </a:rPr>
                        <a:t>Education</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7.83E-04</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2954012883"/>
                  </a:ext>
                </a:extLst>
              </a:tr>
              <a:tr h="161023">
                <a:tc>
                  <a:txBody>
                    <a:bodyPr/>
                    <a:lstStyle/>
                    <a:p>
                      <a:pPr algn="l" fontAlgn="b"/>
                      <a:r>
                        <a:rPr lang="en-IN" sz="900" u="none" strike="noStrike">
                          <a:effectLst/>
                        </a:rPr>
                        <a:t>Gender</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a:effectLst/>
                        </a:rPr>
                        <a:t>3.26E-04</a:t>
                      </a:r>
                      <a:endParaRPr lang="en-IN" sz="900" b="0" i="0" u="none" strike="noStrike">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334585632"/>
                  </a:ext>
                </a:extLst>
              </a:tr>
              <a:tr h="161023">
                <a:tc>
                  <a:txBody>
                    <a:bodyPr/>
                    <a:lstStyle/>
                    <a:p>
                      <a:pPr algn="l" fontAlgn="b"/>
                      <a:r>
                        <a:rPr lang="en-IN" sz="900" u="none" strike="noStrike">
                          <a:effectLst/>
                        </a:rPr>
                        <a:t>Marital.Status..at.the.time.of.application.</a:t>
                      </a:r>
                      <a:endParaRPr lang="en-IN" sz="900" b="0" i="0" u="none" strike="noStrike">
                        <a:solidFill>
                          <a:srgbClr val="000000"/>
                        </a:solidFill>
                        <a:effectLst/>
                        <a:latin typeface="Calibri" panose="020F0502020204030204" pitchFamily="34" charset="0"/>
                      </a:endParaRPr>
                    </a:p>
                  </a:txBody>
                  <a:tcPr marL="6252" marR="6252" marT="6252" marB="0" anchor="b"/>
                </a:tc>
                <a:tc>
                  <a:txBody>
                    <a:bodyPr/>
                    <a:lstStyle/>
                    <a:p>
                      <a:pPr algn="r" fontAlgn="b"/>
                      <a:r>
                        <a:rPr lang="en-IN" sz="900" u="none" strike="noStrike" dirty="0">
                          <a:effectLst/>
                        </a:rPr>
                        <a:t>9.47E-05</a:t>
                      </a:r>
                      <a:endParaRPr lang="en-IN" sz="900" b="0" i="0" u="none" strike="noStrike" dirty="0">
                        <a:solidFill>
                          <a:srgbClr val="000000"/>
                        </a:solidFill>
                        <a:effectLst/>
                        <a:latin typeface="Calibri" panose="020F0502020204030204" pitchFamily="34" charset="0"/>
                      </a:endParaRPr>
                    </a:p>
                  </a:txBody>
                  <a:tcPr marL="6252" marR="6252" marT="6252" marB="0" anchor="b"/>
                </a:tc>
                <a:extLst>
                  <a:ext uri="{0D108BD9-81ED-4DB2-BD59-A6C34878D82A}">
                    <a16:rowId xmlns:a16="http://schemas.microsoft.com/office/drawing/2014/main" val="4179535115"/>
                  </a:ext>
                </a:extLst>
              </a:tr>
            </a:tbl>
          </a:graphicData>
        </a:graphic>
      </p:graphicFrame>
      <p:sp>
        <p:nvSpPr>
          <p:cNvPr id="2" name="Rectangle 1">
            <a:extLst>
              <a:ext uri="{FF2B5EF4-FFF2-40B4-BE49-F238E27FC236}">
                <a16:creationId xmlns:a16="http://schemas.microsoft.com/office/drawing/2014/main" id="{C54533B5-1097-4269-94A4-839B607D67BE}"/>
              </a:ext>
            </a:extLst>
          </p:cNvPr>
          <p:cNvSpPr/>
          <p:nvPr/>
        </p:nvSpPr>
        <p:spPr>
          <a:xfrm>
            <a:off x="299442" y="1305019"/>
            <a:ext cx="9336351" cy="369332"/>
          </a:xfrm>
          <a:prstGeom prst="rect">
            <a:avLst/>
          </a:prstGeom>
        </p:spPr>
        <p:txBody>
          <a:bodyPr wrap="square">
            <a:spAutoFit/>
          </a:bodyPr>
          <a:lstStyle/>
          <a:p>
            <a:r>
              <a:rPr lang="en-IN" dirty="0">
                <a:latin typeface="Calibri" panose="020F0502020204030204" pitchFamily="34" charset="0"/>
              </a:rPr>
              <a:t>Variables of credit bureau dataset showed better insights than demographic variables.</a:t>
            </a:r>
          </a:p>
        </p:txBody>
      </p:sp>
    </p:spTree>
    <p:extLst>
      <p:ext uri="{BB962C8B-B14F-4D97-AF65-F5344CB8AC3E}">
        <p14:creationId xmlns:p14="http://schemas.microsoft.com/office/powerpoint/2010/main" val="932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5818632"/>
          </a:xfrm>
        </p:spPr>
        <p:txBody>
          <a:bodyPr>
            <a:normAutofit/>
          </a:bodyPr>
          <a:lstStyle/>
          <a:p>
            <a:pPr marL="0" indent="0">
              <a:buNone/>
            </a:pPr>
            <a:r>
              <a:rPr lang="en-IN" sz="1800" b="1" dirty="0">
                <a:latin typeface="Calibri-Bold"/>
              </a:rPr>
              <a:t>DATA TRANSFORMATION</a:t>
            </a:r>
          </a:p>
          <a:p>
            <a:pPr marL="0" indent="0">
              <a:lnSpc>
                <a:spcPct val="110000"/>
              </a:lnSpc>
              <a:buNone/>
            </a:pPr>
            <a:r>
              <a:rPr lang="en-IN" sz="1600" b="1" dirty="0">
                <a:solidFill>
                  <a:srgbClr val="4472C5"/>
                </a:solidFill>
                <a:latin typeface="Calibri" panose="020F0502020204030204" pitchFamily="34" charset="0"/>
              </a:rPr>
              <a:t>OUTLIER TREATMENT:</a:t>
            </a:r>
          </a:p>
          <a:p>
            <a:pPr algn="just">
              <a:lnSpc>
                <a:spcPct val="110000"/>
              </a:lnSpc>
            </a:pPr>
            <a:r>
              <a:rPr lang="en-IN" sz="1400" dirty="0">
                <a:solidFill>
                  <a:srgbClr val="4472C5"/>
                </a:solidFill>
                <a:latin typeface="Calibri" panose="020F0502020204030204" pitchFamily="34" charset="0"/>
              </a:rPr>
              <a:t>Outlier detection is done using boxplot on continuous variables and quantiles function and the variables with outliers has been corrected by capping the outliers to the nearest non-outlier values.</a:t>
            </a:r>
          </a:p>
          <a:p>
            <a:pPr marL="0" indent="0">
              <a:lnSpc>
                <a:spcPct val="110000"/>
              </a:lnSpc>
              <a:buNone/>
            </a:pPr>
            <a:r>
              <a:rPr lang="en-IN" sz="1600" b="1" dirty="0">
                <a:solidFill>
                  <a:srgbClr val="4472C5"/>
                </a:solidFill>
                <a:latin typeface="Calibri" panose="020F0502020204030204" pitchFamily="34" charset="0"/>
              </a:rPr>
              <a:t>DATA TRANSFORMATION:</a:t>
            </a:r>
          </a:p>
          <a:p>
            <a:pPr algn="just">
              <a:lnSpc>
                <a:spcPct val="110000"/>
              </a:lnSpc>
            </a:pPr>
            <a:r>
              <a:rPr lang="en-IN" sz="1400" dirty="0">
                <a:solidFill>
                  <a:srgbClr val="4472C5"/>
                </a:solidFill>
                <a:latin typeface="Calibri" panose="020F0502020204030204" pitchFamily="34" charset="0"/>
              </a:rPr>
              <a:t>WOE Analysis is performed on all important predictor variables  and the actual values are replaced with the WOE values pertaining to the bin they belong to. </a:t>
            </a:r>
          </a:p>
          <a:p>
            <a:pPr marL="0" indent="0" algn="just">
              <a:lnSpc>
                <a:spcPct val="110000"/>
              </a:lnSpc>
              <a:buNone/>
            </a:pPr>
            <a:r>
              <a:rPr lang="en-IN" sz="1600" b="1" dirty="0">
                <a:solidFill>
                  <a:srgbClr val="4472C5"/>
                </a:solidFill>
                <a:latin typeface="Calibri" panose="020F0502020204030204" pitchFamily="34" charset="0"/>
              </a:rPr>
              <a:t>DATA SPLIT:</a:t>
            </a:r>
          </a:p>
          <a:p>
            <a:pPr algn="just">
              <a:lnSpc>
                <a:spcPct val="110000"/>
              </a:lnSpc>
            </a:pPr>
            <a:r>
              <a:rPr lang="en-IN" sz="1400" dirty="0">
                <a:solidFill>
                  <a:srgbClr val="4472C5"/>
                </a:solidFill>
                <a:latin typeface="Calibri" panose="020F0502020204030204" pitchFamily="34" charset="0"/>
              </a:rPr>
              <a:t>The Final dataset contains 69,867 records and the dataset is split into Train and Test in 70:30 ratio for model building.</a:t>
            </a:r>
          </a:p>
          <a:p>
            <a:pPr marL="0" indent="0">
              <a:lnSpc>
                <a:spcPct val="110000"/>
              </a:lnSpc>
              <a:buNone/>
            </a:pPr>
            <a:r>
              <a:rPr lang="en-IN" sz="1600" b="1" dirty="0">
                <a:solidFill>
                  <a:srgbClr val="4472C5"/>
                </a:solidFill>
                <a:latin typeface="Calibri" panose="020F0502020204030204" pitchFamily="34" charset="0"/>
              </a:rPr>
              <a:t>DATA SAMPLING:</a:t>
            </a:r>
          </a:p>
          <a:p>
            <a:pPr algn="just">
              <a:lnSpc>
                <a:spcPct val="110000"/>
              </a:lnSpc>
            </a:pPr>
            <a:r>
              <a:rPr lang="en-IN" sz="1400" dirty="0">
                <a:solidFill>
                  <a:srgbClr val="4472C5"/>
                </a:solidFill>
                <a:latin typeface="Calibri" panose="020F0502020204030204" pitchFamily="34" charset="0"/>
              </a:rPr>
              <a:t>The data is highly imbalanced. Only 4.2% of total data is about the defaulters. We have used SMOTE for balancing our data sets. It helps to generate artificial data based on sampling methods thereby improving the specificity of the models.</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spTree>
    <p:extLst>
      <p:ext uri="{BB962C8B-B14F-4D97-AF65-F5344CB8AC3E}">
        <p14:creationId xmlns:p14="http://schemas.microsoft.com/office/powerpoint/2010/main" val="150696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Predictive Modelling: Comparison of Model parameters for various models.</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graphicFrame>
        <p:nvGraphicFramePr>
          <p:cNvPr id="10" name="Table 9">
            <a:extLst>
              <a:ext uri="{FF2B5EF4-FFF2-40B4-BE49-F238E27FC236}">
                <a16:creationId xmlns:a16="http://schemas.microsoft.com/office/drawing/2014/main" id="{DF058AE9-D639-41C7-9812-1E6F47E88201}"/>
              </a:ext>
            </a:extLst>
          </p:cNvPr>
          <p:cNvGraphicFramePr>
            <a:graphicFrameLocks noGrp="1"/>
          </p:cNvGraphicFramePr>
          <p:nvPr>
            <p:extLst>
              <p:ext uri="{D42A27DB-BD31-4B8C-83A1-F6EECF244321}">
                <p14:modId xmlns:p14="http://schemas.microsoft.com/office/powerpoint/2010/main" val="2383931878"/>
              </p:ext>
            </p:extLst>
          </p:nvPr>
        </p:nvGraphicFramePr>
        <p:xfrm>
          <a:off x="1216521" y="3748169"/>
          <a:ext cx="9753600" cy="2315279"/>
        </p:xfrm>
        <a:graphic>
          <a:graphicData uri="http://schemas.openxmlformats.org/drawingml/2006/table">
            <a:tbl>
              <a:tblPr/>
              <a:tblGrid>
                <a:gridCol w="1134863">
                  <a:extLst>
                    <a:ext uri="{9D8B030D-6E8A-4147-A177-3AD203B41FA5}">
                      <a16:colId xmlns:a16="http://schemas.microsoft.com/office/drawing/2014/main" val="4121236786"/>
                    </a:ext>
                  </a:extLst>
                </a:gridCol>
                <a:gridCol w="1846872">
                  <a:extLst>
                    <a:ext uri="{9D8B030D-6E8A-4147-A177-3AD203B41FA5}">
                      <a16:colId xmlns:a16="http://schemas.microsoft.com/office/drawing/2014/main" val="560132123"/>
                    </a:ext>
                  </a:extLst>
                </a:gridCol>
                <a:gridCol w="2257288">
                  <a:extLst>
                    <a:ext uri="{9D8B030D-6E8A-4147-A177-3AD203B41FA5}">
                      <a16:colId xmlns:a16="http://schemas.microsoft.com/office/drawing/2014/main" val="583970944"/>
                    </a:ext>
                  </a:extLst>
                </a:gridCol>
                <a:gridCol w="802177">
                  <a:extLst>
                    <a:ext uri="{9D8B030D-6E8A-4147-A177-3AD203B41FA5}">
                      <a16:colId xmlns:a16="http://schemas.microsoft.com/office/drawing/2014/main" val="1456648655"/>
                    </a:ext>
                  </a:extLst>
                </a:gridCol>
                <a:gridCol w="904781">
                  <a:extLst>
                    <a:ext uri="{9D8B030D-6E8A-4147-A177-3AD203B41FA5}">
                      <a16:colId xmlns:a16="http://schemas.microsoft.com/office/drawing/2014/main" val="123241463"/>
                    </a:ext>
                  </a:extLst>
                </a:gridCol>
                <a:gridCol w="1100661">
                  <a:extLst>
                    <a:ext uri="{9D8B030D-6E8A-4147-A177-3AD203B41FA5}">
                      <a16:colId xmlns:a16="http://schemas.microsoft.com/office/drawing/2014/main" val="4153329064"/>
                    </a:ext>
                  </a:extLst>
                </a:gridCol>
                <a:gridCol w="802177">
                  <a:extLst>
                    <a:ext uri="{9D8B030D-6E8A-4147-A177-3AD203B41FA5}">
                      <a16:colId xmlns:a16="http://schemas.microsoft.com/office/drawing/2014/main" val="593588397"/>
                    </a:ext>
                  </a:extLst>
                </a:gridCol>
                <a:gridCol w="904781">
                  <a:extLst>
                    <a:ext uri="{9D8B030D-6E8A-4147-A177-3AD203B41FA5}">
                      <a16:colId xmlns:a16="http://schemas.microsoft.com/office/drawing/2014/main" val="1255175610"/>
                    </a:ext>
                  </a:extLst>
                </a:gridCol>
              </a:tblGrid>
              <a:tr h="394090">
                <a:tc rowSpan="2">
                  <a:txBody>
                    <a:bodyPr/>
                    <a:lstStyle/>
                    <a:p>
                      <a:pPr algn="ctr" fontAlgn="ctr"/>
                      <a:r>
                        <a:rPr lang="en-IN" sz="1100" b="1" i="0" u="none" strike="noStrike">
                          <a:solidFill>
                            <a:srgbClr val="000000"/>
                          </a:solidFill>
                          <a:effectLst/>
                          <a:latin typeface="Calibri" panose="020F0502020204030204" pitchFamily="34" charset="0"/>
                        </a:rPr>
                        <a:t>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IN" sz="1100" b="1" i="0" u="none" strike="noStrike">
                          <a:solidFill>
                            <a:srgbClr val="000000"/>
                          </a:solidFill>
                          <a:effectLst/>
                          <a:latin typeface="Calibri" panose="020F0502020204030204" pitchFamily="34" charset="0"/>
                        </a:rPr>
                        <a:t>Regular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ctr"/>
                      <a:r>
                        <a:rPr lang="en-IN" sz="1100" b="1" i="0" u="none" strike="noStrike" dirty="0" err="1">
                          <a:solidFill>
                            <a:srgbClr val="000000"/>
                          </a:solidFill>
                          <a:effectLst/>
                          <a:latin typeface="Calibri" panose="020F0502020204030204" pitchFamily="34" charset="0"/>
                        </a:rPr>
                        <a:t>Smoted</a:t>
                      </a:r>
                      <a:r>
                        <a:rPr lang="en-IN" sz="1100" b="1" i="0" u="none" strike="noStrike" dirty="0">
                          <a:solidFill>
                            <a:srgbClr val="000000"/>
                          </a:solidFill>
                          <a:effectLst/>
                          <a:latin typeface="Calibri" panose="020F0502020204030204" pitchFamily="34" charset="0"/>
                        </a:rPr>
                        <a:t>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44426157"/>
                  </a:ext>
                </a:extLst>
              </a:tr>
              <a:tr h="738919">
                <a:tc vMerge="1">
                  <a:txBody>
                    <a:bodyPr/>
                    <a:lstStyle/>
                    <a:p>
                      <a:endParaRPr lang="en-IN"/>
                    </a:p>
                  </a:txBody>
                  <a:tcPr/>
                </a:tc>
                <a:tc>
                  <a:txBody>
                    <a:bodyPr/>
                    <a:lstStyle/>
                    <a:p>
                      <a:pPr algn="ctr" fontAlgn="ctr"/>
                      <a:r>
                        <a:rPr lang="en-IN" sz="1100" b="1" i="0" u="none" strike="noStrike" dirty="0">
                          <a:solidFill>
                            <a:srgbClr val="000000"/>
                          </a:solidFill>
                          <a:effectLst/>
                          <a:latin typeface="Calibri" panose="020F0502020204030204" pitchFamily="34" charset="0"/>
                        </a:rPr>
                        <a:t>Logistic Regression (Entire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Logistic Regression (Demographic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Decision 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Logistic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Decision 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1" i="0" u="none" strike="noStrike">
                          <a:solidFill>
                            <a:srgbClr val="000000"/>
                          </a:solidFill>
                          <a:effectLst/>
                          <a:latin typeface="Calibri" panose="020F0502020204030204" pitchFamily="34" charset="0"/>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169036481"/>
                  </a:ext>
                </a:extLst>
              </a:tr>
              <a:tr h="394090">
                <a:tc>
                  <a:txBody>
                    <a:bodyPr/>
                    <a:lstStyle/>
                    <a:p>
                      <a:pPr algn="ctr" fontAlgn="ctr"/>
                      <a:r>
                        <a:rPr lang="en-IN" sz="1100" b="1" i="0" u="none" strike="noStrike">
                          <a:solidFill>
                            <a:srgbClr val="000000"/>
                          </a:solidFill>
                          <a:effectLst/>
                          <a:latin typeface="Calibri" panose="020F0502020204030204" pitchFamily="34" charset="0"/>
                        </a:rPr>
                        <a:t>% 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0" i="0" u="none" strike="noStrike">
                          <a:solidFill>
                            <a:srgbClr val="000000"/>
                          </a:solidFill>
                          <a:effectLst/>
                          <a:latin typeface="Calibri" panose="020F0502020204030204" pitchFamily="34" charset="0"/>
                        </a:rPr>
                        <a:t>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14340140"/>
                  </a:ext>
                </a:extLst>
              </a:tr>
              <a:tr h="394090">
                <a:tc>
                  <a:txBody>
                    <a:bodyPr/>
                    <a:lstStyle/>
                    <a:p>
                      <a:pPr algn="ctr" fontAlgn="ctr"/>
                      <a:r>
                        <a:rPr lang="en-IN" sz="1100" b="1" i="0" u="none" strike="noStrike">
                          <a:solidFill>
                            <a:srgbClr val="000000"/>
                          </a:solidFill>
                          <a:effectLst/>
                          <a:latin typeface="Calibri" panose="020F0502020204030204" pitchFamily="34" charset="0"/>
                        </a:rPr>
                        <a:t>% Sensitivity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0" i="0" u="none" strike="noStrike">
                          <a:solidFill>
                            <a:srgbClr val="000000"/>
                          </a:solidFill>
                          <a:effectLst/>
                          <a:latin typeface="Calibri" panose="020F0502020204030204" pitchFamily="34" charset="0"/>
                        </a:rPr>
                        <a:t>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889663440"/>
                  </a:ext>
                </a:extLst>
              </a:tr>
              <a:tr h="394090">
                <a:tc>
                  <a:txBody>
                    <a:bodyPr/>
                    <a:lstStyle/>
                    <a:p>
                      <a:pPr algn="ctr" fontAlgn="ctr"/>
                      <a:r>
                        <a:rPr lang="en-IN" sz="1100" b="1" i="0" u="none" strike="noStrike">
                          <a:solidFill>
                            <a:srgbClr val="000000"/>
                          </a:solidFill>
                          <a:effectLst/>
                          <a:latin typeface="Calibri" panose="020F0502020204030204" pitchFamily="34" charset="0"/>
                        </a:rPr>
                        <a:t>% Specificity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100" b="0" i="0" u="none" strike="noStrike" dirty="0">
                          <a:solidFill>
                            <a:srgbClr val="000000"/>
                          </a:solidFill>
                          <a:effectLst/>
                          <a:latin typeface="Calibri" panose="020F0502020204030204"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dirty="0">
                          <a:solidFill>
                            <a:srgbClr val="000000"/>
                          </a:solidFill>
                          <a:effectLst/>
                          <a:latin typeface="Calibri" panose="020F0502020204030204" pitchFamily="34"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757163468"/>
                  </a:ext>
                </a:extLst>
              </a:tr>
            </a:tbl>
          </a:graphicData>
        </a:graphic>
      </p:graphicFrame>
      <p:sp>
        <p:nvSpPr>
          <p:cNvPr id="11" name="TextBox 10">
            <a:extLst>
              <a:ext uri="{FF2B5EF4-FFF2-40B4-BE49-F238E27FC236}">
                <a16:creationId xmlns:a16="http://schemas.microsoft.com/office/drawing/2014/main" id="{9B7D2B5B-2889-4B62-A103-678770C3CBB9}"/>
              </a:ext>
            </a:extLst>
          </p:cNvPr>
          <p:cNvSpPr txBox="1"/>
          <p:nvPr/>
        </p:nvSpPr>
        <p:spPr>
          <a:xfrm>
            <a:off x="1005574" y="1722267"/>
            <a:ext cx="10091513" cy="1200329"/>
          </a:xfrm>
          <a:prstGeom prst="rect">
            <a:avLst/>
          </a:prstGeom>
          <a:noFill/>
        </p:spPr>
        <p:txBody>
          <a:bodyPr wrap="square" rtlCol="0">
            <a:spAutoFit/>
          </a:bodyPr>
          <a:lstStyle/>
          <a:p>
            <a:r>
              <a:rPr lang="en-IN" dirty="0"/>
              <a:t>We had evaluated different models and found out the Accuracy, Sensitivity &amp; Specificity values for these.</a:t>
            </a:r>
          </a:p>
          <a:p>
            <a:endParaRPr lang="en-IN" dirty="0"/>
          </a:p>
          <a:p>
            <a:r>
              <a:rPr lang="en-IN" dirty="0"/>
              <a:t>The best model was selected to be </a:t>
            </a:r>
            <a:r>
              <a:rPr lang="en-IN" b="1" dirty="0"/>
              <a:t>Random Forest </a:t>
            </a:r>
            <a:r>
              <a:rPr lang="en-IN" dirty="0"/>
              <a:t>as the model evaluation parameters were relatively higher and the models were stable.</a:t>
            </a:r>
          </a:p>
        </p:txBody>
      </p:sp>
    </p:spTree>
    <p:extLst>
      <p:ext uri="{BB962C8B-B14F-4D97-AF65-F5344CB8AC3E}">
        <p14:creationId xmlns:p14="http://schemas.microsoft.com/office/powerpoint/2010/main" val="160956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Predictive Modelling: Comparison of Model parameters for various models.</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graphicFrame>
        <p:nvGraphicFramePr>
          <p:cNvPr id="2" name="Table 1">
            <a:extLst>
              <a:ext uri="{FF2B5EF4-FFF2-40B4-BE49-F238E27FC236}">
                <a16:creationId xmlns:a16="http://schemas.microsoft.com/office/drawing/2014/main" id="{E08C487C-47AB-4E27-9148-0EC3D5737651}"/>
              </a:ext>
            </a:extLst>
          </p:cNvPr>
          <p:cNvGraphicFramePr>
            <a:graphicFrameLocks noGrp="1"/>
          </p:cNvGraphicFramePr>
          <p:nvPr>
            <p:extLst>
              <p:ext uri="{D42A27DB-BD31-4B8C-83A1-F6EECF244321}">
                <p14:modId xmlns:p14="http://schemas.microsoft.com/office/powerpoint/2010/main" val="2808201570"/>
              </p:ext>
            </p:extLst>
          </p:nvPr>
        </p:nvGraphicFramePr>
        <p:xfrm>
          <a:off x="3570547" y="2991776"/>
          <a:ext cx="8032566" cy="3462290"/>
        </p:xfrm>
        <a:graphic>
          <a:graphicData uri="http://schemas.openxmlformats.org/drawingml/2006/table">
            <a:tbl>
              <a:tblPr/>
              <a:tblGrid>
                <a:gridCol w="1338761">
                  <a:extLst>
                    <a:ext uri="{9D8B030D-6E8A-4147-A177-3AD203B41FA5}">
                      <a16:colId xmlns:a16="http://schemas.microsoft.com/office/drawing/2014/main" val="515373545"/>
                    </a:ext>
                  </a:extLst>
                </a:gridCol>
                <a:gridCol w="1338761">
                  <a:extLst>
                    <a:ext uri="{9D8B030D-6E8A-4147-A177-3AD203B41FA5}">
                      <a16:colId xmlns:a16="http://schemas.microsoft.com/office/drawing/2014/main" val="830731636"/>
                    </a:ext>
                  </a:extLst>
                </a:gridCol>
                <a:gridCol w="1338761">
                  <a:extLst>
                    <a:ext uri="{9D8B030D-6E8A-4147-A177-3AD203B41FA5}">
                      <a16:colId xmlns:a16="http://schemas.microsoft.com/office/drawing/2014/main" val="3134665020"/>
                    </a:ext>
                  </a:extLst>
                </a:gridCol>
                <a:gridCol w="1338761">
                  <a:extLst>
                    <a:ext uri="{9D8B030D-6E8A-4147-A177-3AD203B41FA5}">
                      <a16:colId xmlns:a16="http://schemas.microsoft.com/office/drawing/2014/main" val="3072236426"/>
                    </a:ext>
                  </a:extLst>
                </a:gridCol>
                <a:gridCol w="1338761">
                  <a:extLst>
                    <a:ext uri="{9D8B030D-6E8A-4147-A177-3AD203B41FA5}">
                      <a16:colId xmlns:a16="http://schemas.microsoft.com/office/drawing/2014/main" val="3031071178"/>
                    </a:ext>
                  </a:extLst>
                </a:gridCol>
                <a:gridCol w="1338761">
                  <a:extLst>
                    <a:ext uri="{9D8B030D-6E8A-4147-A177-3AD203B41FA5}">
                      <a16:colId xmlns:a16="http://schemas.microsoft.com/office/drawing/2014/main" val="489139528"/>
                    </a:ext>
                  </a:extLst>
                </a:gridCol>
              </a:tblGrid>
              <a:tr h="467230">
                <a:tc>
                  <a:txBody>
                    <a:bodyPr/>
                    <a:lstStyle/>
                    <a:p>
                      <a:pPr algn="ctr" fontAlgn="ctr"/>
                      <a:r>
                        <a:rPr lang="en-IN" sz="800" b="1" i="0" u="none" strike="noStrike">
                          <a:solidFill>
                            <a:srgbClr val="000000"/>
                          </a:solidFill>
                          <a:effectLst/>
                          <a:latin typeface="Segoe UI" panose="020B0502040204020203" pitchFamily="34" charset="0"/>
                        </a:rPr>
                        <a:t>Bucket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800" b="1" i="0" u="none" strike="noStrike">
                          <a:solidFill>
                            <a:srgbClr val="000000"/>
                          </a:solidFill>
                          <a:effectLst/>
                          <a:latin typeface="Segoe UI" panose="020B0502040204020203"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800" b="1" i="0" u="none" strike="noStrike" dirty="0">
                          <a:solidFill>
                            <a:srgbClr val="000000"/>
                          </a:solidFill>
                          <a:effectLst/>
                          <a:latin typeface="Segoe UI" panose="020B0502040204020203" pitchFamily="34" charset="0"/>
                        </a:rPr>
                        <a:t>Total Good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800" b="1" i="0" u="none" strike="noStrike">
                          <a:solidFill>
                            <a:srgbClr val="000000"/>
                          </a:solidFill>
                          <a:effectLst/>
                          <a:latin typeface="Segoe UI" panose="020B0502040204020203" pitchFamily="34" charset="0"/>
                        </a:rPr>
                        <a:t>Cumulative Good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800" b="1" i="0" u="none" strike="noStrike">
                          <a:solidFill>
                            <a:srgbClr val="000000"/>
                          </a:solidFill>
                          <a:effectLst/>
                          <a:latin typeface="Segoe UI" panose="020B0502040204020203" pitchFamily="34" charset="0"/>
                        </a:rPr>
                        <a:t>CumGain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800" b="1" i="0" u="none" strike="noStrike">
                          <a:solidFill>
                            <a:srgbClr val="000000"/>
                          </a:solidFill>
                          <a:effectLst/>
                          <a:latin typeface="Segoe UI" panose="020B0502040204020203" pitchFamily="34" charset="0"/>
                        </a:rPr>
                        <a:t>CumLift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87991840"/>
                  </a:ext>
                </a:extLst>
              </a:tr>
              <a:tr h="299506">
                <a:tc>
                  <a:txBody>
                    <a:bodyPr/>
                    <a:lstStyle/>
                    <a:p>
                      <a:pPr algn="ctr" fontAlgn="ctr"/>
                      <a:r>
                        <a:rPr lang="en-IN" sz="800" b="0" i="0" u="none" strike="noStrike">
                          <a:solidFill>
                            <a:srgbClr val="FFFFFF"/>
                          </a:solidFill>
                          <a:effectLst/>
                          <a:latin typeface="Segoe UI" panose="020B0502040204020203"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15.57929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1.557929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969107429"/>
                  </a:ext>
                </a:extLst>
              </a:tr>
              <a:tr h="299506">
                <a:tc>
                  <a:txBody>
                    <a:bodyPr/>
                    <a:lstStyle/>
                    <a:p>
                      <a:pPr algn="ctr" fontAlgn="ctr"/>
                      <a:r>
                        <a:rPr lang="en-IN" sz="800" b="0" i="0" u="none" strike="noStrike">
                          <a:solidFill>
                            <a:srgbClr val="FFFFFF"/>
                          </a:solidFill>
                          <a:effectLst/>
                          <a:latin typeface="Segoe UI" panose="020B050204020402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13974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31.15858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1.557929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511151676"/>
                  </a:ext>
                </a:extLst>
              </a:tr>
              <a:tr h="299506">
                <a:tc>
                  <a:txBody>
                    <a:bodyPr/>
                    <a:lstStyle/>
                    <a:p>
                      <a:pPr algn="ctr" fontAlgn="ctr"/>
                      <a:r>
                        <a:rPr lang="en-IN" sz="800" b="0" i="0" u="none" strike="noStrike">
                          <a:solidFill>
                            <a:srgbClr val="FFFFFF"/>
                          </a:solidFill>
                          <a:effectLst/>
                          <a:latin typeface="Segoe UI" panose="020B050204020402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20961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46.73787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1.557929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440582384"/>
                  </a:ext>
                </a:extLst>
              </a:tr>
              <a:tr h="299506">
                <a:tc>
                  <a:txBody>
                    <a:bodyPr/>
                    <a:lstStyle/>
                    <a:p>
                      <a:pPr algn="ctr" fontAlgn="ctr"/>
                      <a:r>
                        <a:rPr lang="en-IN" sz="800" b="0" i="0" u="none" strike="noStrike">
                          <a:solidFill>
                            <a:srgbClr val="FFFFFF"/>
                          </a:solidFill>
                          <a:effectLst/>
                          <a:latin typeface="Segoe UI" panose="020B0502040204020203"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27947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62.31493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1.557873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776593278"/>
                  </a:ext>
                </a:extLst>
              </a:tr>
              <a:tr h="299506">
                <a:tc>
                  <a:txBody>
                    <a:bodyPr/>
                    <a:lstStyle/>
                    <a:p>
                      <a:pPr algn="ctr" fontAlgn="ctr"/>
                      <a:r>
                        <a:rPr lang="en-IN" sz="800" b="0" i="0" u="none" strike="noStrike">
                          <a:solidFill>
                            <a:srgbClr val="FFFFFF"/>
                          </a:solidFill>
                          <a:effectLst/>
                          <a:latin typeface="Segoe UI" panose="020B050204020402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34934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77.89422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IN" sz="800" b="0" i="0" u="none" strike="noStrike">
                          <a:solidFill>
                            <a:srgbClr val="FFFFFF"/>
                          </a:solidFill>
                          <a:effectLst/>
                          <a:latin typeface="Segoe UI" panose="020B0502040204020203" pitchFamily="34" charset="0"/>
                        </a:rPr>
                        <a:t>1.557884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388095949"/>
                  </a:ext>
                </a:extLst>
              </a:tr>
              <a:tr h="299506">
                <a:tc>
                  <a:txBody>
                    <a:bodyPr/>
                    <a:lstStyle/>
                    <a:p>
                      <a:pPr algn="ctr" fontAlgn="ctr"/>
                      <a:r>
                        <a:rPr lang="en-IN" sz="800" b="0" i="0" u="none" strike="noStrike">
                          <a:solidFill>
                            <a:srgbClr val="000000"/>
                          </a:solidFill>
                          <a:effectLst/>
                          <a:latin typeface="Segoe UI" panose="020B0502040204020203"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41921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93.47351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1.557892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6170963"/>
                  </a:ext>
                </a:extLst>
              </a:tr>
              <a:tr h="299506">
                <a:tc>
                  <a:txBody>
                    <a:bodyPr/>
                    <a:lstStyle/>
                    <a:p>
                      <a:pPr algn="ctr" fontAlgn="ctr"/>
                      <a:r>
                        <a:rPr lang="en-IN" sz="800" b="0" i="0" u="none" strike="noStrike">
                          <a:solidFill>
                            <a:srgbClr val="000000"/>
                          </a:solidFill>
                          <a:effectLst/>
                          <a:latin typeface="Segoe UI" panose="020B0502040204020203"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6986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1836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43757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dirty="0">
                          <a:solidFill>
                            <a:srgbClr val="000000"/>
                          </a:solidFill>
                          <a:effectLst/>
                          <a:latin typeface="Segoe UI" panose="020B0502040204020203" pitchFamily="34" charset="0"/>
                        </a:rPr>
                        <a:t>97.56734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1.393819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5840604"/>
                  </a:ext>
                </a:extLst>
              </a:tr>
              <a:tr h="299506">
                <a:tc>
                  <a:txBody>
                    <a:bodyPr/>
                    <a:lstStyle/>
                    <a:p>
                      <a:pPr algn="ctr" fontAlgn="ctr"/>
                      <a:r>
                        <a:rPr lang="en-IN" sz="800" b="0" i="0" u="none" strike="noStrike">
                          <a:solidFill>
                            <a:srgbClr val="000000"/>
                          </a:solidFill>
                          <a:effectLst/>
                          <a:latin typeface="Segoe UI" panose="020B0502040204020203"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43757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97.56734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1.219592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5929601"/>
                  </a:ext>
                </a:extLst>
              </a:tr>
              <a:tr h="299506">
                <a:tc>
                  <a:txBody>
                    <a:bodyPr/>
                    <a:lstStyle/>
                    <a:p>
                      <a:pPr algn="ctr" fontAlgn="ctr"/>
                      <a:r>
                        <a:rPr lang="en-IN" sz="800" b="0" i="0" u="none" strike="noStrike">
                          <a:solidFill>
                            <a:srgbClr val="000000"/>
                          </a:solidFill>
                          <a:effectLst/>
                          <a:latin typeface="Segoe UI" panose="020B0502040204020203"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43757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97.56734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1.084082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84715"/>
                  </a:ext>
                </a:extLst>
              </a:tr>
              <a:tr h="299506">
                <a:tc>
                  <a:txBody>
                    <a:bodyPr/>
                    <a:lstStyle/>
                    <a:p>
                      <a:pPr algn="ctr" fontAlgn="ctr"/>
                      <a:r>
                        <a:rPr lang="en-IN" sz="800" b="0" i="0" u="none" strike="noStrike">
                          <a:solidFill>
                            <a:srgbClr val="000000"/>
                          </a:solidFill>
                          <a:effectLst/>
                          <a:latin typeface="Segoe UI" panose="020B0502040204020203"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6986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44848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a:solidFill>
                            <a:srgbClr val="000000"/>
                          </a:solidFill>
                          <a:effectLst/>
                          <a:latin typeface="Segoe UI" panose="020B0502040204020203"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800" b="0" i="0" u="none" strike="noStrike" dirty="0">
                          <a:solidFill>
                            <a:srgbClr val="000000"/>
                          </a:solidFill>
                          <a:effectLst/>
                          <a:latin typeface="Segoe UI" panose="020B0502040204020203"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0661491"/>
                  </a:ext>
                </a:extLst>
              </a:tr>
            </a:tbl>
          </a:graphicData>
        </a:graphic>
      </p:graphicFrame>
      <p:pic>
        <p:nvPicPr>
          <p:cNvPr id="7" name="Picture 6">
            <a:extLst>
              <a:ext uri="{FF2B5EF4-FFF2-40B4-BE49-F238E27FC236}">
                <a16:creationId xmlns:a16="http://schemas.microsoft.com/office/drawing/2014/main" id="{00000000-0008-0000-0000-000004000000}"/>
              </a:ext>
            </a:extLst>
          </p:cNvPr>
          <p:cNvPicPr>
            <a:picLocks noChangeAspect="1"/>
          </p:cNvPicPr>
          <p:nvPr/>
        </p:nvPicPr>
        <p:blipFill>
          <a:blip r:embed="rId2"/>
          <a:stretch>
            <a:fillRect/>
          </a:stretch>
        </p:blipFill>
        <p:spPr>
          <a:xfrm>
            <a:off x="367522" y="1248089"/>
            <a:ext cx="2675765" cy="2603036"/>
          </a:xfrm>
          <a:prstGeom prst="rect">
            <a:avLst/>
          </a:prstGeom>
        </p:spPr>
      </p:pic>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stretch>
            <a:fillRect/>
          </a:stretch>
        </p:blipFill>
        <p:spPr>
          <a:xfrm>
            <a:off x="287590" y="3865218"/>
            <a:ext cx="2835627" cy="2760285"/>
          </a:xfrm>
          <a:prstGeom prst="rect">
            <a:avLst/>
          </a:prstGeom>
        </p:spPr>
      </p:pic>
      <p:sp>
        <p:nvSpPr>
          <p:cNvPr id="5" name="TextBox 4">
            <a:extLst>
              <a:ext uri="{FF2B5EF4-FFF2-40B4-BE49-F238E27FC236}">
                <a16:creationId xmlns:a16="http://schemas.microsoft.com/office/drawing/2014/main" id="{293FCEF5-B19F-4AD1-A762-C6E40043420A}"/>
              </a:ext>
            </a:extLst>
          </p:cNvPr>
          <p:cNvSpPr txBox="1"/>
          <p:nvPr/>
        </p:nvSpPr>
        <p:spPr>
          <a:xfrm>
            <a:off x="3488924" y="1473693"/>
            <a:ext cx="7253056" cy="923330"/>
          </a:xfrm>
          <a:prstGeom prst="rect">
            <a:avLst/>
          </a:prstGeom>
          <a:noFill/>
        </p:spPr>
        <p:txBody>
          <a:bodyPr wrap="square" rtlCol="0">
            <a:spAutoFit/>
          </a:bodyPr>
          <a:lstStyle/>
          <a:p>
            <a:r>
              <a:rPr lang="en-IN" dirty="0"/>
              <a:t>We can observe that in the 5</a:t>
            </a:r>
            <a:r>
              <a:rPr lang="en-IN" baseline="30000" dirty="0"/>
              <a:t>th</a:t>
            </a:r>
            <a:r>
              <a:rPr lang="en-IN" dirty="0"/>
              <a:t> decile, we are able to target around 78% of the customers who are likely to be approved for the credit card service compared to 50% in case of a random selection.</a:t>
            </a:r>
          </a:p>
        </p:txBody>
      </p:sp>
    </p:spTree>
    <p:extLst>
      <p:ext uri="{BB962C8B-B14F-4D97-AF65-F5344CB8AC3E}">
        <p14:creationId xmlns:p14="http://schemas.microsoft.com/office/powerpoint/2010/main" val="106975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Application Scorecard: Score varies between 203 to 495; Cut-off score - 334</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graphicFrame>
        <p:nvGraphicFramePr>
          <p:cNvPr id="11" name="Table 10">
            <a:extLst>
              <a:ext uri="{FF2B5EF4-FFF2-40B4-BE49-F238E27FC236}">
                <a16:creationId xmlns:a16="http://schemas.microsoft.com/office/drawing/2014/main" id="{C389B833-2EDE-4F26-8152-783C5DA9B4C0}"/>
              </a:ext>
            </a:extLst>
          </p:cNvPr>
          <p:cNvGraphicFramePr>
            <a:graphicFrameLocks noGrp="1"/>
          </p:cNvGraphicFramePr>
          <p:nvPr>
            <p:extLst>
              <p:ext uri="{D42A27DB-BD31-4B8C-83A1-F6EECF244321}">
                <p14:modId xmlns:p14="http://schemas.microsoft.com/office/powerpoint/2010/main" val="158502044"/>
              </p:ext>
            </p:extLst>
          </p:nvPr>
        </p:nvGraphicFramePr>
        <p:xfrm>
          <a:off x="1899808" y="1416222"/>
          <a:ext cx="8695186" cy="5160782"/>
        </p:xfrm>
        <a:graphic>
          <a:graphicData uri="http://schemas.openxmlformats.org/drawingml/2006/table">
            <a:tbl>
              <a:tblPr firstRow="1" bandRow="1">
                <a:tableStyleId>{5940675A-B579-460E-94D1-54222C63F5DA}</a:tableStyleId>
              </a:tblPr>
              <a:tblGrid>
                <a:gridCol w="4347593">
                  <a:extLst>
                    <a:ext uri="{9D8B030D-6E8A-4147-A177-3AD203B41FA5}">
                      <a16:colId xmlns:a16="http://schemas.microsoft.com/office/drawing/2014/main" val="754929519"/>
                    </a:ext>
                  </a:extLst>
                </a:gridCol>
                <a:gridCol w="4347593">
                  <a:extLst>
                    <a:ext uri="{9D8B030D-6E8A-4147-A177-3AD203B41FA5}">
                      <a16:colId xmlns:a16="http://schemas.microsoft.com/office/drawing/2014/main" val="800440092"/>
                    </a:ext>
                  </a:extLst>
                </a:gridCol>
              </a:tblGrid>
              <a:tr h="5160782">
                <a:tc>
                  <a:txBody>
                    <a:bodyPr/>
                    <a:lstStyle/>
                    <a:p>
                      <a:pPr marL="299085" marR="0" lvl="0" indent="-286385" algn="l" defTabSz="914400" rtl="0" eaLnBrk="1" fontAlgn="auto" latinLnBrk="0" hangingPunct="1">
                        <a:lnSpc>
                          <a:spcPct val="100000"/>
                        </a:lnSpc>
                        <a:spcBef>
                          <a:spcPts val="100"/>
                        </a:spcBef>
                        <a:spcAft>
                          <a:spcPts val="0"/>
                        </a:spcAft>
                        <a:buClrTx/>
                        <a:buSzTx/>
                        <a:buFontTx/>
                        <a:buChar char="•"/>
                        <a:tabLst>
                          <a:tab pos="299085" algn="l"/>
                          <a:tab pos="299720" algn="l"/>
                        </a:tabLst>
                        <a:defRPr/>
                      </a:pPr>
                      <a:r>
                        <a:rPr kumimoji="0" lang="en-IN" sz="1600" u="none" strike="noStrike" kern="1200" cap="none" spc="-45" normalizeH="0" baseline="0" noProof="0" dirty="0">
                          <a:ln>
                            <a:noFill/>
                          </a:ln>
                          <a:effectLst/>
                          <a:uLnTx/>
                          <a:uFillTx/>
                        </a:rPr>
                        <a:t>Cut-off: </a:t>
                      </a:r>
                      <a:r>
                        <a:rPr kumimoji="0" lang="en-IN" sz="1600" u="none" strike="noStrike" kern="1200" cap="none" spc="-90" normalizeH="0" baseline="0" noProof="0" dirty="0">
                          <a:ln>
                            <a:noFill/>
                          </a:ln>
                          <a:effectLst/>
                          <a:uLnTx/>
                          <a:uFillTx/>
                        </a:rPr>
                        <a:t>334 </a:t>
                      </a:r>
                      <a:r>
                        <a:rPr kumimoji="0" lang="en-IN" sz="1600" u="none" strike="noStrike" kern="1200" cap="none" spc="-100" normalizeH="0" baseline="0" noProof="0" dirty="0">
                          <a:ln>
                            <a:noFill/>
                          </a:ln>
                          <a:effectLst/>
                          <a:uLnTx/>
                          <a:uFillTx/>
                        </a:rPr>
                        <a:t>is </a:t>
                      </a:r>
                      <a:r>
                        <a:rPr kumimoji="0" lang="en-IN" sz="1600" u="none" strike="noStrike" kern="1200" cap="none" spc="-20" normalizeH="0" baseline="0" noProof="0" dirty="0">
                          <a:ln>
                            <a:noFill/>
                          </a:ln>
                          <a:effectLst/>
                          <a:uLnTx/>
                          <a:uFillTx/>
                        </a:rPr>
                        <a:t>the </a:t>
                      </a:r>
                      <a:r>
                        <a:rPr kumimoji="0" lang="en-IN" sz="1600" u="none" strike="noStrike" kern="1200" cap="none" spc="-85" normalizeH="0" baseline="0" noProof="0" dirty="0">
                          <a:ln>
                            <a:noFill/>
                          </a:ln>
                          <a:effectLst/>
                          <a:uLnTx/>
                          <a:uFillTx/>
                        </a:rPr>
                        <a:t>baseline </a:t>
                      </a:r>
                      <a:r>
                        <a:rPr kumimoji="0" lang="en-IN" sz="1600" u="none" strike="noStrike" kern="1200" cap="none" spc="5" normalizeH="0" baseline="0" noProof="0" dirty="0">
                          <a:ln>
                            <a:noFill/>
                          </a:ln>
                          <a:effectLst/>
                          <a:uLnTx/>
                          <a:uFillTx/>
                        </a:rPr>
                        <a:t>for </a:t>
                      </a:r>
                      <a:r>
                        <a:rPr kumimoji="0" lang="en-IN" sz="1600" u="none" strike="noStrike" kern="1200" cap="none" spc="-50" normalizeH="0" baseline="0" noProof="0" dirty="0">
                          <a:ln>
                            <a:noFill/>
                          </a:ln>
                          <a:effectLst/>
                          <a:uLnTx/>
                          <a:uFillTx/>
                        </a:rPr>
                        <a:t>providing </a:t>
                      </a:r>
                      <a:r>
                        <a:rPr kumimoji="0" lang="en-IN" sz="1600" u="none" strike="noStrike" kern="1200" cap="none" spc="-30" normalizeH="0" baseline="0" noProof="0" dirty="0">
                          <a:ln>
                            <a:noFill/>
                          </a:ln>
                          <a:effectLst/>
                          <a:uLnTx/>
                          <a:uFillTx/>
                        </a:rPr>
                        <a:t>credit </a:t>
                      </a:r>
                      <a:r>
                        <a:rPr kumimoji="0" lang="en-IN" sz="1600" u="none" strike="noStrike" kern="1200" cap="none" spc="-80" normalizeH="0" baseline="0" noProof="0" dirty="0">
                          <a:ln>
                            <a:noFill/>
                          </a:ln>
                          <a:effectLst/>
                          <a:uLnTx/>
                          <a:uFillTx/>
                        </a:rPr>
                        <a:t>card </a:t>
                      </a:r>
                      <a:r>
                        <a:rPr kumimoji="0" lang="en-IN" sz="1600" u="none" strike="noStrike" kern="1200" cap="none" spc="25" normalizeH="0" baseline="0" noProof="0" dirty="0">
                          <a:ln>
                            <a:noFill/>
                          </a:ln>
                          <a:effectLst/>
                          <a:uLnTx/>
                          <a:uFillTx/>
                        </a:rPr>
                        <a:t>to</a:t>
                      </a:r>
                      <a:r>
                        <a:rPr kumimoji="0" lang="en-IN" sz="1600" u="none" strike="noStrike" kern="1200" cap="none" spc="-370" normalizeH="0" baseline="0" noProof="0" dirty="0">
                          <a:ln>
                            <a:noFill/>
                          </a:ln>
                          <a:effectLst/>
                          <a:uLnTx/>
                          <a:uFillTx/>
                        </a:rPr>
                        <a:t> </a:t>
                      </a:r>
                      <a:r>
                        <a:rPr kumimoji="0" lang="en-IN" sz="1600" u="none" strike="noStrike" kern="1200" cap="none" spc="-20" normalizeH="0" baseline="0" noProof="0" dirty="0">
                          <a:ln>
                            <a:noFill/>
                          </a:ln>
                          <a:effectLst/>
                          <a:uLnTx/>
                          <a:uFillTx/>
                        </a:rPr>
                        <a:t>the </a:t>
                      </a:r>
                      <a:r>
                        <a:rPr kumimoji="0" lang="en-IN" sz="1600" u="none" strike="noStrike" kern="1200" cap="none" spc="-80" normalizeH="0" baseline="0" noProof="0" dirty="0">
                          <a:ln>
                            <a:noFill/>
                          </a:ln>
                          <a:effectLst/>
                          <a:uLnTx/>
                          <a:uFillTx/>
                        </a:rPr>
                        <a:t>customers where performance data is mentioned.</a:t>
                      </a:r>
                      <a:endParaRPr kumimoji="0" lang="en-IN" sz="1600" u="none" strike="noStrike" kern="1200" cap="none" spc="0" normalizeH="0" baseline="0" noProof="0" dirty="0">
                        <a:ln>
                          <a:noFill/>
                        </a:ln>
                        <a:effectLst/>
                        <a:uLnTx/>
                        <a:uFillTx/>
                      </a:endParaRPr>
                    </a:p>
                    <a:p>
                      <a:pPr marL="299085" marR="0" lvl="0" indent="-286385" algn="l" defTabSz="914400" rtl="0" eaLnBrk="1" fontAlgn="auto" latinLnBrk="0" hangingPunct="1">
                        <a:lnSpc>
                          <a:spcPct val="100000"/>
                        </a:lnSpc>
                        <a:spcBef>
                          <a:spcPts val="100"/>
                        </a:spcBef>
                        <a:spcAft>
                          <a:spcPts val="0"/>
                        </a:spcAft>
                        <a:buClrTx/>
                        <a:buSzTx/>
                        <a:buFontTx/>
                        <a:buChar char="•"/>
                        <a:tabLst>
                          <a:tab pos="299085" algn="l"/>
                          <a:tab pos="299720" algn="l"/>
                        </a:tabLst>
                        <a:defRPr/>
                      </a:pPr>
                      <a:endParaRPr kumimoji="0" lang="en-IN" sz="1600" u="none" strike="noStrike" kern="1200" cap="none" spc="0" normalizeH="0" baseline="0" noProof="0" dirty="0">
                        <a:ln>
                          <a:noFill/>
                        </a:ln>
                        <a:effectLst/>
                        <a:uLnTx/>
                        <a:uFillTx/>
                      </a:endParaRPr>
                    </a:p>
                    <a:p>
                      <a:endParaRPr lang="en-IN" sz="1600" dirty="0"/>
                    </a:p>
                    <a:p>
                      <a:endParaRPr lang="en-IN" sz="1600" dirty="0"/>
                    </a:p>
                    <a:p>
                      <a:endParaRPr lang="en-IN" sz="1600" dirty="0"/>
                    </a:p>
                    <a:p>
                      <a:endParaRPr lang="en-IN" sz="1600" dirty="0"/>
                    </a:p>
                    <a:p>
                      <a:endParaRPr lang="en-IN" sz="16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u="none" strike="noStrike" kern="1200" cap="none" spc="-45" normalizeH="0" baseline="0" noProof="0" dirty="0">
                          <a:ln>
                            <a:noFill/>
                          </a:ln>
                          <a:effectLst/>
                          <a:uLnTx/>
                          <a:uFillTx/>
                        </a:rPr>
                        <a:t>Around 99.7% customers would had rejected for the credit card application for which we do not know if they would default or not (</a:t>
                      </a:r>
                      <a:r>
                        <a:rPr kumimoji="0" lang="en-IN" sz="1600" u="none" strike="noStrike" kern="1200" cap="none" spc="-45" normalizeH="0" baseline="0" noProof="0" dirty="0" err="1">
                          <a:ln>
                            <a:noFill/>
                          </a:ln>
                          <a:effectLst/>
                          <a:uLnTx/>
                          <a:uFillTx/>
                        </a:rPr>
                        <a:t>Performance.Tag</a:t>
                      </a:r>
                      <a:r>
                        <a:rPr kumimoji="0" lang="en-IN" sz="1600" u="none" strike="noStrike" kern="1200" cap="none" spc="-45" normalizeH="0" baseline="0" noProof="0" dirty="0">
                          <a:ln>
                            <a:noFill/>
                          </a:ln>
                          <a:effectLst/>
                          <a:uLnTx/>
                          <a:uFillTx/>
                        </a:rPr>
                        <a:t>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u="none" strike="noStrike" kern="1200" cap="none" spc="-45"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u="none" strike="noStrike" kern="1200" cap="none" spc="0" normalizeH="0" baseline="0" noProof="0" dirty="0">
                        <a:ln>
                          <a:noFill/>
                        </a:ln>
                        <a:effectLst/>
                        <a:uLnTx/>
                        <a:uFillTx/>
                      </a:endParaRPr>
                    </a:p>
                    <a:p>
                      <a:endParaRPr lang="en-IN" sz="1600" dirty="0"/>
                    </a:p>
                  </a:txBody>
                  <a:tcPr/>
                </a:tc>
                <a:extLst>
                  <a:ext uri="{0D108BD9-81ED-4DB2-BD59-A6C34878D82A}">
                    <a16:rowId xmlns:a16="http://schemas.microsoft.com/office/drawing/2014/main" val="2171679203"/>
                  </a:ext>
                </a:extLst>
              </a:tr>
            </a:tbl>
          </a:graphicData>
        </a:graphic>
      </p:graphicFrame>
      <p:pic>
        <p:nvPicPr>
          <p:cNvPr id="12" name="Picture 11">
            <a:extLst>
              <a:ext uri="{FF2B5EF4-FFF2-40B4-BE49-F238E27FC236}">
                <a16:creationId xmlns:a16="http://schemas.microsoft.com/office/drawing/2014/main" id="{6B320B01-04EE-43E9-989C-0ECECB84F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633" y="2696174"/>
            <a:ext cx="4000132" cy="3689011"/>
          </a:xfrm>
          <a:prstGeom prst="rect">
            <a:avLst/>
          </a:prstGeom>
        </p:spPr>
      </p:pic>
      <p:pic>
        <p:nvPicPr>
          <p:cNvPr id="13" name="Picture 12">
            <a:extLst>
              <a:ext uri="{FF2B5EF4-FFF2-40B4-BE49-F238E27FC236}">
                <a16:creationId xmlns:a16="http://schemas.microsoft.com/office/drawing/2014/main" id="{BC718B17-9F7F-417C-B47D-993639BF2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642" y="2696175"/>
            <a:ext cx="4000132" cy="3689010"/>
          </a:xfrm>
          <a:prstGeom prst="rect">
            <a:avLst/>
          </a:prstGeom>
        </p:spPr>
      </p:pic>
    </p:spTree>
    <p:extLst>
      <p:ext uri="{BB962C8B-B14F-4D97-AF65-F5344CB8AC3E}">
        <p14:creationId xmlns:p14="http://schemas.microsoft.com/office/powerpoint/2010/main" val="165233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Incorrect classifications before the model was applied to the dataset Rejected(yes) &amp; Accepted(no)</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5" name="Picture 4">
            <a:extLst>
              <a:ext uri="{FF2B5EF4-FFF2-40B4-BE49-F238E27FC236}">
                <a16:creationId xmlns:a16="http://schemas.microsoft.com/office/drawing/2014/main" id="{11E04098-BDFF-44B4-BA2F-01868FE3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751" y="1335110"/>
            <a:ext cx="5683981" cy="5241894"/>
          </a:xfrm>
          <a:prstGeom prst="rect">
            <a:avLst/>
          </a:prstGeom>
        </p:spPr>
      </p:pic>
      <p:sp>
        <p:nvSpPr>
          <p:cNvPr id="6" name="TextBox 5">
            <a:extLst>
              <a:ext uri="{FF2B5EF4-FFF2-40B4-BE49-F238E27FC236}">
                <a16:creationId xmlns:a16="http://schemas.microsoft.com/office/drawing/2014/main" id="{240194EC-CF76-40AA-8EC1-3D53E131257C}"/>
              </a:ext>
            </a:extLst>
          </p:cNvPr>
          <p:cNvSpPr txBox="1"/>
          <p:nvPr/>
        </p:nvSpPr>
        <p:spPr>
          <a:xfrm>
            <a:off x="603681" y="2125520"/>
            <a:ext cx="4811697" cy="2862322"/>
          </a:xfrm>
          <a:prstGeom prst="rect">
            <a:avLst/>
          </a:prstGeom>
          <a:noFill/>
        </p:spPr>
        <p:txBody>
          <a:bodyPr wrap="square" rtlCol="0">
            <a:spAutoFit/>
          </a:bodyPr>
          <a:lstStyle/>
          <a:p>
            <a:pPr marL="285750" indent="-285750">
              <a:buFont typeface="Arial" panose="020B0604020202020204" pitchFamily="34" charset="0"/>
              <a:buChar char="•"/>
            </a:pPr>
            <a:r>
              <a:rPr lang="en-IN" dirty="0"/>
              <a:t>Application scorecard </a:t>
            </a:r>
            <a:r>
              <a:rPr lang="en-IN" dirty="0" err="1"/>
              <a:t>cutoff</a:t>
            </a:r>
            <a:r>
              <a:rPr lang="en-IN" dirty="0"/>
              <a:t> was build from the final evaluated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per image, we can observe that there are lot of misclassifications on either sides for granting / rejecting a credit card applications leading to credit losses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shall reduce the misclassifications on using the model. </a:t>
            </a:r>
          </a:p>
        </p:txBody>
      </p:sp>
    </p:spTree>
    <p:extLst>
      <p:ext uri="{BB962C8B-B14F-4D97-AF65-F5344CB8AC3E}">
        <p14:creationId xmlns:p14="http://schemas.microsoft.com/office/powerpoint/2010/main" val="24932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Rejected(yes) vs Accepted(no) Application Scorecard values.</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6" name="Picture 5">
            <a:extLst>
              <a:ext uri="{FF2B5EF4-FFF2-40B4-BE49-F238E27FC236}">
                <a16:creationId xmlns:a16="http://schemas.microsoft.com/office/drawing/2014/main" id="{6A613D9B-4D08-4DDB-9863-4D3E4C9EF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33793"/>
            <a:ext cx="5791199" cy="5343211"/>
          </a:xfrm>
          <a:prstGeom prst="rect">
            <a:avLst/>
          </a:prstGeom>
        </p:spPr>
      </p:pic>
      <p:sp>
        <p:nvSpPr>
          <p:cNvPr id="7" name="TextBox 6">
            <a:extLst>
              <a:ext uri="{FF2B5EF4-FFF2-40B4-BE49-F238E27FC236}">
                <a16:creationId xmlns:a16="http://schemas.microsoft.com/office/drawing/2014/main" id="{9655B16D-5685-43AB-A5AB-BD50D560AFD0}"/>
              </a:ext>
            </a:extLst>
          </p:cNvPr>
          <p:cNvSpPr txBox="1"/>
          <p:nvPr/>
        </p:nvSpPr>
        <p:spPr>
          <a:xfrm>
            <a:off x="299442" y="1885823"/>
            <a:ext cx="4811697" cy="3139321"/>
          </a:xfrm>
          <a:prstGeom prst="rect">
            <a:avLst/>
          </a:prstGeom>
          <a:noFill/>
        </p:spPr>
        <p:txBody>
          <a:bodyPr wrap="square" rtlCol="0">
            <a:spAutoFit/>
          </a:bodyPr>
          <a:lstStyle/>
          <a:p>
            <a:pPr marL="285750" indent="-285750">
              <a:buFont typeface="Arial" panose="020B0604020202020204" pitchFamily="34" charset="0"/>
              <a:buChar char="•"/>
            </a:pPr>
            <a:r>
              <a:rPr lang="en-IN" dirty="0"/>
              <a:t>Application scorecard </a:t>
            </a:r>
            <a:r>
              <a:rPr lang="en-IN" dirty="0" err="1"/>
              <a:t>cutoff</a:t>
            </a:r>
            <a:r>
              <a:rPr lang="en-IN" dirty="0"/>
              <a:t> was build from the final evaluated model (Random Forest).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per image, we can observe that there are no or minimal misclassifications which help us with Auto Approval / Auto Rejection of the credit card applications.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helps us in correctly classifying the applicants which could default and which would turn out to be good customers.</a:t>
            </a:r>
          </a:p>
        </p:txBody>
      </p:sp>
    </p:spTree>
    <p:extLst>
      <p:ext uri="{BB962C8B-B14F-4D97-AF65-F5344CB8AC3E}">
        <p14:creationId xmlns:p14="http://schemas.microsoft.com/office/powerpoint/2010/main" val="137474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Impact on Provision for Credit Losses and Net Savings in Credit Losses</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sp>
        <p:nvSpPr>
          <p:cNvPr id="6" name="object 4">
            <a:extLst>
              <a:ext uri="{FF2B5EF4-FFF2-40B4-BE49-F238E27FC236}">
                <a16:creationId xmlns:a16="http://schemas.microsoft.com/office/drawing/2014/main" id="{7A4D30B9-1F91-4828-8F3F-9E10A6A8D421}"/>
              </a:ext>
            </a:extLst>
          </p:cNvPr>
          <p:cNvSpPr txBox="1"/>
          <p:nvPr/>
        </p:nvSpPr>
        <p:spPr>
          <a:xfrm>
            <a:off x="3616554" y="2426691"/>
            <a:ext cx="2740903" cy="1075294"/>
          </a:xfrm>
          <a:prstGeom prst="rect">
            <a:avLst/>
          </a:prstGeom>
        </p:spPr>
        <p:txBody>
          <a:bodyPr vert="horz" wrap="square" lIns="0" tIns="145415" rIns="0" bIns="0" rtlCol="0">
            <a:spAutoFit/>
          </a:bodyPr>
          <a:lstStyle/>
          <a:p>
            <a:pPr marL="298450" marR="0" lvl="0" indent="-285750" algn="l" defTabSz="914400" rtl="0" eaLnBrk="1" fontAlgn="auto" latinLnBrk="0" hangingPunct="1">
              <a:lnSpc>
                <a:spcPct val="100000"/>
              </a:lnSpc>
              <a:spcBef>
                <a:spcPts val="1145"/>
              </a:spcBef>
              <a:spcAft>
                <a:spcPts val="0"/>
              </a:spcAft>
              <a:buClrTx/>
              <a:buSzTx/>
              <a:buFont typeface="Arial" panose="020B0604020202020204" pitchFamily="34" charset="0"/>
              <a:buChar char="•"/>
              <a:tabLst>
                <a:tab pos="299085" algn="l"/>
                <a:tab pos="299720" algn="l"/>
                <a:tab pos="2475230" algn="l"/>
              </a:tabLst>
              <a:defRPr/>
            </a:pPr>
            <a:r>
              <a:rPr kumimoji="0" lang="en-IN" sz="1400" b="0" i="0" u="none" strike="noStrike" kern="1200" cap="none" spc="-80" normalizeH="0" baseline="0" noProof="0" dirty="0">
                <a:ln>
                  <a:noFill/>
                </a:ln>
                <a:solidFill>
                  <a:srgbClr val="1D3177"/>
                </a:solidFill>
                <a:effectLst/>
                <a:uLnTx/>
                <a:uFillTx/>
                <a:latin typeface="Arial"/>
                <a:ea typeface="+mn-ea"/>
                <a:cs typeface="Arial"/>
              </a:rPr>
              <a:t>PCL</a:t>
            </a:r>
            <a:r>
              <a:rPr kumimoji="0" sz="1400" b="0" i="0" u="none" strike="noStrike" kern="1200" cap="none" spc="-80" normalizeH="0" baseline="0" noProof="0" dirty="0">
                <a:ln>
                  <a:noFill/>
                </a:ln>
                <a:solidFill>
                  <a:srgbClr val="1D3177"/>
                </a:solidFill>
                <a:effectLst/>
                <a:uLnTx/>
                <a:uFillTx/>
                <a:latin typeface="Arial"/>
                <a:ea typeface="+mn-ea"/>
                <a:cs typeface="Arial"/>
              </a:rPr>
              <a:t> </a:t>
            </a:r>
            <a:r>
              <a:rPr kumimoji="0" lang="en-IN" sz="1400" b="0" i="0" u="none" strike="noStrike" kern="1200" cap="none" spc="-80" normalizeH="0" baseline="0" noProof="0" dirty="0">
                <a:ln>
                  <a:noFill/>
                </a:ln>
                <a:solidFill>
                  <a:srgbClr val="1D3177"/>
                </a:solidFill>
                <a:effectLst/>
                <a:uLnTx/>
                <a:uFillTx/>
                <a:latin typeface="Arial"/>
                <a:ea typeface="+mn-ea"/>
                <a:cs typeface="Arial"/>
              </a:rPr>
              <a:t>lost without m</a:t>
            </a:r>
            <a:r>
              <a:rPr kumimoji="0" sz="1400" b="0" i="0" u="none" strike="noStrike" kern="1200" cap="none" spc="-65" normalizeH="0" baseline="0" noProof="0" dirty="0" err="1">
                <a:ln>
                  <a:noFill/>
                </a:ln>
                <a:solidFill>
                  <a:srgbClr val="1D3177"/>
                </a:solidFill>
                <a:effectLst/>
                <a:uLnTx/>
                <a:uFillTx/>
                <a:latin typeface="Arial"/>
                <a:ea typeface="+mn-ea"/>
                <a:cs typeface="Arial"/>
              </a:rPr>
              <a:t>o</a:t>
            </a:r>
            <a:r>
              <a:rPr kumimoji="0" sz="1400" b="0" i="0" u="none" strike="noStrike" kern="1200" cap="none" spc="-45" normalizeH="0" baseline="0" noProof="0" dirty="0" err="1">
                <a:ln>
                  <a:noFill/>
                </a:ln>
                <a:solidFill>
                  <a:srgbClr val="1D3177"/>
                </a:solidFill>
                <a:effectLst/>
                <a:uLnTx/>
                <a:uFillTx/>
                <a:latin typeface="Arial"/>
                <a:ea typeface="+mn-ea"/>
                <a:cs typeface="Arial"/>
              </a:rPr>
              <a:t>d</a:t>
            </a:r>
            <a:r>
              <a:rPr kumimoji="0" sz="1400" b="0" i="0" u="none" strike="noStrike" kern="1200" cap="none" spc="-50" normalizeH="0" baseline="0" noProof="0" dirty="0" err="1">
                <a:ln>
                  <a:noFill/>
                </a:ln>
                <a:solidFill>
                  <a:srgbClr val="1D3177"/>
                </a:solidFill>
                <a:effectLst/>
                <a:uLnTx/>
                <a:uFillTx/>
                <a:latin typeface="Arial"/>
                <a:ea typeface="+mn-ea"/>
                <a:cs typeface="Arial"/>
              </a:rPr>
              <a:t>el</a:t>
            </a:r>
            <a:r>
              <a:rPr kumimoji="0" lang="en-IN" sz="1400" b="0" i="0" u="none" strike="noStrike" kern="1200" cap="none" spc="-50" normalizeH="0" baseline="0" noProof="0" dirty="0">
                <a:ln>
                  <a:noFill/>
                </a:ln>
                <a:solidFill>
                  <a:srgbClr val="1D3177"/>
                </a:solidFill>
                <a:effectLst/>
                <a:uLnTx/>
                <a:uFillTx/>
                <a:latin typeface="Arial"/>
                <a:ea typeface="+mn-ea"/>
                <a:cs typeface="Arial"/>
              </a:rPr>
              <a:t> = </a:t>
            </a:r>
            <a:r>
              <a:rPr kumimoji="0" sz="1400" i="0" u="none" strike="noStrike" kern="1200" cap="none" spc="-95" normalizeH="0" baseline="0" noProof="0" dirty="0">
                <a:ln>
                  <a:noFill/>
                </a:ln>
                <a:solidFill>
                  <a:srgbClr val="1D3177"/>
                </a:solidFill>
                <a:effectLst/>
                <a:uLnTx/>
                <a:uFillTx/>
                <a:latin typeface="Trebuchet MS"/>
                <a:ea typeface="+mn-ea"/>
                <a:cs typeface="Trebuchet MS"/>
              </a:rPr>
              <a:t>100</a:t>
            </a:r>
            <a:r>
              <a:rPr kumimoji="0" sz="1400" b="1" i="0" u="none" strike="noStrike" kern="1200" cap="none" spc="-95" normalizeH="0" baseline="0" noProof="0" dirty="0">
                <a:ln>
                  <a:noFill/>
                </a:ln>
                <a:solidFill>
                  <a:srgbClr val="1D3177"/>
                </a:solidFill>
                <a:effectLst/>
                <a:uLnTx/>
                <a:uFillTx/>
                <a:latin typeface="Trebuchet MS"/>
                <a:ea typeface="+mn-ea"/>
                <a:cs typeface="Trebuchet MS"/>
              </a:rPr>
              <a:t>%</a:t>
            </a:r>
            <a:endParaRPr kumimoji="0" sz="1400" b="0" i="0" u="none" strike="noStrike" kern="1200" cap="none" spc="0" normalizeH="0" baseline="0" noProof="0" dirty="0">
              <a:ln>
                <a:noFill/>
              </a:ln>
              <a:solidFill>
                <a:prstClr val="black"/>
              </a:solidFill>
              <a:effectLst/>
              <a:uLnTx/>
              <a:uFillTx/>
              <a:latin typeface="Trebuchet MS"/>
              <a:ea typeface="+mn-ea"/>
              <a:cs typeface="Trebuchet MS"/>
            </a:endParaRPr>
          </a:p>
          <a:p>
            <a:pPr marL="298450" indent="-285750" defTabSz="914400">
              <a:spcBef>
                <a:spcPts val="1145"/>
              </a:spcBef>
              <a:buFont typeface="Arial" panose="020B0604020202020204" pitchFamily="34" charset="0"/>
              <a:buChar char="•"/>
              <a:tabLst>
                <a:tab pos="299085" algn="l"/>
                <a:tab pos="299720" algn="l"/>
                <a:tab pos="2475230" algn="l"/>
              </a:tabLst>
              <a:defRPr/>
            </a:pPr>
            <a:r>
              <a:rPr lang="en-IN" sz="1400" spc="-140" dirty="0">
                <a:solidFill>
                  <a:srgbClr val="1D3177"/>
                </a:solidFill>
                <a:latin typeface="Arial"/>
                <a:cs typeface="Arial"/>
              </a:rPr>
              <a:t>PCL</a:t>
            </a:r>
            <a:r>
              <a:rPr sz="1400" spc="-140" dirty="0">
                <a:solidFill>
                  <a:srgbClr val="1D3177"/>
                </a:solidFill>
                <a:latin typeface="Arial"/>
                <a:cs typeface="Arial"/>
              </a:rPr>
              <a:t> </a:t>
            </a:r>
            <a:r>
              <a:rPr lang="en-IN" sz="1400" spc="-140" dirty="0">
                <a:solidFill>
                  <a:srgbClr val="1D3177"/>
                </a:solidFill>
                <a:latin typeface="Arial"/>
                <a:cs typeface="Arial"/>
              </a:rPr>
              <a:t>lost with model</a:t>
            </a:r>
            <a:r>
              <a:rPr sz="1400" spc="-140" dirty="0">
                <a:solidFill>
                  <a:srgbClr val="1D3177"/>
                </a:solidFill>
                <a:latin typeface="Arial"/>
                <a:cs typeface="Arial"/>
              </a:rPr>
              <a:t> </a:t>
            </a:r>
            <a:r>
              <a:rPr lang="en-IN" sz="1400" spc="-140" dirty="0">
                <a:solidFill>
                  <a:srgbClr val="1D3177"/>
                </a:solidFill>
                <a:latin typeface="Arial"/>
                <a:cs typeface="Arial"/>
              </a:rPr>
              <a:t> = </a:t>
            </a:r>
            <a:r>
              <a:rPr sz="1400" spc="-140" dirty="0">
                <a:solidFill>
                  <a:srgbClr val="1D3177"/>
                </a:solidFill>
                <a:latin typeface="Arial"/>
                <a:cs typeface="Arial"/>
              </a:rPr>
              <a:t>3</a:t>
            </a:r>
            <a:r>
              <a:rPr lang="en-IN" sz="1400" spc="-140" dirty="0">
                <a:solidFill>
                  <a:srgbClr val="1D3177"/>
                </a:solidFill>
                <a:latin typeface="Arial"/>
                <a:cs typeface="Arial"/>
              </a:rPr>
              <a:t>7.6</a:t>
            </a:r>
            <a:r>
              <a:rPr sz="1400" spc="-140" dirty="0">
                <a:solidFill>
                  <a:srgbClr val="1D3177"/>
                </a:solidFill>
                <a:latin typeface="Arial"/>
                <a:cs typeface="Arial"/>
              </a:rPr>
              <a:t>%</a:t>
            </a:r>
            <a:endParaRPr lang="en-IN" sz="1400" spc="-140" dirty="0">
              <a:solidFill>
                <a:srgbClr val="1D3177"/>
              </a:solidFill>
              <a:latin typeface="Arial"/>
              <a:cs typeface="Arial"/>
            </a:endParaRPr>
          </a:p>
          <a:p>
            <a:pPr marL="298450" indent="-285750" defTabSz="914400">
              <a:spcBef>
                <a:spcPts val="1145"/>
              </a:spcBef>
              <a:buFont typeface="Arial" panose="020B0604020202020204" pitchFamily="34" charset="0"/>
              <a:buChar char="•"/>
              <a:tabLst>
                <a:tab pos="299085" algn="l"/>
                <a:tab pos="299720" algn="l"/>
                <a:tab pos="2475230" algn="l"/>
              </a:tabLst>
              <a:defRPr/>
            </a:pPr>
            <a:r>
              <a:rPr lang="en-IN" sz="1400" spc="-140" dirty="0">
                <a:solidFill>
                  <a:srgbClr val="1D3177"/>
                </a:solidFill>
                <a:latin typeface="Arial"/>
                <a:cs typeface="Arial"/>
              </a:rPr>
              <a:t>PCL  Saved = 62.4%</a:t>
            </a:r>
            <a:endParaRPr sz="1400" spc="-140" dirty="0">
              <a:solidFill>
                <a:srgbClr val="1D3177"/>
              </a:solidFill>
              <a:latin typeface="Arial"/>
              <a:cs typeface="Arial"/>
            </a:endParaRPr>
          </a:p>
        </p:txBody>
      </p:sp>
      <p:graphicFrame>
        <p:nvGraphicFramePr>
          <p:cNvPr id="7" name="Table 6">
            <a:extLst>
              <a:ext uri="{FF2B5EF4-FFF2-40B4-BE49-F238E27FC236}">
                <a16:creationId xmlns:a16="http://schemas.microsoft.com/office/drawing/2014/main" id="{FEF3BBC9-44BB-4969-A2F9-E034EAD44005}"/>
              </a:ext>
            </a:extLst>
          </p:cNvPr>
          <p:cNvGraphicFramePr>
            <a:graphicFrameLocks noGrp="1"/>
          </p:cNvGraphicFramePr>
          <p:nvPr>
            <p:extLst>
              <p:ext uri="{D42A27DB-BD31-4B8C-83A1-F6EECF244321}">
                <p14:modId xmlns:p14="http://schemas.microsoft.com/office/powerpoint/2010/main" val="655914455"/>
              </p:ext>
            </p:extLst>
          </p:nvPr>
        </p:nvGraphicFramePr>
        <p:xfrm>
          <a:off x="6242048" y="5040057"/>
          <a:ext cx="5422646" cy="1203814"/>
        </p:xfrm>
        <a:graphic>
          <a:graphicData uri="http://schemas.openxmlformats.org/drawingml/2006/table">
            <a:tbl>
              <a:tblPr/>
              <a:tblGrid>
                <a:gridCol w="1172465">
                  <a:extLst>
                    <a:ext uri="{9D8B030D-6E8A-4147-A177-3AD203B41FA5}">
                      <a16:colId xmlns:a16="http://schemas.microsoft.com/office/drawing/2014/main" val="141134350"/>
                    </a:ext>
                  </a:extLst>
                </a:gridCol>
                <a:gridCol w="1465580">
                  <a:extLst>
                    <a:ext uri="{9D8B030D-6E8A-4147-A177-3AD203B41FA5}">
                      <a16:colId xmlns:a16="http://schemas.microsoft.com/office/drawing/2014/main" val="3748386120"/>
                    </a:ext>
                  </a:extLst>
                </a:gridCol>
                <a:gridCol w="1465580">
                  <a:extLst>
                    <a:ext uri="{9D8B030D-6E8A-4147-A177-3AD203B41FA5}">
                      <a16:colId xmlns:a16="http://schemas.microsoft.com/office/drawing/2014/main" val="3199500702"/>
                    </a:ext>
                  </a:extLst>
                </a:gridCol>
                <a:gridCol w="1319021">
                  <a:extLst>
                    <a:ext uri="{9D8B030D-6E8A-4147-A177-3AD203B41FA5}">
                      <a16:colId xmlns:a16="http://schemas.microsoft.com/office/drawing/2014/main" val="628745758"/>
                    </a:ext>
                  </a:extLst>
                </a:gridCol>
              </a:tblGrid>
              <a:tr h="302805">
                <a:tc rowSpan="2" gridSpan="2">
                  <a:txBody>
                    <a:bodyPr/>
                    <a:lstStyle/>
                    <a:p>
                      <a:pPr algn="ctr" fontAlgn="ctr"/>
                      <a:r>
                        <a:rPr lang="en-IN" sz="1100" b="1" i="0" u="none" strike="noStrike" dirty="0">
                          <a:solidFill>
                            <a:srgbClr val="000000"/>
                          </a:solidFill>
                          <a:effectLst/>
                          <a:latin typeface="Calibri" panose="020F0502020204030204" pitchFamily="34" charset="0"/>
                        </a:rPr>
                        <a:t>Confusion Matrix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IN"/>
                    </a:p>
                  </a:txBody>
                  <a:tcPr/>
                </a:tc>
                <a:tc gridSpan="2">
                  <a:txBody>
                    <a:bodyPr/>
                    <a:lstStyle/>
                    <a:p>
                      <a:pPr algn="ctr" fontAlgn="b"/>
                      <a:r>
                        <a:rPr lang="en-IN" sz="1100" b="1" i="0" u="none" strike="noStrike" dirty="0">
                          <a:solidFill>
                            <a:srgbClr val="000000"/>
                          </a:solidFill>
                          <a:effectLst/>
                          <a:latin typeface="Calibri" panose="020F0502020204030204" pitchFamily="34" charset="0"/>
                        </a:rPr>
                        <a:t>Actual Defaults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IN"/>
                    </a:p>
                  </a:txBody>
                  <a:tcPr/>
                </a:tc>
                <a:extLst>
                  <a:ext uri="{0D108BD9-81ED-4DB2-BD59-A6C34878D82A}">
                    <a16:rowId xmlns:a16="http://schemas.microsoft.com/office/drawing/2014/main" val="3752431237"/>
                  </a:ext>
                </a:extLst>
              </a:tr>
              <a:tr h="321091">
                <a:tc gridSpan="2" vMerge="1">
                  <a:txBody>
                    <a:bodyPr/>
                    <a:lstStyle/>
                    <a:p>
                      <a:endParaRPr lang="en-IN"/>
                    </a:p>
                  </a:txBody>
                  <a:tcPr/>
                </a:tc>
                <a:tc hMerge="1" vMerge="1">
                  <a:txBody>
                    <a:bodyPr/>
                    <a:lstStyle/>
                    <a:p>
                      <a:endParaRPr lang="en-IN"/>
                    </a:p>
                  </a:txBody>
                  <a:tcPr/>
                </a:tc>
                <a:tc>
                  <a:txBody>
                    <a:bodyPr/>
                    <a:lstStyle/>
                    <a:p>
                      <a:pPr algn="ctr" fontAlgn="b"/>
                      <a:r>
                        <a:rPr lang="en-IN" sz="1100" b="1" i="0" u="none" strike="noStrike" dirty="0">
                          <a:solidFill>
                            <a:srgbClr val="000000"/>
                          </a:solidFill>
                          <a:effectLst/>
                          <a:latin typeface="Calibri" panose="020F0502020204030204" pitchFamily="34" charset="0"/>
                        </a:rPr>
                        <a:t>Good Customer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IN" sz="1100" b="1" i="0" u="none" strike="noStrike" dirty="0">
                          <a:solidFill>
                            <a:srgbClr val="000000"/>
                          </a:solidFill>
                          <a:effectLst/>
                          <a:latin typeface="Calibri" panose="020F0502020204030204" pitchFamily="34" charset="0"/>
                        </a:rPr>
                        <a:t>Bad Customer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78262350"/>
                  </a:ext>
                </a:extLst>
              </a:tr>
              <a:tr h="277113">
                <a:tc rowSpan="2">
                  <a:txBody>
                    <a:bodyPr/>
                    <a:lstStyle/>
                    <a:p>
                      <a:pPr algn="ctr" fontAlgn="ctr"/>
                      <a:r>
                        <a:rPr lang="en-IN" sz="1100" b="1" i="0" u="none" strike="noStrike">
                          <a:solidFill>
                            <a:srgbClr val="000000"/>
                          </a:solidFill>
                          <a:effectLst/>
                          <a:latin typeface="Calibri" panose="020F0502020204030204" pitchFamily="34" charset="0"/>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1100" b="1" i="0" u="none" strike="noStrike" dirty="0">
                          <a:solidFill>
                            <a:srgbClr val="000000"/>
                          </a:solidFill>
                          <a:effectLst/>
                          <a:latin typeface="Calibri" panose="020F0502020204030204" pitchFamily="34" charset="0"/>
                        </a:rPr>
                        <a:t>Good Customer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IN" sz="1100" b="0" i="0" u="none" strike="noStrike" dirty="0">
                          <a:solidFill>
                            <a:srgbClr val="000000"/>
                          </a:solidFill>
                          <a:effectLst/>
                          <a:latin typeface="Calibri" panose="020F0502020204030204" pitchFamily="34" charset="0"/>
                        </a:rPr>
                        <a:t>44216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IN" sz="1100" b="0" i="0" u="none" strike="noStrike" dirty="0">
                          <a:solidFill>
                            <a:srgbClr val="000000"/>
                          </a:solidFill>
                          <a:effectLst/>
                          <a:latin typeface="Calibri" panose="020F0502020204030204" pitchFamily="34" charset="0"/>
                        </a:rPr>
                        <a:t>1108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7782442"/>
                  </a:ext>
                </a:extLst>
              </a:tr>
              <a:tr h="302805">
                <a:tc vMerge="1">
                  <a:txBody>
                    <a:bodyPr/>
                    <a:lstStyle/>
                    <a:p>
                      <a:endParaRPr lang="en-IN"/>
                    </a:p>
                  </a:txBody>
                  <a:tcPr/>
                </a:tc>
                <a:tc>
                  <a:txBody>
                    <a:bodyPr/>
                    <a:lstStyle/>
                    <a:p>
                      <a:pPr algn="ctr" fontAlgn="b"/>
                      <a:r>
                        <a:rPr lang="en-IN" sz="1100" b="1" i="0" u="none" strike="noStrike" dirty="0">
                          <a:solidFill>
                            <a:srgbClr val="000000"/>
                          </a:solidFill>
                          <a:effectLst/>
                          <a:latin typeface="Calibri" panose="020F0502020204030204" pitchFamily="34" charset="0"/>
                        </a:rPr>
                        <a:t>Bad Customer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IN" sz="1100" b="0" i="0" u="none" strike="noStrike" dirty="0">
                          <a:solidFill>
                            <a:srgbClr val="000000"/>
                          </a:solidFill>
                          <a:effectLst/>
                          <a:latin typeface="Calibri" panose="020F0502020204030204" pitchFamily="34" charset="0"/>
                        </a:rPr>
                        <a:t>22704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IN" sz="1100" b="0" i="0" u="none" strike="noStrike" dirty="0">
                          <a:solidFill>
                            <a:srgbClr val="000000"/>
                          </a:solidFill>
                          <a:effectLst/>
                          <a:latin typeface="Calibri" panose="020F0502020204030204" pitchFamily="34" charset="0"/>
                        </a:rPr>
                        <a:t>1839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285098315"/>
                  </a:ext>
                </a:extLst>
              </a:tr>
            </a:tbl>
          </a:graphicData>
        </a:graphic>
      </p:graphicFrame>
      <p:sp>
        <p:nvSpPr>
          <p:cNvPr id="2" name="Rectangle 1">
            <a:extLst>
              <a:ext uri="{FF2B5EF4-FFF2-40B4-BE49-F238E27FC236}">
                <a16:creationId xmlns:a16="http://schemas.microsoft.com/office/drawing/2014/main" id="{C257A6CE-BD09-4FDF-A861-28A8969FE147}"/>
              </a:ext>
            </a:extLst>
          </p:cNvPr>
          <p:cNvSpPr/>
          <p:nvPr/>
        </p:nvSpPr>
        <p:spPr>
          <a:xfrm>
            <a:off x="224901" y="1537041"/>
            <a:ext cx="5589973" cy="923330"/>
          </a:xfrm>
          <a:prstGeom prst="rect">
            <a:avLst/>
          </a:prstGeom>
        </p:spPr>
        <p:txBody>
          <a:bodyPr wrap="square">
            <a:spAutoFit/>
          </a:bodyPr>
          <a:lstStyle/>
          <a:p>
            <a:r>
              <a:rPr lang="en-IN" dirty="0">
                <a:solidFill>
                  <a:srgbClr val="222222"/>
                </a:solidFill>
                <a:latin typeface="arial" panose="020B0604020202020204" pitchFamily="34" charset="0"/>
              </a:rPr>
              <a:t>The provision for credit losses (PCL) is an estimation of potential losses that a company might experience due to credit risk.</a:t>
            </a:r>
            <a:endParaRPr lang="en-IN" dirty="0"/>
          </a:p>
        </p:txBody>
      </p:sp>
      <p:graphicFrame>
        <p:nvGraphicFramePr>
          <p:cNvPr id="9" name="Chart 8">
            <a:extLst>
              <a:ext uri="{FF2B5EF4-FFF2-40B4-BE49-F238E27FC236}">
                <a16:creationId xmlns:a16="http://schemas.microsoft.com/office/drawing/2014/main" id="{F98F100F-D131-452D-B674-3354A7487924}"/>
              </a:ext>
            </a:extLst>
          </p:cNvPr>
          <p:cNvGraphicFramePr>
            <a:graphicFrameLocks/>
          </p:cNvGraphicFramePr>
          <p:nvPr>
            <p:extLst>
              <p:ext uri="{D42A27DB-BD31-4B8C-83A1-F6EECF244321}">
                <p14:modId xmlns:p14="http://schemas.microsoft.com/office/powerpoint/2010/main" val="3538673414"/>
              </p:ext>
            </p:extLst>
          </p:nvPr>
        </p:nvGraphicFramePr>
        <p:xfrm>
          <a:off x="6667371" y="1427978"/>
          <a:ext cx="4749312" cy="3037489"/>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FF37D104-A0CA-4F9B-BE67-6EAC17F182B4}"/>
              </a:ext>
            </a:extLst>
          </p:cNvPr>
          <p:cNvSpPr/>
          <p:nvPr/>
        </p:nvSpPr>
        <p:spPr>
          <a:xfrm>
            <a:off x="146048" y="3774006"/>
            <a:ext cx="5949952" cy="3046988"/>
          </a:xfrm>
          <a:prstGeom prst="rect">
            <a:avLst/>
          </a:prstGeom>
        </p:spPr>
        <p:txBody>
          <a:bodyPr wrap="square">
            <a:spAutoFit/>
          </a:bodyPr>
          <a:lstStyle/>
          <a:p>
            <a:pPr marL="285750" indent="-285750">
              <a:buFont typeface="Arial" panose="020B0604020202020204" pitchFamily="34" charset="0"/>
              <a:buChar char="•"/>
            </a:pPr>
            <a:r>
              <a:rPr lang="en-IN" sz="1600" dirty="0"/>
              <a:t>Assuming around 10000$ loss per customer, below are the findings.</a:t>
            </a:r>
          </a:p>
          <a:p>
            <a:pPr marL="742950" lvl="1" indent="-285750">
              <a:buFont typeface="Arial" panose="020B0604020202020204" pitchFamily="34" charset="0"/>
              <a:buChar char="•"/>
            </a:pPr>
            <a:r>
              <a:rPr lang="en-IN" sz="1600" dirty="0"/>
              <a:t>Loss without Model: 29470000$</a:t>
            </a:r>
          </a:p>
          <a:p>
            <a:pPr marL="742950" lvl="1" indent="-285750">
              <a:buFont typeface="Arial" panose="020B0604020202020204" pitchFamily="34" charset="0"/>
              <a:buChar char="•"/>
            </a:pPr>
            <a:r>
              <a:rPr lang="en-IN" sz="1600" dirty="0"/>
              <a:t>Loss with Model in place: 11080000$</a:t>
            </a:r>
          </a:p>
          <a:p>
            <a:pPr marL="742950" lvl="1" indent="-285750">
              <a:buFont typeface="Arial" panose="020B0604020202020204" pitchFamily="34" charset="0"/>
              <a:buChar char="•"/>
            </a:pPr>
            <a:r>
              <a:rPr lang="en-IN" sz="1600" dirty="0"/>
              <a:t>Expected Loss saved: 18390000$(More than </a:t>
            </a:r>
            <a:r>
              <a:rPr lang="en-IN" sz="1600" b="1" dirty="0"/>
              <a:t>18 million dollars</a:t>
            </a:r>
            <a:r>
              <a:rPr lang="en-IN" sz="1600" dirty="0"/>
              <a:t>)</a:t>
            </a:r>
          </a:p>
          <a:p>
            <a:pPr marL="285750" indent="-285750">
              <a:buFont typeface="Arial" panose="020B0604020202020204" pitchFamily="34" charset="0"/>
              <a:buChar char="•"/>
            </a:pPr>
            <a:r>
              <a:rPr lang="en-IN" sz="1600" dirty="0"/>
              <a:t>Potential loss of revenue due to rejection of good customers, assuming around 500$ loss per customer.</a:t>
            </a:r>
          </a:p>
          <a:p>
            <a:pPr marL="742950" lvl="1" indent="-285750">
              <a:buFont typeface="Arial" panose="020B0604020202020204" pitchFamily="34" charset="0"/>
              <a:buChar char="•"/>
            </a:pPr>
            <a:r>
              <a:rPr lang="en-IN" sz="1600" dirty="0"/>
              <a:t>Total number of Good Customers Rejected (22704), Expected net loss in revenue due to rejecting good customers ( 11352000) (Around </a:t>
            </a:r>
            <a:r>
              <a:rPr lang="en-IN" sz="1600" b="1" dirty="0"/>
              <a:t>11.35 million dollars</a:t>
            </a:r>
            <a:r>
              <a:rPr lang="en-IN" sz="1600" dirty="0"/>
              <a:t>)</a:t>
            </a:r>
          </a:p>
          <a:p>
            <a:endParaRPr lang="en-IN" sz="1600" dirty="0"/>
          </a:p>
        </p:txBody>
      </p:sp>
    </p:spTree>
    <p:extLst>
      <p:ext uri="{BB962C8B-B14F-4D97-AF65-F5344CB8AC3E}">
        <p14:creationId xmlns:p14="http://schemas.microsoft.com/office/powerpoint/2010/main" val="399117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9E14790-CE85-4AF4-917E-AEDA031C4E64}"/>
              </a:ext>
            </a:extLst>
          </p:cNvPr>
          <p:cNvSpPr/>
          <p:nvPr/>
        </p:nvSpPr>
        <p:spPr>
          <a:xfrm>
            <a:off x="426120" y="1273111"/>
            <a:ext cx="11250844" cy="5074210"/>
          </a:xfrm>
          <a:prstGeom prst="rect">
            <a:avLst/>
          </a:prstGeom>
        </p:spPr>
        <p:txBody>
          <a:bodyPr wrap="square">
            <a:spAutoFit/>
          </a:bodyPr>
          <a:lstStyle/>
          <a:p>
            <a:pPr marL="1384300">
              <a:lnSpc>
                <a:spcPct val="100000"/>
              </a:lnSpc>
            </a:pPr>
            <a:r>
              <a:rPr lang="en-IN" sz="2000" b="1" spc="-5" dirty="0">
                <a:solidFill>
                  <a:srgbClr val="4471C4"/>
                </a:solidFill>
                <a:cs typeface="Calibri"/>
              </a:rPr>
              <a:t>Objective:</a:t>
            </a:r>
            <a:endParaRPr lang="en-IN" sz="2000" dirty="0">
              <a:cs typeface="Calibri"/>
            </a:endParaRPr>
          </a:p>
          <a:p>
            <a:pPr marL="1384300" marR="38735" algn="just">
              <a:lnSpc>
                <a:spcPct val="110000"/>
              </a:lnSpc>
              <a:spcBef>
                <a:spcPts val="805"/>
              </a:spcBef>
            </a:pPr>
            <a:r>
              <a:rPr lang="en-US" sz="2000" spc="-5" dirty="0">
                <a:solidFill>
                  <a:srgbClr val="4471C4"/>
                </a:solidFill>
                <a:cs typeface="Calibri"/>
              </a:rPr>
              <a:t>To acquire the right customers using the predictive models. We need to determine the factors affecting the credit risk, create strategies to mitigate the acquisition risk and assess the financial benefit of the project</a:t>
            </a:r>
            <a:endParaRPr lang="en-IN" sz="2000" spc="-5" dirty="0">
              <a:solidFill>
                <a:srgbClr val="4471C4"/>
              </a:solidFill>
              <a:cs typeface="Calibri"/>
            </a:endParaRPr>
          </a:p>
          <a:p>
            <a:pPr>
              <a:lnSpc>
                <a:spcPct val="100000"/>
              </a:lnSpc>
            </a:pPr>
            <a:endParaRPr lang="en-IN" dirty="0">
              <a:latin typeface="Times New Roman"/>
              <a:cs typeface="Times New Roman"/>
            </a:endParaRPr>
          </a:p>
          <a:p>
            <a:pPr marL="1384300">
              <a:lnSpc>
                <a:spcPct val="100000"/>
              </a:lnSpc>
              <a:spcBef>
                <a:spcPts val="635"/>
              </a:spcBef>
            </a:pPr>
            <a:r>
              <a:rPr lang="en-IN" sz="2000" b="1" spc="-5" dirty="0">
                <a:solidFill>
                  <a:srgbClr val="4471C4"/>
                </a:solidFill>
                <a:cs typeface="Calibri"/>
              </a:rPr>
              <a:t>Problem Statement:</a:t>
            </a:r>
            <a:endParaRPr lang="en-IN" sz="2000" dirty="0">
              <a:cs typeface="Calibri"/>
            </a:endParaRPr>
          </a:p>
          <a:p>
            <a:pPr marL="1384300" marR="85725" algn="just">
              <a:lnSpc>
                <a:spcPct val="109500"/>
              </a:lnSpc>
              <a:spcBef>
                <a:spcPts val="815"/>
              </a:spcBef>
            </a:pPr>
            <a:r>
              <a:rPr lang="en-IN" sz="2000" spc="-5" dirty="0">
                <a:solidFill>
                  <a:srgbClr val="4471C4"/>
                </a:solidFill>
                <a:cs typeface="Calibri"/>
              </a:rPr>
              <a:t>CredX </a:t>
            </a:r>
            <a:r>
              <a:rPr lang="en-IN" sz="2000" dirty="0">
                <a:solidFill>
                  <a:srgbClr val="4471C4"/>
                </a:solidFill>
                <a:cs typeface="Calibri"/>
              </a:rPr>
              <a:t>is a leading </a:t>
            </a:r>
            <a:r>
              <a:rPr lang="en-IN" sz="2000" spc="-5" dirty="0">
                <a:solidFill>
                  <a:srgbClr val="4471C4"/>
                </a:solidFill>
                <a:cs typeface="Calibri"/>
              </a:rPr>
              <a:t>credit card provider </a:t>
            </a:r>
            <a:r>
              <a:rPr lang="en-IN" sz="2000" dirty="0">
                <a:solidFill>
                  <a:srgbClr val="4471C4"/>
                </a:solidFill>
                <a:cs typeface="Calibri"/>
              </a:rPr>
              <a:t>that gets </a:t>
            </a:r>
            <a:r>
              <a:rPr lang="en-IN" sz="2000" spc="-5" dirty="0">
                <a:solidFill>
                  <a:srgbClr val="4471C4"/>
                </a:solidFill>
                <a:cs typeface="Calibri"/>
              </a:rPr>
              <a:t>thousands </a:t>
            </a:r>
            <a:r>
              <a:rPr lang="en-IN" sz="2000" dirty="0">
                <a:solidFill>
                  <a:srgbClr val="4471C4"/>
                </a:solidFill>
                <a:cs typeface="Calibri"/>
              </a:rPr>
              <a:t>of </a:t>
            </a:r>
            <a:r>
              <a:rPr lang="en-IN" sz="2000" spc="-5" dirty="0">
                <a:solidFill>
                  <a:srgbClr val="4471C4"/>
                </a:solidFill>
                <a:cs typeface="Calibri"/>
              </a:rPr>
              <a:t>credit </a:t>
            </a:r>
            <a:r>
              <a:rPr lang="en-IN" sz="2000" dirty="0">
                <a:solidFill>
                  <a:srgbClr val="4471C4"/>
                </a:solidFill>
                <a:cs typeface="Calibri"/>
              </a:rPr>
              <a:t>card </a:t>
            </a:r>
            <a:r>
              <a:rPr lang="en-IN" sz="2000" spc="-5" dirty="0">
                <a:solidFill>
                  <a:srgbClr val="4471C4"/>
                </a:solidFill>
                <a:cs typeface="Calibri"/>
              </a:rPr>
              <a:t>applicants every  </a:t>
            </a:r>
            <a:r>
              <a:rPr lang="en-IN" sz="2000" dirty="0">
                <a:solidFill>
                  <a:srgbClr val="4471C4"/>
                </a:solidFill>
                <a:cs typeface="Calibri"/>
              </a:rPr>
              <a:t>year. But in the </a:t>
            </a:r>
            <a:r>
              <a:rPr lang="en-IN" sz="2000" spc="-5" dirty="0">
                <a:solidFill>
                  <a:srgbClr val="4471C4"/>
                </a:solidFill>
                <a:cs typeface="Calibri"/>
              </a:rPr>
              <a:t>past few years, </a:t>
            </a:r>
            <a:r>
              <a:rPr lang="en-IN" sz="2000" dirty="0">
                <a:solidFill>
                  <a:srgbClr val="4471C4"/>
                </a:solidFill>
                <a:cs typeface="Calibri"/>
              </a:rPr>
              <a:t>it has </a:t>
            </a:r>
            <a:r>
              <a:rPr lang="en-IN" sz="2000" spc="-5" dirty="0">
                <a:solidFill>
                  <a:srgbClr val="4471C4"/>
                </a:solidFill>
                <a:cs typeface="Calibri"/>
              </a:rPr>
              <a:t>experienced </a:t>
            </a:r>
            <a:r>
              <a:rPr lang="en-IN" sz="2000" dirty="0">
                <a:solidFill>
                  <a:srgbClr val="4471C4"/>
                </a:solidFill>
                <a:cs typeface="Calibri"/>
              </a:rPr>
              <a:t>an </a:t>
            </a:r>
            <a:r>
              <a:rPr lang="en-IN" sz="2000" spc="-5" dirty="0">
                <a:solidFill>
                  <a:srgbClr val="4471C4"/>
                </a:solidFill>
                <a:cs typeface="Calibri"/>
              </a:rPr>
              <a:t>increase </a:t>
            </a:r>
            <a:r>
              <a:rPr lang="en-IN" sz="2000" dirty="0">
                <a:solidFill>
                  <a:srgbClr val="4471C4"/>
                </a:solidFill>
                <a:cs typeface="Calibri"/>
              </a:rPr>
              <a:t>in credit </a:t>
            </a:r>
            <a:r>
              <a:rPr lang="en-IN" sz="2000" spc="-5" dirty="0">
                <a:solidFill>
                  <a:srgbClr val="4471C4"/>
                </a:solidFill>
                <a:cs typeface="Calibri"/>
              </a:rPr>
              <a:t>loss due to increase  </a:t>
            </a:r>
            <a:r>
              <a:rPr lang="en-IN" sz="2000" dirty="0">
                <a:solidFill>
                  <a:srgbClr val="4471C4"/>
                </a:solidFill>
                <a:cs typeface="Calibri"/>
              </a:rPr>
              <a:t>in</a:t>
            </a:r>
            <a:r>
              <a:rPr lang="en-IN" sz="2000" spc="-10" dirty="0">
                <a:solidFill>
                  <a:srgbClr val="4471C4"/>
                </a:solidFill>
                <a:cs typeface="Calibri"/>
              </a:rPr>
              <a:t> </a:t>
            </a:r>
            <a:r>
              <a:rPr lang="en-IN" sz="2000" spc="-5" dirty="0">
                <a:solidFill>
                  <a:srgbClr val="4471C4"/>
                </a:solidFill>
                <a:cs typeface="Calibri"/>
              </a:rPr>
              <a:t>defaults.</a:t>
            </a:r>
            <a:endParaRPr lang="en-IN" sz="2000" dirty="0">
              <a:cs typeface="Calibri"/>
            </a:endParaRPr>
          </a:p>
          <a:p>
            <a:pPr>
              <a:lnSpc>
                <a:spcPct val="100000"/>
              </a:lnSpc>
            </a:pPr>
            <a:endParaRPr lang="en-IN" dirty="0">
              <a:latin typeface="Times New Roman"/>
              <a:cs typeface="Times New Roman"/>
            </a:endParaRPr>
          </a:p>
          <a:p>
            <a:pPr marL="1384300">
              <a:lnSpc>
                <a:spcPct val="100000"/>
              </a:lnSpc>
              <a:spcBef>
                <a:spcPts val="650"/>
              </a:spcBef>
            </a:pPr>
            <a:r>
              <a:rPr lang="en-IN" sz="2000" b="1" spc="-5" dirty="0">
                <a:solidFill>
                  <a:srgbClr val="4471C4"/>
                </a:solidFill>
                <a:cs typeface="Calibri"/>
              </a:rPr>
              <a:t>Solution</a:t>
            </a:r>
            <a:r>
              <a:rPr lang="en-IN" sz="2000" b="1" spc="-10" dirty="0">
                <a:solidFill>
                  <a:srgbClr val="4471C4"/>
                </a:solidFill>
                <a:cs typeface="Calibri"/>
              </a:rPr>
              <a:t> </a:t>
            </a:r>
            <a:r>
              <a:rPr lang="en-IN" sz="2000" b="1" spc="-5" dirty="0">
                <a:solidFill>
                  <a:srgbClr val="4471C4"/>
                </a:solidFill>
                <a:cs typeface="Calibri"/>
              </a:rPr>
              <a:t>Approach:</a:t>
            </a:r>
            <a:endParaRPr lang="en-IN" sz="2000" dirty="0">
              <a:cs typeface="Calibri"/>
            </a:endParaRPr>
          </a:p>
          <a:p>
            <a:pPr marL="1384300" marR="5080" algn="just">
              <a:lnSpc>
                <a:spcPct val="109700"/>
              </a:lnSpc>
              <a:spcBef>
                <a:spcPts val="810"/>
              </a:spcBef>
            </a:pPr>
            <a:r>
              <a:rPr lang="en-IN" sz="2000" spc="-5" dirty="0">
                <a:solidFill>
                  <a:srgbClr val="4471C4"/>
                </a:solidFill>
                <a:cs typeface="Calibri"/>
              </a:rPr>
              <a:t>This </a:t>
            </a:r>
            <a:r>
              <a:rPr lang="en-IN" sz="2000" dirty="0">
                <a:solidFill>
                  <a:srgbClr val="4471C4"/>
                </a:solidFill>
                <a:cs typeface="Calibri"/>
              </a:rPr>
              <a:t>is a </a:t>
            </a:r>
            <a:r>
              <a:rPr lang="en-IN" sz="2000" spc="-5" dirty="0">
                <a:solidFill>
                  <a:srgbClr val="4471C4"/>
                </a:solidFill>
                <a:cs typeface="Calibri"/>
              </a:rPr>
              <a:t>binary supervised </a:t>
            </a:r>
            <a:r>
              <a:rPr lang="en-IN" sz="2000" dirty="0">
                <a:solidFill>
                  <a:srgbClr val="4471C4"/>
                </a:solidFill>
                <a:cs typeface="Calibri"/>
              </a:rPr>
              <a:t>classification </a:t>
            </a:r>
            <a:r>
              <a:rPr lang="en-IN" sz="2000" spc="-5" dirty="0">
                <a:solidFill>
                  <a:srgbClr val="4471C4"/>
                </a:solidFill>
                <a:cs typeface="Calibri"/>
              </a:rPr>
              <a:t>problem. </a:t>
            </a:r>
            <a:r>
              <a:rPr lang="en-IN" sz="2000" dirty="0">
                <a:solidFill>
                  <a:srgbClr val="4471C4"/>
                </a:solidFill>
                <a:cs typeface="Calibri"/>
              </a:rPr>
              <a:t>We aim at </a:t>
            </a:r>
            <a:r>
              <a:rPr lang="en-IN" sz="2000" spc="-5" dirty="0">
                <a:solidFill>
                  <a:srgbClr val="4471C4"/>
                </a:solidFill>
                <a:cs typeface="Calibri"/>
              </a:rPr>
              <a:t>building </a:t>
            </a:r>
            <a:r>
              <a:rPr lang="en-IN" sz="2000" dirty="0">
                <a:solidFill>
                  <a:srgbClr val="4471C4"/>
                </a:solidFill>
                <a:cs typeface="Calibri"/>
              </a:rPr>
              <a:t>models </a:t>
            </a:r>
            <a:r>
              <a:rPr lang="en-IN" sz="2000" spc="-5" dirty="0">
                <a:solidFill>
                  <a:srgbClr val="4471C4"/>
                </a:solidFill>
                <a:cs typeface="Calibri"/>
              </a:rPr>
              <a:t>such </a:t>
            </a:r>
            <a:r>
              <a:rPr lang="en-IN" sz="2000" dirty="0">
                <a:solidFill>
                  <a:srgbClr val="4471C4"/>
                </a:solidFill>
                <a:cs typeface="Calibri"/>
              </a:rPr>
              <a:t>as Logistic  </a:t>
            </a:r>
            <a:r>
              <a:rPr lang="en-IN" sz="2000" spc="-5" dirty="0">
                <a:solidFill>
                  <a:srgbClr val="4471C4"/>
                </a:solidFill>
                <a:cs typeface="Calibri"/>
              </a:rPr>
              <a:t>regression, Decision Tree Random forest</a:t>
            </a:r>
            <a:r>
              <a:rPr lang="en-IN" sz="2000" dirty="0">
                <a:solidFill>
                  <a:srgbClr val="4471C4"/>
                </a:solidFill>
                <a:cs typeface="Calibri"/>
              </a:rPr>
              <a:t> </a:t>
            </a:r>
            <a:r>
              <a:rPr lang="en-IN" sz="2000" spc="-5" dirty="0">
                <a:solidFill>
                  <a:srgbClr val="4471C4"/>
                </a:solidFill>
                <a:cs typeface="Calibri"/>
              </a:rPr>
              <a:t>to identify </a:t>
            </a:r>
            <a:r>
              <a:rPr lang="en-IN" sz="2000" dirty="0">
                <a:solidFill>
                  <a:srgbClr val="4471C4"/>
                </a:solidFill>
                <a:cs typeface="Calibri"/>
              </a:rPr>
              <a:t>the </a:t>
            </a:r>
            <a:r>
              <a:rPr lang="en-IN" sz="2000" spc="-5" dirty="0">
                <a:solidFill>
                  <a:srgbClr val="4471C4"/>
                </a:solidFill>
                <a:cs typeface="Calibri"/>
              </a:rPr>
              <a:t>customers who are </a:t>
            </a:r>
            <a:r>
              <a:rPr lang="en-IN" sz="2000" dirty="0">
                <a:solidFill>
                  <a:srgbClr val="4471C4"/>
                </a:solidFill>
                <a:cs typeface="Calibri"/>
              </a:rPr>
              <a:t>at a risk of </a:t>
            </a:r>
            <a:r>
              <a:rPr lang="en-IN" sz="2000" spc="-5" dirty="0">
                <a:solidFill>
                  <a:srgbClr val="4471C4"/>
                </a:solidFill>
                <a:cs typeface="Calibri"/>
              </a:rPr>
              <a:t>defaulting </a:t>
            </a:r>
            <a:r>
              <a:rPr lang="en-IN" sz="2000" dirty="0">
                <a:solidFill>
                  <a:srgbClr val="4471C4"/>
                </a:solidFill>
                <a:cs typeface="Calibri"/>
              </a:rPr>
              <a:t>if </a:t>
            </a:r>
            <a:r>
              <a:rPr lang="en-IN" sz="2000" spc="-5" dirty="0">
                <a:solidFill>
                  <a:srgbClr val="4471C4"/>
                </a:solidFill>
                <a:cs typeface="Calibri"/>
              </a:rPr>
              <a:t>offered </a:t>
            </a:r>
            <a:r>
              <a:rPr lang="en-IN" sz="2000" dirty="0">
                <a:solidFill>
                  <a:srgbClr val="4471C4"/>
                </a:solidFill>
                <a:cs typeface="Calibri"/>
              </a:rPr>
              <a:t>a </a:t>
            </a:r>
            <a:r>
              <a:rPr lang="en-IN" sz="2000" spc="-5" dirty="0">
                <a:solidFill>
                  <a:srgbClr val="4471C4"/>
                </a:solidFill>
                <a:cs typeface="Calibri"/>
              </a:rPr>
              <a:t>credit </a:t>
            </a:r>
            <a:r>
              <a:rPr lang="en-IN" sz="2000" dirty="0">
                <a:solidFill>
                  <a:srgbClr val="4471C4"/>
                </a:solidFill>
                <a:cs typeface="Calibri"/>
              </a:rPr>
              <a:t>card using Application Scorecard.</a:t>
            </a:r>
            <a:endParaRPr lang="en-IN" sz="2000" dirty="0">
              <a:cs typeface="Calibri"/>
            </a:endParaRPr>
          </a:p>
        </p:txBody>
      </p:sp>
      <p:sp>
        <p:nvSpPr>
          <p:cNvPr id="4" name="Rectangle 3">
            <a:extLst>
              <a:ext uri="{FF2B5EF4-FFF2-40B4-BE49-F238E27FC236}">
                <a16:creationId xmlns:a16="http://schemas.microsoft.com/office/drawing/2014/main" id="{E39AE32F-B5D0-4981-AC81-1F8A8ED9FE52}"/>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10" name="Picture 9">
            <a:extLst>
              <a:ext uri="{FF2B5EF4-FFF2-40B4-BE49-F238E27FC236}">
                <a16:creationId xmlns:a16="http://schemas.microsoft.com/office/drawing/2014/main" id="{62EB8CD6-40CD-4F61-AE05-732AB77C667C}"/>
              </a:ext>
            </a:extLst>
          </p:cNvPr>
          <p:cNvPicPr>
            <a:picLocks noChangeAspect="1"/>
          </p:cNvPicPr>
          <p:nvPr/>
        </p:nvPicPr>
        <p:blipFill>
          <a:blip r:embed="rId2"/>
          <a:stretch>
            <a:fillRect/>
          </a:stretch>
        </p:blipFill>
        <p:spPr>
          <a:xfrm>
            <a:off x="515036" y="1420429"/>
            <a:ext cx="1209674" cy="1279404"/>
          </a:xfrm>
          <a:prstGeom prst="rect">
            <a:avLst/>
          </a:prstGeom>
        </p:spPr>
      </p:pic>
      <p:pic>
        <p:nvPicPr>
          <p:cNvPr id="11" name="Picture 10">
            <a:extLst>
              <a:ext uri="{FF2B5EF4-FFF2-40B4-BE49-F238E27FC236}">
                <a16:creationId xmlns:a16="http://schemas.microsoft.com/office/drawing/2014/main" id="{518A1C73-27CB-4467-B821-5D149DD429D0}"/>
              </a:ext>
            </a:extLst>
          </p:cNvPr>
          <p:cNvPicPr>
            <a:picLocks noChangeAspect="1"/>
          </p:cNvPicPr>
          <p:nvPr/>
        </p:nvPicPr>
        <p:blipFill>
          <a:blip r:embed="rId3"/>
          <a:stretch>
            <a:fillRect/>
          </a:stretch>
        </p:blipFill>
        <p:spPr>
          <a:xfrm>
            <a:off x="515036" y="3140430"/>
            <a:ext cx="1209674" cy="1279404"/>
          </a:xfrm>
          <a:prstGeom prst="rect">
            <a:avLst/>
          </a:prstGeom>
        </p:spPr>
      </p:pic>
      <p:pic>
        <p:nvPicPr>
          <p:cNvPr id="12" name="Picture 11">
            <a:extLst>
              <a:ext uri="{FF2B5EF4-FFF2-40B4-BE49-F238E27FC236}">
                <a16:creationId xmlns:a16="http://schemas.microsoft.com/office/drawing/2014/main" id="{2A7AFD0A-726C-4FC3-8CBB-391D41F029EE}"/>
              </a:ext>
            </a:extLst>
          </p:cNvPr>
          <p:cNvPicPr>
            <a:picLocks noChangeAspect="1"/>
          </p:cNvPicPr>
          <p:nvPr/>
        </p:nvPicPr>
        <p:blipFill>
          <a:blip r:embed="rId4"/>
          <a:stretch>
            <a:fillRect/>
          </a:stretch>
        </p:blipFill>
        <p:spPr>
          <a:xfrm>
            <a:off x="515036" y="4851551"/>
            <a:ext cx="1209675" cy="1346730"/>
          </a:xfrm>
          <a:prstGeom prst="rect">
            <a:avLst/>
          </a:prstGeom>
        </p:spPr>
      </p:pic>
    </p:spTree>
    <p:extLst>
      <p:ext uri="{BB962C8B-B14F-4D97-AF65-F5344CB8AC3E}">
        <p14:creationId xmlns:p14="http://schemas.microsoft.com/office/powerpoint/2010/main" val="166870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323354"/>
          </a:xfrm>
        </p:spPr>
        <p:txBody>
          <a:bodyPr>
            <a:normAutofit lnSpcReduction="10000"/>
          </a:bodyPr>
          <a:lstStyle/>
          <a:p>
            <a:pPr marL="0" indent="0">
              <a:buNone/>
            </a:pPr>
            <a:r>
              <a:rPr lang="en-IN" sz="1800" b="1" dirty="0">
                <a:latin typeface="Calibri-Bold"/>
              </a:rPr>
              <a:t>Conclusion</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sp>
        <p:nvSpPr>
          <p:cNvPr id="11" name="TextBox 10">
            <a:extLst>
              <a:ext uri="{FF2B5EF4-FFF2-40B4-BE49-F238E27FC236}">
                <a16:creationId xmlns:a16="http://schemas.microsoft.com/office/drawing/2014/main" id="{89B1CB13-9702-4885-987A-9698C5ABE671}"/>
              </a:ext>
            </a:extLst>
          </p:cNvPr>
          <p:cNvSpPr txBox="1"/>
          <p:nvPr/>
        </p:nvSpPr>
        <p:spPr>
          <a:xfrm>
            <a:off x="849858" y="2228671"/>
            <a:ext cx="9066499" cy="3139321"/>
          </a:xfrm>
          <a:prstGeom prst="rect">
            <a:avLst/>
          </a:prstGeom>
          <a:noFill/>
        </p:spPr>
        <p:txBody>
          <a:bodyPr wrap="square" rtlCol="0">
            <a:spAutoFit/>
          </a:bodyPr>
          <a:lstStyle/>
          <a:p>
            <a:pPr marL="285750" indent="-285750">
              <a:buFont typeface="Arial" panose="020B0604020202020204" pitchFamily="34" charset="0"/>
              <a:buChar char="•"/>
            </a:pPr>
            <a:r>
              <a:rPr lang="en-IN" dirty="0"/>
              <a:t>We have to apply the model to reduce the potential credit loss to the company. Random forest model can predict with 66% accuracy on the customers who are likely to default or not.</a:t>
            </a:r>
          </a:p>
          <a:p>
            <a:pPr marL="285750" indent="-285750">
              <a:buFont typeface="Arial" panose="020B0604020202020204" pitchFamily="34" charset="0"/>
              <a:buChar char="•"/>
            </a:pPr>
            <a:r>
              <a:rPr lang="en-IN" dirty="0"/>
              <a:t>The credit loss incurred without using the model was 4.21% whereas on applying the predictive model, the credit loss incurred was reduced down to 1.58%.</a:t>
            </a:r>
          </a:p>
          <a:p>
            <a:pPr marL="285750" indent="-285750">
              <a:buFont typeface="Arial" panose="020B0604020202020204" pitchFamily="34" charset="0"/>
              <a:buChar char="•"/>
            </a:pPr>
            <a:r>
              <a:rPr lang="en-IN" dirty="0"/>
              <a:t>This would imply a reduction in funds kept aside for potential revenue losses by 2.6%</a:t>
            </a:r>
          </a:p>
          <a:p>
            <a:pPr marL="285750" indent="-285750">
              <a:buFont typeface="Arial" panose="020B0604020202020204" pitchFamily="34" charset="0"/>
              <a:buChar char="•"/>
            </a:pPr>
            <a:r>
              <a:rPr lang="en-IN" dirty="0"/>
              <a:t>For future scope, we can work on newer data as and when available to fine tune the model to increase the accuracy.</a:t>
            </a:r>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39448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BE574D-AD48-40EE-88C4-2998063342BA}"/>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sp>
        <p:nvSpPr>
          <p:cNvPr id="2" name="Rectangle: Rounded Corners 1">
            <a:extLst>
              <a:ext uri="{FF2B5EF4-FFF2-40B4-BE49-F238E27FC236}">
                <a16:creationId xmlns:a16="http://schemas.microsoft.com/office/drawing/2014/main" id="{03A5D2A2-073D-4D11-BB49-CD4667448E17}"/>
              </a:ext>
            </a:extLst>
          </p:cNvPr>
          <p:cNvSpPr/>
          <p:nvPr/>
        </p:nvSpPr>
        <p:spPr>
          <a:xfrm>
            <a:off x="198271" y="1108647"/>
            <a:ext cx="3391270" cy="577049"/>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Data Collection</a:t>
            </a:r>
          </a:p>
        </p:txBody>
      </p:sp>
      <p:sp>
        <p:nvSpPr>
          <p:cNvPr id="7" name="Rectangle: Rounded Corners 6">
            <a:extLst>
              <a:ext uri="{FF2B5EF4-FFF2-40B4-BE49-F238E27FC236}">
                <a16:creationId xmlns:a16="http://schemas.microsoft.com/office/drawing/2014/main" id="{A73433AB-9D9A-470F-878D-BC0BE271291E}"/>
              </a:ext>
            </a:extLst>
          </p:cNvPr>
          <p:cNvSpPr/>
          <p:nvPr/>
        </p:nvSpPr>
        <p:spPr>
          <a:xfrm>
            <a:off x="7903757" y="1109696"/>
            <a:ext cx="3876909" cy="577049"/>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Information Value and WOE </a:t>
            </a:r>
          </a:p>
        </p:txBody>
      </p:sp>
      <p:sp>
        <p:nvSpPr>
          <p:cNvPr id="8" name="Rectangle: Rounded Corners 7">
            <a:extLst>
              <a:ext uri="{FF2B5EF4-FFF2-40B4-BE49-F238E27FC236}">
                <a16:creationId xmlns:a16="http://schemas.microsoft.com/office/drawing/2014/main" id="{4B9511C2-3ED2-428C-85B5-7F32A8052196}"/>
              </a:ext>
            </a:extLst>
          </p:cNvPr>
          <p:cNvSpPr/>
          <p:nvPr/>
        </p:nvSpPr>
        <p:spPr>
          <a:xfrm>
            <a:off x="7903757" y="4029985"/>
            <a:ext cx="3872839" cy="577049"/>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Model Building</a:t>
            </a:r>
          </a:p>
        </p:txBody>
      </p:sp>
      <p:cxnSp>
        <p:nvCxnSpPr>
          <p:cNvPr id="11" name="Connector: Elbow 10">
            <a:extLst>
              <a:ext uri="{FF2B5EF4-FFF2-40B4-BE49-F238E27FC236}">
                <a16:creationId xmlns:a16="http://schemas.microsoft.com/office/drawing/2014/main" id="{F3D963EB-7BDC-4AD2-8524-11EFB7DCE969}"/>
              </a:ext>
            </a:extLst>
          </p:cNvPr>
          <p:cNvCxnSpPr>
            <a:cxnSpLocks/>
          </p:cNvCxnSpPr>
          <p:nvPr/>
        </p:nvCxnSpPr>
        <p:spPr>
          <a:xfrm>
            <a:off x="11781652" y="1440294"/>
            <a:ext cx="12700" cy="2880000"/>
          </a:xfrm>
          <a:prstGeom prst="bentConnector3">
            <a:avLst>
              <a:gd name="adj1" fmla="val 235922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F56F774-267B-495E-A095-3086F4250DB7}"/>
              </a:ext>
            </a:extLst>
          </p:cNvPr>
          <p:cNvSpPr/>
          <p:nvPr/>
        </p:nvSpPr>
        <p:spPr>
          <a:xfrm>
            <a:off x="4086523" y="1108647"/>
            <a:ext cx="3391270" cy="577049"/>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Data Cleaning</a:t>
            </a:r>
          </a:p>
        </p:txBody>
      </p:sp>
      <p:cxnSp>
        <p:nvCxnSpPr>
          <p:cNvPr id="36" name="Straight Arrow Connector 35">
            <a:extLst>
              <a:ext uri="{FF2B5EF4-FFF2-40B4-BE49-F238E27FC236}">
                <a16:creationId xmlns:a16="http://schemas.microsoft.com/office/drawing/2014/main" id="{5E9D399E-0CC2-4127-A2B1-8FB6C38F4403}"/>
              </a:ext>
            </a:extLst>
          </p:cNvPr>
          <p:cNvCxnSpPr>
            <a:stCxn id="2" idx="3"/>
            <a:endCxn id="31" idx="1"/>
          </p:cNvCxnSpPr>
          <p:nvPr/>
        </p:nvCxnSpPr>
        <p:spPr>
          <a:xfrm>
            <a:off x="3589541" y="1397172"/>
            <a:ext cx="496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C85C92-D75B-4018-8E68-BB662D9A0023}"/>
              </a:ext>
            </a:extLst>
          </p:cNvPr>
          <p:cNvCxnSpPr>
            <a:cxnSpLocks/>
            <a:stCxn id="31" idx="3"/>
            <a:endCxn id="7" idx="1"/>
          </p:cNvCxnSpPr>
          <p:nvPr/>
        </p:nvCxnSpPr>
        <p:spPr>
          <a:xfrm>
            <a:off x="7477793" y="1397172"/>
            <a:ext cx="425964" cy="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F878D73A-A9E5-4F65-998A-0BB964C79A47}"/>
              </a:ext>
            </a:extLst>
          </p:cNvPr>
          <p:cNvSpPr/>
          <p:nvPr/>
        </p:nvSpPr>
        <p:spPr>
          <a:xfrm>
            <a:off x="4082453" y="4021107"/>
            <a:ext cx="3391270" cy="577049"/>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Model Evaluation</a:t>
            </a:r>
          </a:p>
        </p:txBody>
      </p:sp>
      <p:cxnSp>
        <p:nvCxnSpPr>
          <p:cNvPr id="50" name="Straight Arrow Connector 49">
            <a:extLst>
              <a:ext uri="{FF2B5EF4-FFF2-40B4-BE49-F238E27FC236}">
                <a16:creationId xmlns:a16="http://schemas.microsoft.com/office/drawing/2014/main" id="{658B015B-C445-4E57-8CF7-F20F6D6E95BF}"/>
              </a:ext>
            </a:extLst>
          </p:cNvPr>
          <p:cNvCxnSpPr>
            <a:cxnSpLocks/>
          </p:cNvCxnSpPr>
          <p:nvPr/>
        </p:nvCxnSpPr>
        <p:spPr>
          <a:xfrm flipH="1" flipV="1">
            <a:off x="7464845" y="4318510"/>
            <a:ext cx="430034"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a:extLst>
              <a:ext uri="{FF2B5EF4-FFF2-40B4-BE49-F238E27FC236}">
                <a16:creationId xmlns:a16="http://schemas.microsoft.com/office/drawing/2014/main" id="{5A88A66E-1755-4CCF-B260-60FB04090981}"/>
              </a:ext>
            </a:extLst>
          </p:cNvPr>
          <p:cNvSpPr txBox="1">
            <a:spLocks/>
          </p:cNvSpPr>
          <p:nvPr/>
        </p:nvSpPr>
        <p:spPr>
          <a:xfrm>
            <a:off x="4103532" y="1703294"/>
            <a:ext cx="3391270" cy="2131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500" spc="-5" dirty="0">
                <a:solidFill>
                  <a:srgbClr val="4471C4"/>
                </a:solidFill>
                <a:latin typeface="+mn-lt"/>
                <a:cs typeface="Calibri"/>
              </a:rPr>
              <a:t>Finding and Removing Duplicate Records </a:t>
            </a:r>
          </a:p>
          <a:p>
            <a:pPr algn="just">
              <a:lnSpc>
                <a:spcPct val="100000"/>
              </a:lnSpc>
            </a:pPr>
            <a:r>
              <a:rPr lang="en-IN" sz="1500" spc="-5" dirty="0">
                <a:solidFill>
                  <a:srgbClr val="4471C4"/>
                </a:solidFill>
                <a:latin typeface="+mn-lt"/>
                <a:cs typeface="Calibri"/>
              </a:rPr>
              <a:t>Checking Outliers in Data and Treating them</a:t>
            </a:r>
          </a:p>
          <a:p>
            <a:pPr algn="just">
              <a:lnSpc>
                <a:spcPct val="100000"/>
              </a:lnSpc>
            </a:pPr>
            <a:r>
              <a:rPr lang="en-IN" sz="1500" spc="-5" dirty="0">
                <a:solidFill>
                  <a:srgbClr val="4471C4"/>
                </a:solidFill>
                <a:latin typeface="+mn-lt"/>
                <a:cs typeface="Calibri"/>
              </a:rPr>
              <a:t>Explore data by Univariate and Multivariate Analysis </a:t>
            </a:r>
          </a:p>
          <a:p>
            <a:pPr algn="just">
              <a:lnSpc>
                <a:spcPct val="100000"/>
              </a:lnSpc>
            </a:pPr>
            <a:r>
              <a:rPr lang="en-IN" sz="1500" spc="-5" dirty="0">
                <a:solidFill>
                  <a:srgbClr val="4471C4"/>
                </a:solidFill>
                <a:latin typeface="+mn-lt"/>
                <a:cs typeface="Calibri"/>
              </a:rPr>
              <a:t>Merging Demographic data &amp; Credit Bureau Data</a:t>
            </a:r>
          </a:p>
        </p:txBody>
      </p:sp>
      <p:sp>
        <p:nvSpPr>
          <p:cNvPr id="21" name="Content Placeholder 2">
            <a:extLst>
              <a:ext uri="{FF2B5EF4-FFF2-40B4-BE49-F238E27FC236}">
                <a16:creationId xmlns:a16="http://schemas.microsoft.com/office/drawing/2014/main" id="{BD6764E5-6746-4C38-BBAF-14E299B21739}"/>
              </a:ext>
            </a:extLst>
          </p:cNvPr>
          <p:cNvSpPr txBox="1">
            <a:spLocks/>
          </p:cNvSpPr>
          <p:nvPr/>
        </p:nvSpPr>
        <p:spPr>
          <a:xfrm>
            <a:off x="220081" y="1711553"/>
            <a:ext cx="3308794" cy="1525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500" spc="-5" dirty="0">
                <a:solidFill>
                  <a:srgbClr val="4471C4"/>
                </a:solidFill>
                <a:latin typeface="+mn-lt"/>
                <a:cs typeface="Calibri"/>
              </a:rPr>
              <a:t>Read Data from Demographic data.csv File </a:t>
            </a:r>
          </a:p>
          <a:p>
            <a:pPr algn="just">
              <a:lnSpc>
                <a:spcPct val="100000"/>
              </a:lnSpc>
            </a:pPr>
            <a:r>
              <a:rPr lang="en-IN" sz="1500" spc="-5" dirty="0">
                <a:solidFill>
                  <a:srgbClr val="4471C4"/>
                </a:solidFill>
                <a:latin typeface="+mn-lt"/>
                <a:cs typeface="Calibri"/>
              </a:rPr>
              <a:t>Read Data from Credit Bureau data.csv File </a:t>
            </a:r>
          </a:p>
        </p:txBody>
      </p:sp>
      <p:sp>
        <p:nvSpPr>
          <p:cNvPr id="22" name="Content Placeholder 2">
            <a:extLst>
              <a:ext uri="{FF2B5EF4-FFF2-40B4-BE49-F238E27FC236}">
                <a16:creationId xmlns:a16="http://schemas.microsoft.com/office/drawing/2014/main" id="{6DFD4048-967F-4209-9919-A4222665FB74}"/>
              </a:ext>
            </a:extLst>
          </p:cNvPr>
          <p:cNvSpPr txBox="1">
            <a:spLocks/>
          </p:cNvSpPr>
          <p:nvPr/>
        </p:nvSpPr>
        <p:spPr>
          <a:xfrm>
            <a:off x="7949051" y="1713650"/>
            <a:ext cx="3814845" cy="22191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500" spc="-5" dirty="0">
                <a:solidFill>
                  <a:srgbClr val="4471C4"/>
                </a:solidFill>
                <a:latin typeface="+mn-lt"/>
                <a:cs typeface="Calibri"/>
              </a:rPr>
              <a:t>Compute Information Value</a:t>
            </a:r>
          </a:p>
          <a:p>
            <a:pPr algn="just">
              <a:lnSpc>
                <a:spcPct val="100000"/>
              </a:lnSpc>
            </a:pPr>
            <a:r>
              <a:rPr lang="en-IN" sz="1500" spc="-5" dirty="0">
                <a:solidFill>
                  <a:srgbClr val="4471C4"/>
                </a:solidFill>
                <a:latin typeface="+mn-lt"/>
                <a:cs typeface="Calibri"/>
              </a:rPr>
              <a:t>Populate Feature with their WOE values</a:t>
            </a:r>
          </a:p>
          <a:p>
            <a:pPr algn="just">
              <a:lnSpc>
                <a:spcPct val="100000"/>
              </a:lnSpc>
            </a:pPr>
            <a:r>
              <a:rPr lang="en-IN" sz="1500" spc="-5" dirty="0">
                <a:solidFill>
                  <a:srgbClr val="4471C4"/>
                </a:solidFill>
                <a:cs typeface="Calibri"/>
              </a:rPr>
              <a:t>Consider the Predictor Variable with IV &gt; 0.1.</a:t>
            </a:r>
          </a:p>
          <a:p>
            <a:pPr algn="just">
              <a:lnSpc>
                <a:spcPct val="100000"/>
              </a:lnSpc>
            </a:pPr>
            <a:r>
              <a:rPr lang="en-IN" sz="1500" spc="-5" dirty="0">
                <a:solidFill>
                  <a:srgbClr val="4471C4"/>
                </a:solidFill>
                <a:cs typeface="Calibri"/>
              </a:rPr>
              <a:t>Replacing NA values with values of nearest WOE bin.</a:t>
            </a:r>
          </a:p>
          <a:p>
            <a:pPr algn="just">
              <a:lnSpc>
                <a:spcPct val="100000"/>
              </a:lnSpc>
            </a:pPr>
            <a:r>
              <a:rPr lang="en-IN" sz="1500" spc="-5" dirty="0">
                <a:solidFill>
                  <a:srgbClr val="4471C4"/>
                </a:solidFill>
                <a:cs typeface="Calibri"/>
              </a:rPr>
              <a:t>Replacing the Actual Data with WOE Values for the Predictor Variable</a:t>
            </a:r>
          </a:p>
          <a:p>
            <a:pPr algn="just">
              <a:lnSpc>
                <a:spcPct val="100000"/>
              </a:lnSpc>
            </a:pPr>
            <a:endParaRPr lang="en-IN" sz="1500" spc="-5" dirty="0">
              <a:solidFill>
                <a:srgbClr val="4471C4"/>
              </a:solidFill>
              <a:latin typeface="+mn-lt"/>
              <a:cs typeface="Calibri"/>
            </a:endParaRPr>
          </a:p>
        </p:txBody>
      </p:sp>
      <p:sp>
        <p:nvSpPr>
          <p:cNvPr id="24" name="Content Placeholder 2">
            <a:extLst>
              <a:ext uri="{FF2B5EF4-FFF2-40B4-BE49-F238E27FC236}">
                <a16:creationId xmlns:a16="http://schemas.microsoft.com/office/drawing/2014/main" id="{70EA1777-D80A-443F-ACA6-CD8D5B946863}"/>
              </a:ext>
            </a:extLst>
          </p:cNvPr>
          <p:cNvSpPr txBox="1">
            <a:spLocks/>
          </p:cNvSpPr>
          <p:nvPr/>
        </p:nvSpPr>
        <p:spPr>
          <a:xfrm>
            <a:off x="7925368" y="4619621"/>
            <a:ext cx="3862372" cy="2220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500" spc="-5" dirty="0">
                <a:solidFill>
                  <a:srgbClr val="4471C4"/>
                </a:solidFill>
                <a:latin typeface="+mn-lt"/>
                <a:cs typeface="Calibri"/>
              </a:rPr>
              <a:t>Split data into train and test </a:t>
            </a:r>
          </a:p>
          <a:p>
            <a:pPr algn="just">
              <a:lnSpc>
                <a:spcPct val="100000"/>
              </a:lnSpc>
            </a:pPr>
            <a:r>
              <a:rPr lang="en-IN" sz="1500" spc="-5" dirty="0">
                <a:solidFill>
                  <a:srgbClr val="4471C4"/>
                </a:solidFill>
                <a:latin typeface="+mn-lt"/>
                <a:cs typeface="Calibri"/>
              </a:rPr>
              <a:t>Using SMOTE for balancing Data</a:t>
            </a:r>
          </a:p>
          <a:p>
            <a:pPr algn="just">
              <a:lnSpc>
                <a:spcPct val="100000"/>
              </a:lnSpc>
            </a:pPr>
            <a:r>
              <a:rPr lang="en-IN" sz="1500" spc="-5" dirty="0">
                <a:solidFill>
                  <a:srgbClr val="4471C4"/>
                </a:solidFill>
                <a:latin typeface="+mn-lt"/>
                <a:cs typeface="Calibri"/>
              </a:rPr>
              <a:t>Building Logistic Model for Demographic Data</a:t>
            </a:r>
          </a:p>
          <a:p>
            <a:pPr algn="just">
              <a:lnSpc>
                <a:spcPct val="100000"/>
              </a:lnSpc>
            </a:pPr>
            <a:r>
              <a:rPr lang="en-IN" sz="1500" spc="-5" dirty="0">
                <a:solidFill>
                  <a:srgbClr val="4471C4"/>
                </a:solidFill>
                <a:latin typeface="+mn-lt"/>
                <a:cs typeface="Calibri"/>
              </a:rPr>
              <a:t>Building Models for important predictor variables using Logistic Regression, Decision Tree and Random Forest </a:t>
            </a:r>
          </a:p>
        </p:txBody>
      </p:sp>
      <p:sp>
        <p:nvSpPr>
          <p:cNvPr id="25" name="Content Placeholder 2">
            <a:extLst>
              <a:ext uri="{FF2B5EF4-FFF2-40B4-BE49-F238E27FC236}">
                <a16:creationId xmlns:a16="http://schemas.microsoft.com/office/drawing/2014/main" id="{C037D3B5-44D9-4535-BD5C-FC94CB739825}"/>
              </a:ext>
            </a:extLst>
          </p:cNvPr>
          <p:cNvSpPr txBox="1">
            <a:spLocks/>
          </p:cNvSpPr>
          <p:nvPr/>
        </p:nvSpPr>
        <p:spPr>
          <a:xfrm>
            <a:off x="4103532" y="4621104"/>
            <a:ext cx="3361313" cy="19558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500" spc="-5" dirty="0">
                <a:solidFill>
                  <a:srgbClr val="4471C4"/>
                </a:solidFill>
                <a:latin typeface="+mn-lt"/>
                <a:cs typeface="Calibri"/>
              </a:rPr>
              <a:t>We test the model against the test dataset using Confusion Matrix (determining accuracy, specificity and sensitivity)</a:t>
            </a:r>
          </a:p>
          <a:p>
            <a:pPr algn="just">
              <a:lnSpc>
                <a:spcPct val="100000"/>
              </a:lnSpc>
            </a:pPr>
            <a:r>
              <a:rPr lang="en-IN" sz="1500" spc="-5" dirty="0">
                <a:solidFill>
                  <a:srgbClr val="4471C4"/>
                </a:solidFill>
                <a:latin typeface="+mn-lt"/>
                <a:cs typeface="Calibri"/>
              </a:rPr>
              <a:t>Identify the cutoff Values where accuracy sensitivity specificity curves meet </a:t>
            </a:r>
          </a:p>
        </p:txBody>
      </p:sp>
      <p:sp>
        <p:nvSpPr>
          <p:cNvPr id="26" name="Rectangle: Rounded Corners 25">
            <a:extLst>
              <a:ext uri="{FF2B5EF4-FFF2-40B4-BE49-F238E27FC236}">
                <a16:creationId xmlns:a16="http://schemas.microsoft.com/office/drawing/2014/main" id="{6950E8EB-35B7-4F8D-BF3E-7C62A1A50332}"/>
              </a:ext>
            </a:extLst>
          </p:cNvPr>
          <p:cNvSpPr/>
          <p:nvPr/>
        </p:nvSpPr>
        <p:spPr>
          <a:xfrm>
            <a:off x="220081" y="4022583"/>
            <a:ext cx="3369460" cy="577049"/>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Building Application Scorecards</a:t>
            </a:r>
          </a:p>
        </p:txBody>
      </p:sp>
      <p:sp>
        <p:nvSpPr>
          <p:cNvPr id="27" name="Content Placeholder 2">
            <a:extLst>
              <a:ext uri="{FF2B5EF4-FFF2-40B4-BE49-F238E27FC236}">
                <a16:creationId xmlns:a16="http://schemas.microsoft.com/office/drawing/2014/main" id="{9D372F90-6363-49AD-A489-B7E992BA88E9}"/>
              </a:ext>
            </a:extLst>
          </p:cNvPr>
          <p:cNvSpPr txBox="1">
            <a:spLocks/>
          </p:cNvSpPr>
          <p:nvPr/>
        </p:nvSpPr>
        <p:spPr>
          <a:xfrm>
            <a:off x="178099" y="4613702"/>
            <a:ext cx="3411442" cy="19912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IN" sz="1500" spc="-5" dirty="0">
                <a:solidFill>
                  <a:srgbClr val="4471C4"/>
                </a:solidFill>
                <a:latin typeface="+mn-lt"/>
                <a:cs typeface="Calibri"/>
              </a:rPr>
              <a:t>Evaluate Model Metrics</a:t>
            </a:r>
          </a:p>
          <a:p>
            <a:pPr algn="just">
              <a:lnSpc>
                <a:spcPct val="100000"/>
              </a:lnSpc>
            </a:pPr>
            <a:r>
              <a:rPr lang="en-IN" sz="1500" spc="-5" dirty="0">
                <a:solidFill>
                  <a:srgbClr val="4471C4"/>
                </a:solidFill>
                <a:latin typeface="+mn-lt"/>
                <a:cs typeface="Calibri"/>
              </a:rPr>
              <a:t>Build the Application Score Card for the Entire Dataset using the cutoff value, log odds and other parameters mentioned.</a:t>
            </a:r>
          </a:p>
          <a:p>
            <a:pPr algn="just">
              <a:lnSpc>
                <a:spcPct val="100000"/>
              </a:lnSpc>
            </a:pPr>
            <a:r>
              <a:rPr lang="en-IN" sz="1500" spc="-5" dirty="0">
                <a:solidFill>
                  <a:srgbClr val="4471C4"/>
                </a:solidFill>
                <a:latin typeface="+mn-lt"/>
                <a:cs typeface="Calibri"/>
              </a:rPr>
              <a:t>Build Financial Strategies using the Optimum Model</a:t>
            </a:r>
          </a:p>
        </p:txBody>
      </p:sp>
      <p:cxnSp>
        <p:nvCxnSpPr>
          <p:cNvPr id="28" name="Straight Arrow Connector 27">
            <a:extLst>
              <a:ext uri="{FF2B5EF4-FFF2-40B4-BE49-F238E27FC236}">
                <a16:creationId xmlns:a16="http://schemas.microsoft.com/office/drawing/2014/main" id="{2DDCBE51-6F00-48E6-8971-41CA652C9A5D}"/>
              </a:ext>
            </a:extLst>
          </p:cNvPr>
          <p:cNvCxnSpPr>
            <a:cxnSpLocks/>
          </p:cNvCxnSpPr>
          <p:nvPr/>
        </p:nvCxnSpPr>
        <p:spPr>
          <a:xfrm flipH="1">
            <a:off x="3564387" y="4319980"/>
            <a:ext cx="473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01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1" y="910642"/>
            <a:ext cx="11508627" cy="2065984"/>
          </a:xfrm>
        </p:spPr>
        <p:txBody>
          <a:bodyPr>
            <a:normAutofit/>
          </a:bodyPr>
          <a:lstStyle/>
          <a:p>
            <a:pPr marL="0" indent="0">
              <a:lnSpc>
                <a:spcPct val="100000"/>
              </a:lnSpc>
              <a:spcBef>
                <a:spcPts val="95"/>
              </a:spcBef>
              <a:buNone/>
            </a:pPr>
            <a:r>
              <a:rPr lang="en-IN" sz="1800" b="1" spc="15" dirty="0">
                <a:latin typeface="Calibri"/>
                <a:cs typeface="Calibri"/>
              </a:rPr>
              <a:t>DATA</a:t>
            </a:r>
            <a:r>
              <a:rPr lang="en-IN" sz="1800" b="1" spc="45" dirty="0">
                <a:latin typeface="Calibri"/>
                <a:cs typeface="Calibri"/>
              </a:rPr>
              <a:t> </a:t>
            </a:r>
            <a:r>
              <a:rPr lang="en-IN" sz="1800" b="1" spc="15" dirty="0">
                <a:latin typeface="Calibri"/>
                <a:cs typeface="Calibri"/>
              </a:rPr>
              <a:t>UNDERSTANDING</a:t>
            </a:r>
            <a:endParaRPr lang="en-IN" sz="1800" dirty="0">
              <a:latin typeface="Calibri"/>
              <a:cs typeface="Calibri"/>
            </a:endParaRPr>
          </a:p>
          <a:p>
            <a:pPr marL="0" indent="0" algn="just">
              <a:lnSpc>
                <a:spcPct val="100000"/>
              </a:lnSpc>
              <a:spcBef>
                <a:spcPts val="970"/>
              </a:spcBef>
              <a:buNone/>
            </a:pPr>
            <a:r>
              <a:rPr lang="en-IN" sz="1600" dirty="0">
                <a:solidFill>
                  <a:srgbClr val="4471C4"/>
                </a:solidFill>
                <a:latin typeface="Calibri"/>
                <a:cs typeface="Calibri"/>
              </a:rPr>
              <a:t>Two </a:t>
            </a:r>
            <a:r>
              <a:rPr lang="en-IN" sz="1600" spc="-5" dirty="0">
                <a:solidFill>
                  <a:srgbClr val="4471C4"/>
                </a:solidFill>
                <a:latin typeface="Calibri"/>
                <a:cs typeface="Calibri"/>
              </a:rPr>
              <a:t>datasets are provided, demographic </a:t>
            </a:r>
            <a:r>
              <a:rPr lang="en-IN" sz="1600" dirty="0">
                <a:solidFill>
                  <a:srgbClr val="4471C4"/>
                </a:solidFill>
                <a:latin typeface="Calibri"/>
                <a:cs typeface="Calibri"/>
              </a:rPr>
              <a:t>data and </a:t>
            </a:r>
            <a:r>
              <a:rPr lang="en-IN" sz="1600" spc="-5" dirty="0">
                <a:solidFill>
                  <a:srgbClr val="4471C4"/>
                </a:solidFill>
                <a:latin typeface="Calibri"/>
                <a:cs typeface="Calibri"/>
              </a:rPr>
              <a:t>credit </a:t>
            </a:r>
            <a:r>
              <a:rPr lang="en-IN" sz="1600" dirty="0">
                <a:solidFill>
                  <a:srgbClr val="4471C4"/>
                </a:solidFill>
                <a:latin typeface="Calibri"/>
                <a:cs typeface="Calibri"/>
              </a:rPr>
              <a:t>bureau</a:t>
            </a:r>
            <a:r>
              <a:rPr lang="en-IN" sz="1600" spc="-10" dirty="0">
                <a:solidFill>
                  <a:srgbClr val="4471C4"/>
                </a:solidFill>
                <a:latin typeface="Calibri"/>
                <a:cs typeface="Calibri"/>
              </a:rPr>
              <a:t> </a:t>
            </a:r>
            <a:r>
              <a:rPr lang="en-IN" sz="1600" spc="-5" dirty="0">
                <a:solidFill>
                  <a:srgbClr val="4471C4"/>
                </a:solidFill>
                <a:latin typeface="Calibri"/>
                <a:cs typeface="Calibri"/>
              </a:rPr>
              <a:t>data.</a:t>
            </a:r>
            <a:endParaRPr lang="en-IN" sz="1600" dirty="0">
              <a:latin typeface="Calibri"/>
              <a:cs typeface="Calibri"/>
            </a:endParaRPr>
          </a:p>
          <a:p>
            <a:pPr marL="12700" marR="230504" algn="just">
              <a:lnSpc>
                <a:spcPct val="110000"/>
              </a:lnSpc>
              <a:spcBef>
                <a:spcPts val="790"/>
              </a:spcBef>
              <a:buSzPct val="90909"/>
              <a:buAutoNum type="arabicPeriod"/>
              <a:tabLst>
                <a:tab pos="122555" algn="l"/>
              </a:tabLst>
            </a:pPr>
            <a:r>
              <a:rPr lang="en-IN" sz="1600" b="1" spc="-5" dirty="0">
                <a:solidFill>
                  <a:srgbClr val="4471C4"/>
                </a:solidFill>
                <a:latin typeface="Calibri"/>
                <a:cs typeface="Calibri"/>
              </a:rPr>
              <a:t>Demographic/Application Data: </a:t>
            </a:r>
            <a:r>
              <a:rPr lang="en-IN" sz="1600" spc="-5" dirty="0">
                <a:solidFill>
                  <a:srgbClr val="4471C4"/>
                </a:solidFill>
                <a:latin typeface="Calibri"/>
                <a:cs typeface="Calibri"/>
              </a:rPr>
              <a:t>This </a:t>
            </a:r>
            <a:r>
              <a:rPr lang="en-IN" sz="1600" dirty="0">
                <a:solidFill>
                  <a:srgbClr val="4471C4"/>
                </a:solidFill>
                <a:latin typeface="Calibri"/>
                <a:cs typeface="Calibri"/>
              </a:rPr>
              <a:t>dataset </a:t>
            </a:r>
            <a:r>
              <a:rPr lang="en-IN" sz="1600" spc="-5" dirty="0">
                <a:solidFill>
                  <a:srgbClr val="4471C4"/>
                </a:solidFill>
                <a:latin typeface="Calibri"/>
                <a:cs typeface="Calibri"/>
              </a:rPr>
              <a:t>contains </a:t>
            </a:r>
            <a:r>
              <a:rPr lang="en-IN" sz="1600" dirty="0">
                <a:solidFill>
                  <a:srgbClr val="4471C4"/>
                </a:solidFill>
                <a:latin typeface="Calibri"/>
                <a:cs typeface="Calibri"/>
              </a:rPr>
              <a:t>the </a:t>
            </a:r>
            <a:r>
              <a:rPr lang="en-IN" sz="1600" spc="-5" dirty="0">
                <a:solidFill>
                  <a:srgbClr val="4471C4"/>
                </a:solidFill>
                <a:latin typeface="Calibri"/>
                <a:cs typeface="Calibri"/>
              </a:rPr>
              <a:t>information provided by </a:t>
            </a:r>
            <a:r>
              <a:rPr lang="en-IN" sz="1600" dirty="0">
                <a:solidFill>
                  <a:srgbClr val="4471C4"/>
                </a:solidFill>
                <a:latin typeface="Calibri"/>
                <a:cs typeface="Calibri"/>
              </a:rPr>
              <a:t>the </a:t>
            </a:r>
            <a:r>
              <a:rPr lang="en-IN" sz="1600" spc="-5" dirty="0">
                <a:solidFill>
                  <a:srgbClr val="4471C4"/>
                </a:solidFill>
                <a:latin typeface="Calibri"/>
                <a:cs typeface="Calibri"/>
              </a:rPr>
              <a:t>applicants </a:t>
            </a:r>
            <a:r>
              <a:rPr lang="en-IN" sz="1600" dirty="0">
                <a:solidFill>
                  <a:srgbClr val="4471C4"/>
                </a:solidFill>
                <a:latin typeface="Calibri"/>
                <a:cs typeface="Calibri"/>
              </a:rPr>
              <a:t>at the </a:t>
            </a:r>
            <a:r>
              <a:rPr lang="en-IN" sz="1600" spc="-5" dirty="0">
                <a:solidFill>
                  <a:srgbClr val="4471C4"/>
                </a:solidFill>
                <a:latin typeface="Calibri"/>
                <a:cs typeface="Calibri"/>
              </a:rPr>
              <a:t>time </a:t>
            </a:r>
            <a:r>
              <a:rPr lang="en-IN" sz="1600" dirty="0">
                <a:solidFill>
                  <a:srgbClr val="4471C4"/>
                </a:solidFill>
                <a:latin typeface="Calibri"/>
                <a:cs typeface="Calibri"/>
              </a:rPr>
              <a:t>of  credit card application. </a:t>
            </a:r>
            <a:r>
              <a:rPr lang="en-IN" sz="1600" spc="-10" dirty="0">
                <a:solidFill>
                  <a:srgbClr val="4471C4"/>
                </a:solidFill>
                <a:latin typeface="Calibri"/>
                <a:cs typeface="Calibri"/>
              </a:rPr>
              <a:t>It </a:t>
            </a:r>
            <a:r>
              <a:rPr lang="en-IN" sz="1600" spc="-5" dirty="0">
                <a:solidFill>
                  <a:srgbClr val="4471C4"/>
                </a:solidFill>
                <a:latin typeface="Calibri"/>
                <a:cs typeface="Calibri"/>
              </a:rPr>
              <a:t>contains customer-level information </a:t>
            </a:r>
            <a:r>
              <a:rPr lang="en-IN" sz="1600" dirty="0">
                <a:solidFill>
                  <a:srgbClr val="4471C4"/>
                </a:solidFill>
                <a:latin typeface="Calibri"/>
                <a:cs typeface="Calibri"/>
              </a:rPr>
              <a:t>on age, </a:t>
            </a:r>
            <a:r>
              <a:rPr lang="en-IN" sz="1600" spc="-5" dirty="0">
                <a:solidFill>
                  <a:srgbClr val="4471C4"/>
                </a:solidFill>
                <a:latin typeface="Calibri"/>
                <a:cs typeface="Calibri"/>
              </a:rPr>
              <a:t>gender, income, marital status,</a:t>
            </a:r>
            <a:r>
              <a:rPr lang="en-IN" sz="1600" spc="55" dirty="0">
                <a:solidFill>
                  <a:srgbClr val="4471C4"/>
                </a:solidFill>
                <a:latin typeface="Calibri"/>
                <a:cs typeface="Calibri"/>
              </a:rPr>
              <a:t> </a:t>
            </a:r>
            <a:r>
              <a:rPr lang="en-IN" sz="1600" dirty="0">
                <a:solidFill>
                  <a:srgbClr val="4471C4"/>
                </a:solidFill>
                <a:latin typeface="Calibri"/>
                <a:cs typeface="Calibri"/>
              </a:rPr>
              <a:t>etc.</a:t>
            </a:r>
            <a:endParaRPr lang="en-IN" sz="1600" dirty="0">
              <a:latin typeface="Calibri"/>
              <a:cs typeface="Calibri"/>
            </a:endParaRPr>
          </a:p>
          <a:p>
            <a:pPr marL="12700" marR="216535" algn="just">
              <a:lnSpc>
                <a:spcPct val="110000"/>
              </a:lnSpc>
              <a:spcBef>
                <a:spcPts val="790"/>
              </a:spcBef>
              <a:buSzPct val="90909"/>
              <a:buAutoNum type="arabicPeriod"/>
              <a:tabLst>
                <a:tab pos="153035" algn="l"/>
              </a:tabLst>
            </a:pPr>
            <a:r>
              <a:rPr lang="en-IN" sz="1600" b="1" spc="-5" dirty="0">
                <a:solidFill>
                  <a:srgbClr val="4471C4"/>
                </a:solidFill>
                <a:latin typeface="Calibri"/>
                <a:cs typeface="Calibri"/>
              </a:rPr>
              <a:t>Credit Bureau Data: </a:t>
            </a:r>
            <a:r>
              <a:rPr lang="en-IN" sz="1600" spc="-5" dirty="0">
                <a:solidFill>
                  <a:srgbClr val="4471C4"/>
                </a:solidFill>
                <a:latin typeface="Calibri"/>
                <a:cs typeface="Calibri"/>
              </a:rPr>
              <a:t>This information </a:t>
            </a:r>
            <a:r>
              <a:rPr lang="en-IN" sz="1600" spc="-10" dirty="0">
                <a:solidFill>
                  <a:srgbClr val="4471C4"/>
                </a:solidFill>
                <a:latin typeface="Calibri"/>
                <a:cs typeface="Calibri"/>
              </a:rPr>
              <a:t>is </a:t>
            </a:r>
            <a:r>
              <a:rPr lang="en-IN" sz="1600" spc="-5" dirty="0">
                <a:solidFill>
                  <a:srgbClr val="4471C4"/>
                </a:solidFill>
                <a:latin typeface="Calibri"/>
                <a:cs typeface="Calibri"/>
              </a:rPr>
              <a:t>taken from the </a:t>
            </a:r>
            <a:r>
              <a:rPr lang="en-IN" sz="1600" dirty="0">
                <a:solidFill>
                  <a:srgbClr val="4471C4"/>
                </a:solidFill>
                <a:latin typeface="Calibri"/>
                <a:cs typeface="Calibri"/>
              </a:rPr>
              <a:t>credit bureau and </a:t>
            </a:r>
            <a:r>
              <a:rPr lang="en-IN" sz="1600" spc="-5" dirty="0">
                <a:solidFill>
                  <a:srgbClr val="4471C4"/>
                </a:solidFill>
                <a:latin typeface="Calibri"/>
                <a:cs typeface="Calibri"/>
              </a:rPr>
              <a:t>contains </a:t>
            </a:r>
            <a:r>
              <a:rPr lang="en-IN" sz="1600" dirty="0">
                <a:solidFill>
                  <a:srgbClr val="4471C4"/>
                </a:solidFill>
                <a:latin typeface="Calibri"/>
                <a:cs typeface="Calibri"/>
              </a:rPr>
              <a:t>variables </a:t>
            </a:r>
            <a:r>
              <a:rPr lang="en-IN" sz="1600" spc="-5" dirty="0">
                <a:solidFill>
                  <a:srgbClr val="4471C4"/>
                </a:solidFill>
                <a:latin typeface="Calibri"/>
                <a:cs typeface="Calibri"/>
              </a:rPr>
              <a:t>such </a:t>
            </a:r>
            <a:r>
              <a:rPr lang="en-IN" sz="1600" dirty="0">
                <a:solidFill>
                  <a:srgbClr val="4471C4"/>
                </a:solidFill>
                <a:latin typeface="Calibri"/>
                <a:cs typeface="Calibri"/>
              </a:rPr>
              <a:t>as </a:t>
            </a:r>
            <a:r>
              <a:rPr lang="en-IN" sz="1600" spc="-5" dirty="0">
                <a:solidFill>
                  <a:srgbClr val="4471C4"/>
                </a:solidFill>
                <a:latin typeface="Calibri"/>
                <a:cs typeface="Calibri"/>
              </a:rPr>
              <a:t>'number </a:t>
            </a:r>
            <a:r>
              <a:rPr lang="en-IN" sz="1600" dirty="0">
                <a:solidFill>
                  <a:srgbClr val="4471C4"/>
                </a:solidFill>
                <a:latin typeface="Calibri"/>
                <a:cs typeface="Calibri"/>
              </a:rPr>
              <a:t>of  times </a:t>
            </a:r>
            <a:r>
              <a:rPr lang="en-IN" sz="1600" spc="-5" dirty="0">
                <a:solidFill>
                  <a:srgbClr val="4471C4"/>
                </a:solidFill>
                <a:latin typeface="Calibri"/>
                <a:cs typeface="Calibri"/>
              </a:rPr>
              <a:t>30 DPD </a:t>
            </a:r>
            <a:r>
              <a:rPr lang="en-IN" sz="1600" dirty="0">
                <a:solidFill>
                  <a:srgbClr val="4471C4"/>
                </a:solidFill>
                <a:latin typeface="Calibri"/>
                <a:cs typeface="Calibri"/>
              </a:rPr>
              <a:t>or </a:t>
            </a:r>
            <a:r>
              <a:rPr lang="en-IN" sz="1600" spc="-5" dirty="0">
                <a:solidFill>
                  <a:srgbClr val="4471C4"/>
                </a:solidFill>
                <a:latin typeface="Calibri"/>
                <a:cs typeface="Calibri"/>
              </a:rPr>
              <a:t>worse </a:t>
            </a:r>
            <a:r>
              <a:rPr lang="en-IN" sz="1600" dirty="0">
                <a:solidFill>
                  <a:srgbClr val="4471C4"/>
                </a:solidFill>
                <a:latin typeface="Calibri"/>
                <a:cs typeface="Calibri"/>
              </a:rPr>
              <a:t>in </a:t>
            </a:r>
            <a:r>
              <a:rPr lang="en-IN" sz="1600" spc="-5" dirty="0">
                <a:solidFill>
                  <a:srgbClr val="4471C4"/>
                </a:solidFill>
                <a:latin typeface="Calibri"/>
                <a:cs typeface="Calibri"/>
              </a:rPr>
              <a:t>last 3/6/12 months', 'outstanding balance', 'number </a:t>
            </a:r>
            <a:r>
              <a:rPr lang="en-IN" sz="1600" dirty="0">
                <a:solidFill>
                  <a:srgbClr val="4471C4"/>
                </a:solidFill>
                <a:latin typeface="Calibri"/>
                <a:cs typeface="Calibri"/>
              </a:rPr>
              <a:t>of trades',</a:t>
            </a:r>
            <a:r>
              <a:rPr lang="en-IN" sz="1600" spc="20" dirty="0">
                <a:solidFill>
                  <a:srgbClr val="4471C4"/>
                </a:solidFill>
                <a:latin typeface="Calibri"/>
                <a:cs typeface="Calibri"/>
              </a:rPr>
              <a:t> </a:t>
            </a:r>
            <a:r>
              <a:rPr lang="en-IN" sz="1600" spc="-5" dirty="0">
                <a:solidFill>
                  <a:srgbClr val="4471C4"/>
                </a:solidFill>
                <a:latin typeface="Calibri"/>
                <a:cs typeface="Calibri"/>
              </a:rPr>
              <a:t>etc.</a:t>
            </a:r>
            <a:endParaRPr lang="en-IN" sz="1600" dirty="0">
              <a:latin typeface="Calibri"/>
              <a:cs typeface="Calibri"/>
            </a:endParaRP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graphicFrame>
        <p:nvGraphicFramePr>
          <p:cNvPr id="8" name="Table 7">
            <a:extLst>
              <a:ext uri="{FF2B5EF4-FFF2-40B4-BE49-F238E27FC236}">
                <a16:creationId xmlns:a16="http://schemas.microsoft.com/office/drawing/2014/main" id="{C1C408F5-328F-4A87-8EA3-C7984D083219}"/>
              </a:ext>
            </a:extLst>
          </p:cNvPr>
          <p:cNvGraphicFramePr>
            <a:graphicFrameLocks noGrp="1"/>
          </p:cNvGraphicFramePr>
          <p:nvPr>
            <p:extLst>
              <p:ext uri="{D42A27DB-BD31-4B8C-83A1-F6EECF244321}">
                <p14:modId xmlns:p14="http://schemas.microsoft.com/office/powerpoint/2010/main" val="349825903"/>
              </p:ext>
            </p:extLst>
          </p:nvPr>
        </p:nvGraphicFramePr>
        <p:xfrm>
          <a:off x="417250" y="2976626"/>
          <a:ext cx="11159232" cy="3646907"/>
        </p:xfrm>
        <a:graphic>
          <a:graphicData uri="http://schemas.openxmlformats.org/drawingml/2006/table">
            <a:tbl>
              <a:tblPr firstRow="1" firstCol="1" bandRow="1"/>
              <a:tblGrid>
                <a:gridCol w="4441576">
                  <a:extLst>
                    <a:ext uri="{9D8B030D-6E8A-4147-A177-3AD203B41FA5}">
                      <a16:colId xmlns:a16="http://schemas.microsoft.com/office/drawing/2014/main" val="66828631"/>
                    </a:ext>
                  </a:extLst>
                </a:gridCol>
                <a:gridCol w="6717656">
                  <a:extLst>
                    <a:ext uri="{9D8B030D-6E8A-4147-A177-3AD203B41FA5}">
                      <a16:colId xmlns:a16="http://schemas.microsoft.com/office/drawing/2014/main" val="80018565"/>
                    </a:ext>
                  </a:extLst>
                </a:gridCol>
              </a:tblGrid>
              <a:tr h="180459">
                <a:tc>
                  <a:txBody>
                    <a:bodyPr/>
                    <a:lstStyle/>
                    <a:p>
                      <a:pPr>
                        <a:lnSpc>
                          <a:spcPct val="107000"/>
                        </a:lnSpc>
                        <a:spcAft>
                          <a:spcPts val="0"/>
                        </a:spcAft>
                      </a:pPr>
                      <a:r>
                        <a:rPr lang="en-IN" sz="1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Demographic Data</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nSpc>
                          <a:spcPct val="107000"/>
                        </a:lnSpc>
                        <a:spcAft>
                          <a:spcPts val="0"/>
                        </a:spcAft>
                      </a:pPr>
                      <a:r>
                        <a:rPr lang="en-IN" sz="1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Credit Bureau Data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974812813"/>
                  </a:ext>
                </a:extLst>
              </a:tr>
              <a:tr h="180459">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Application ID</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Application ID</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955897142"/>
                  </a:ext>
                </a:extLst>
              </a:tr>
              <a:tr h="180459">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Age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times 90 DPD or worse in last 6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3615041"/>
                  </a:ext>
                </a:extLst>
              </a:tr>
              <a:tr h="180459">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Gender</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times 60 DPD or worse in last 6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23984230"/>
                  </a:ext>
                </a:extLst>
              </a:tr>
              <a:tr h="180459">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Marital Status (at the time of application)</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times 30 DPD or worse in last 6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527875022"/>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dependents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times 90 DPD or worse in last 12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915882639"/>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Income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times 60 DPD or worse in last 12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64616588"/>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Education</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times 30 DPD or worse in last 12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05592785"/>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Profession</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Avgas CC Utilization in last 12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73826478"/>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Type of residence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trades opened in last 6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391211278"/>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months in current residence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trades opened in last 12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577561266"/>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months in current company</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PL trades opened in last 6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888336307"/>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Performance Tag</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PL trades opened in last 12 months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12851496"/>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Inquiries in last 6 months (excluding home &amp; auto loans)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45429440"/>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No of Inquiries in last 12 months (excluding home &amp; auto loans)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686853533"/>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Presence of open home loan</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494407106"/>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Outstanding balance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4220490215"/>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Total No of trades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51017024"/>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Presence of open auto loan</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842851797"/>
                  </a:ext>
                </a:extLst>
              </a:tr>
              <a:tr h="180459">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Performance Tag</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430831514"/>
                  </a:ext>
                </a:extLst>
              </a:tr>
            </a:tbl>
          </a:graphicData>
        </a:graphic>
      </p:graphicFrame>
    </p:spTree>
    <p:extLst>
      <p:ext uri="{BB962C8B-B14F-4D97-AF65-F5344CB8AC3E}">
        <p14:creationId xmlns:p14="http://schemas.microsoft.com/office/powerpoint/2010/main" val="184963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2658181"/>
          </a:xfrm>
        </p:spPr>
        <p:txBody>
          <a:bodyPr>
            <a:normAutofit fontScale="92500" lnSpcReduction="10000"/>
          </a:bodyPr>
          <a:lstStyle/>
          <a:p>
            <a:pPr marL="0" indent="0">
              <a:buNone/>
            </a:pPr>
            <a:r>
              <a:rPr lang="en-IN" sz="1600" b="1" dirty="0">
                <a:solidFill>
                  <a:srgbClr val="4471C4"/>
                </a:solidFill>
                <a:latin typeface="Calibri"/>
                <a:cs typeface="Calibri"/>
              </a:rPr>
              <a:t>Nature of Data:</a:t>
            </a:r>
          </a:p>
          <a:p>
            <a:pPr marL="0" indent="0" algn="just">
              <a:buNone/>
            </a:pPr>
            <a:r>
              <a:rPr lang="en-IN" sz="1400" dirty="0">
                <a:solidFill>
                  <a:srgbClr val="4471C4"/>
                </a:solidFill>
                <a:latin typeface="Calibri"/>
                <a:cs typeface="Calibri"/>
              </a:rPr>
              <a:t>• The demographic data consists of 71295 observations with 12 variables.</a:t>
            </a:r>
          </a:p>
          <a:p>
            <a:pPr marL="0" indent="0" algn="just">
              <a:buNone/>
            </a:pPr>
            <a:r>
              <a:rPr lang="en-IN" sz="1400" dirty="0">
                <a:solidFill>
                  <a:srgbClr val="4471C4"/>
                </a:solidFill>
                <a:latin typeface="Calibri"/>
                <a:cs typeface="Calibri"/>
              </a:rPr>
              <a:t>• The credit bureau data consists of 71295 observations with 19 variables.</a:t>
            </a:r>
          </a:p>
          <a:p>
            <a:pPr marL="0" indent="0" algn="just">
              <a:buNone/>
            </a:pPr>
            <a:r>
              <a:rPr lang="en-IN" sz="1400" dirty="0">
                <a:solidFill>
                  <a:srgbClr val="4471C4"/>
                </a:solidFill>
                <a:latin typeface="Calibri"/>
                <a:cs typeface="Calibri"/>
              </a:rPr>
              <a:t>• Application ID is the common key between the two datasets for merging.</a:t>
            </a:r>
          </a:p>
          <a:p>
            <a:pPr marL="0" indent="0" algn="just">
              <a:buNone/>
            </a:pPr>
            <a:r>
              <a:rPr lang="en-IN" sz="1400" dirty="0">
                <a:solidFill>
                  <a:srgbClr val="4471C4"/>
                </a:solidFill>
                <a:latin typeface="Calibri"/>
                <a:cs typeface="Calibri"/>
              </a:rPr>
              <a:t>• Performance Tag is the target variable which says if customer is default or not. The values are 0(nondefault) and 1(default).</a:t>
            </a:r>
          </a:p>
          <a:p>
            <a:pPr marL="0" indent="0">
              <a:buNone/>
            </a:pPr>
            <a:r>
              <a:rPr lang="en-IN" sz="1800" b="1" dirty="0">
                <a:latin typeface="Calibri-Bold"/>
              </a:rPr>
              <a:t>DATA CLEANSING AND PREPARATION</a:t>
            </a:r>
          </a:p>
          <a:p>
            <a:pPr marL="0" indent="0">
              <a:buNone/>
            </a:pPr>
            <a:r>
              <a:rPr lang="en-IN" sz="1600" b="1" dirty="0">
                <a:solidFill>
                  <a:srgbClr val="4472C5"/>
                </a:solidFill>
                <a:latin typeface="+mn-lt"/>
              </a:rPr>
              <a:t>Data Quality Issues:</a:t>
            </a:r>
          </a:p>
          <a:p>
            <a:pPr marL="0" indent="0" algn="just">
              <a:buNone/>
            </a:pPr>
            <a:r>
              <a:rPr lang="en-IN" sz="1400" dirty="0">
                <a:solidFill>
                  <a:srgbClr val="4472C5"/>
                </a:solidFill>
                <a:latin typeface="+mn-lt"/>
              </a:rPr>
              <a:t>• Both occurrences of 3 duplicate Application ID records (765011468, 653287861, 671989187) </a:t>
            </a:r>
          </a:p>
          <a:p>
            <a:pPr marL="0" indent="0" algn="just">
              <a:buNone/>
            </a:pPr>
            <a:r>
              <a:rPr lang="en-IN" sz="1400" dirty="0">
                <a:solidFill>
                  <a:srgbClr val="4472C5"/>
                </a:solidFill>
                <a:latin typeface="+mn-lt"/>
              </a:rPr>
              <a:t>has been excluded from the dataset.</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graphicFrame>
        <p:nvGraphicFramePr>
          <p:cNvPr id="13" name="Table 12">
            <a:extLst>
              <a:ext uri="{FF2B5EF4-FFF2-40B4-BE49-F238E27FC236}">
                <a16:creationId xmlns:a16="http://schemas.microsoft.com/office/drawing/2014/main" id="{82235072-666B-4580-8D68-9B611A6228C3}"/>
              </a:ext>
            </a:extLst>
          </p:cNvPr>
          <p:cNvGraphicFramePr>
            <a:graphicFrameLocks noGrp="1"/>
          </p:cNvGraphicFramePr>
          <p:nvPr>
            <p:extLst>
              <p:ext uri="{D42A27DB-BD31-4B8C-83A1-F6EECF244321}">
                <p14:modId xmlns:p14="http://schemas.microsoft.com/office/powerpoint/2010/main" val="932622910"/>
              </p:ext>
            </p:extLst>
          </p:nvPr>
        </p:nvGraphicFramePr>
        <p:xfrm>
          <a:off x="402933" y="3658674"/>
          <a:ext cx="6335218" cy="3066549"/>
        </p:xfrm>
        <a:graphic>
          <a:graphicData uri="http://schemas.openxmlformats.org/drawingml/2006/table">
            <a:tbl>
              <a:tblPr firstRow="1" firstCol="1" bandRow="1"/>
              <a:tblGrid>
                <a:gridCol w="4044157">
                  <a:extLst>
                    <a:ext uri="{9D8B030D-6E8A-4147-A177-3AD203B41FA5}">
                      <a16:colId xmlns:a16="http://schemas.microsoft.com/office/drawing/2014/main" val="96141493"/>
                    </a:ext>
                  </a:extLst>
                </a:gridCol>
                <a:gridCol w="2291061">
                  <a:extLst>
                    <a:ext uri="{9D8B030D-6E8A-4147-A177-3AD203B41FA5}">
                      <a16:colId xmlns:a16="http://schemas.microsoft.com/office/drawing/2014/main" val="45240180"/>
                    </a:ext>
                  </a:extLst>
                </a:gridCol>
              </a:tblGrid>
              <a:tr h="214313">
                <a:tc gridSpan="2">
                  <a:txBody>
                    <a:bodyPr/>
                    <a:lstStyle/>
                    <a:p>
                      <a:pPr algn="ctr">
                        <a:lnSpc>
                          <a:spcPct val="107000"/>
                        </a:lnSpc>
                        <a:spcAft>
                          <a:spcPts val="0"/>
                        </a:spcAft>
                      </a:pPr>
                      <a:r>
                        <a:rPr lang="en-IN"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Demographic Data 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hMerge="1">
                  <a:txBody>
                    <a:bodyPr/>
                    <a:lstStyle/>
                    <a:p>
                      <a:pPr algn="ct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446991304"/>
                  </a:ext>
                </a:extLst>
              </a:tr>
              <a:tr h="214313">
                <a:tc>
                  <a:txBody>
                    <a:bodyPr/>
                    <a:lstStyle/>
                    <a:p>
                      <a:pPr>
                        <a:lnSpc>
                          <a:spcPct val="107000"/>
                        </a:lnSpc>
                        <a:spcAft>
                          <a:spcPts val="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Variables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No of Missing Values/NA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07901362"/>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Application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0"/>
                        </a:spcAft>
                      </a:pPr>
                      <a:r>
                        <a:rPr lang="en-IN" sz="1100" b="1"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779276202"/>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447804909"/>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557968593"/>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Marital Status (at the time of application)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5387492"/>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No of dependents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33943421"/>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78267926"/>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Education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321159991"/>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Profession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446319483"/>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Type of residence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197604506"/>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No of months in current residence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905162035"/>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No of months in current company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14624828"/>
                  </a:ext>
                </a:extLst>
              </a:tr>
              <a:tr h="214313">
                <a:tc>
                  <a:txBody>
                    <a:bodyPr/>
                    <a:lstStyle/>
                    <a:p>
                      <a:pPr>
                        <a:lnSpc>
                          <a:spcPct val="107000"/>
                        </a:lnSpc>
                        <a:spcAft>
                          <a:spcPts val="0"/>
                        </a:spcAft>
                      </a:pPr>
                      <a:r>
                        <a:rPr lang="en-IN" sz="1100" kern="1200">
                          <a:effectLst/>
                          <a:latin typeface="Calibri" panose="020F0502020204030204" pitchFamily="34" charset="0"/>
                          <a:ea typeface="Calibri" panose="020F0502020204030204" pitchFamily="34" charset="0"/>
                          <a:cs typeface="Calibri" panose="020F0502020204030204" pitchFamily="34" charset="0"/>
                        </a:rPr>
                        <a:t>Performance Tag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0"/>
                        </a:spcAft>
                      </a:pPr>
                      <a:r>
                        <a:rPr lang="en-IN" sz="1100" kern="1200" dirty="0">
                          <a:effectLst/>
                          <a:latin typeface="Calibri" panose="020F0502020204030204" pitchFamily="34" charset="0"/>
                          <a:ea typeface="Calibri" panose="020F0502020204030204" pitchFamily="34" charset="0"/>
                          <a:cs typeface="Calibri" panose="020F0502020204030204" pitchFamily="34" charset="0"/>
                        </a:rPr>
                        <a:t>1425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53494117"/>
                  </a:ext>
                </a:extLst>
              </a:tr>
            </a:tbl>
          </a:graphicData>
        </a:graphic>
      </p:graphicFrame>
      <p:graphicFrame>
        <p:nvGraphicFramePr>
          <p:cNvPr id="15" name="Table 14">
            <a:extLst>
              <a:ext uri="{FF2B5EF4-FFF2-40B4-BE49-F238E27FC236}">
                <a16:creationId xmlns:a16="http://schemas.microsoft.com/office/drawing/2014/main" id="{891BA6D2-9F5C-45FC-A119-B943C377BF97}"/>
              </a:ext>
            </a:extLst>
          </p:cNvPr>
          <p:cNvGraphicFramePr>
            <a:graphicFrameLocks noGrp="1"/>
          </p:cNvGraphicFramePr>
          <p:nvPr>
            <p:extLst>
              <p:ext uri="{D42A27DB-BD31-4B8C-83A1-F6EECF244321}">
                <p14:modId xmlns:p14="http://schemas.microsoft.com/office/powerpoint/2010/main" val="1993568821"/>
              </p:ext>
            </p:extLst>
          </p:nvPr>
        </p:nvGraphicFramePr>
        <p:xfrm>
          <a:off x="6868792" y="2485748"/>
          <a:ext cx="5018408" cy="4241580"/>
        </p:xfrm>
        <a:graphic>
          <a:graphicData uri="http://schemas.openxmlformats.org/drawingml/2006/table">
            <a:tbl>
              <a:tblPr firstRow="1" firstCol="1" bandRow="1"/>
              <a:tblGrid>
                <a:gridCol w="3201849">
                  <a:extLst>
                    <a:ext uri="{9D8B030D-6E8A-4147-A177-3AD203B41FA5}">
                      <a16:colId xmlns:a16="http://schemas.microsoft.com/office/drawing/2014/main" val="1377514147"/>
                    </a:ext>
                  </a:extLst>
                </a:gridCol>
                <a:gridCol w="1816559">
                  <a:extLst>
                    <a:ext uri="{9D8B030D-6E8A-4147-A177-3AD203B41FA5}">
                      <a16:colId xmlns:a16="http://schemas.microsoft.com/office/drawing/2014/main" val="277744029"/>
                    </a:ext>
                  </a:extLst>
                </a:gridCol>
              </a:tblGrid>
              <a:tr h="100402">
                <a:tc gridSpan="2">
                  <a:txBody>
                    <a:bodyPr/>
                    <a:lstStyle/>
                    <a:p>
                      <a:pPr>
                        <a:lnSpc>
                          <a:spcPct val="107000"/>
                        </a:lnSpc>
                        <a:spcAft>
                          <a:spcPts val="800"/>
                        </a:spcAft>
                      </a:pPr>
                      <a:r>
                        <a:rPr lang="en-IN"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Credit Bureau Data Set</a:t>
                      </a: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hMerge="1">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485926796"/>
                  </a:ext>
                </a:extLst>
              </a:tr>
              <a:tr h="198055">
                <a:tc>
                  <a:txBody>
                    <a:bodyPr/>
                    <a:lstStyle/>
                    <a:p>
                      <a:pPr algn="l">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Variables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No of Missing Values/NA</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159818568"/>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Application ID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18604808"/>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times 90 DPD or worse in last 6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820166619"/>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times 60 DPD or worse in last 6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524726461"/>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times 30 DPD or worse in last 6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35392244"/>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times 90 DPD or worse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144246113"/>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times 60 DPD or worse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810776269"/>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times 30 DPD or worse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44583213"/>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Avgas CC Utilization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1058</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589328524"/>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trades opened in last 6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391437803"/>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trades opened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4217057944"/>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PL trades opened in last 6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522148152"/>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PL trades opened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828090219"/>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Inquiries in last 6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92832139"/>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No of Inquiries in last 12 months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628751287"/>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Presence of open home loan</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272</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98462615"/>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Outstanding balance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272</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56458157"/>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Total No of trades</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06514238"/>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Presence of open auto loan</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272580024"/>
                  </a:ext>
                </a:extLst>
              </a:tr>
              <a:tr h="198055">
                <a:tc>
                  <a:txBody>
                    <a:bodyPr/>
                    <a:lstStyle/>
                    <a:p>
                      <a:pPr algn="l">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Performance Tag</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gn="ctr">
                        <a:lnSpc>
                          <a:spcPct val="107000"/>
                        </a:lnSpc>
                        <a:spcAft>
                          <a:spcPts val="80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1425</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238400273"/>
                  </a:ext>
                </a:extLst>
              </a:tr>
            </a:tbl>
          </a:graphicData>
        </a:graphic>
      </p:graphicFrame>
    </p:spTree>
    <p:extLst>
      <p:ext uri="{BB962C8B-B14F-4D97-AF65-F5344CB8AC3E}">
        <p14:creationId xmlns:p14="http://schemas.microsoft.com/office/powerpoint/2010/main" val="273362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5818632"/>
          </a:xfrm>
        </p:spPr>
        <p:txBody>
          <a:bodyPr>
            <a:normAutofit/>
          </a:bodyPr>
          <a:lstStyle/>
          <a:p>
            <a:pPr marL="0" indent="0">
              <a:buNone/>
            </a:pPr>
            <a:r>
              <a:rPr lang="en-IN" sz="1600" b="1" dirty="0">
                <a:latin typeface="Calibri-Bold"/>
              </a:rPr>
              <a:t>EXPLORATORY DATA ANALYSIS:</a:t>
            </a:r>
          </a:p>
          <a:p>
            <a:r>
              <a:rPr lang="en-IN" sz="1400" dirty="0">
                <a:solidFill>
                  <a:srgbClr val="4472C5"/>
                </a:solidFill>
                <a:latin typeface="Calibri" panose="020F0502020204030204" pitchFamily="34" charset="0"/>
              </a:rPr>
              <a:t>Both Univariate and Bivariate analysis is performed on all the variables of the dataset.</a:t>
            </a:r>
          </a:p>
          <a:p>
            <a:r>
              <a:rPr lang="en-IN" sz="1400" dirty="0">
                <a:solidFill>
                  <a:srgbClr val="4472C5"/>
                </a:solidFill>
                <a:latin typeface="Calibri" panose="020F0502020204030204" pitchFamily="34" charset="0"/>
              </a:rPr>
              <a:t>Around 4%  of the dataset contain applicants which are defaulters.</a:t>
            </a: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5" name="Picture 4">
            <a:extLst>
              <a:ext uri="{FF2B5EF4-FFF2-40B4-BE49-F238E27FC236}">
                <a16:creationId xmlns:a16="http://schemas.microsoft.com/office/drawing/2014/main" id="{7CE352ED-8EB7-4171-BD94-0766CFEB20E1}"/>
              </a:ext>
            </a:extLst>
          </p:cNvPr>
          <p:cNvPicPr>
            <a:picLocks noChangeAspect="1"/>
          </p:cNvPicPr>
          <p:nvPr/>
        </p:nvPicPr>
        <p:blipFill>
          <a:blip r:embed="rId2"/>
          <a:stretch>
            <a:fillRect/>
          </a:stretch>
        </p:blipFill>
        <p:spPr>
          <a:xfrm>
            <a:off x="775774" y="2404550"/>
            <a:ext cx="9575589" cy="4172454"/>
          </a:xfrm>
          <a:prstGeom prst="rect">
            <a:avLst/>
          </a:prstGeom>
        </p:spPr>
      </p:pic>
    </p:spTree>
    <p:extLst>
      <p:ext uri="{BB962C8B-B14F-4D97-AF65-F5344CB8AC3E}">
        <p14:creationId xmlns:p14="http://schemas.microsoft.com/office/powerpoint/2010/main" val="16098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5818632"/>
          </a:xfrm>
        </p:spPr>
        <p:txBody>
          <a:bodyPr>
            <a:normAutofit/>
          </a:bodyPr>
          <a:lstStyle/>
          <a:p>
            <a:pPr marL="0" indent="0">
              <a:buNone/>
            </a:pPr>
            <a:r>
              <a:rPr lang="en-IN" sz="1600" b="1" dirty="0">
                <a:latin typeface="Calibri-Bold"/>
              </a:rPr>
              <a:t>EXPLORATORY DATA ANALYSIS:</a:t>
            </a:r>
          </a:p>
          <a:p>
            <a:pPr marL="0" indent="0">
              <a:buNone/>
            </a:pPr>
            <a:endParaRPr lang="en-IN" sz="1400" dirty="0">
              <a:solidFill>
                <a:srgbClr val="4472C5"/>
              </a:solidFill>
              <a:latin typeface="Calibri" panose="020F0502020204030204" pitchFamily="34" charset="0"/>
            </a:endParaRP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7" name="Picture 6">
            <a:extLst>
              <a:ext uri="{FF2B5EF4-FFF2-40B4-BE49-F238E27FC236}">
                <a16:creationId xmlns:a16="http://schemas.microsoft.com/office/drawing/2014/main" id="{DD8F9608-55D1-4648-A343-73B9A99D1D3A}"/>
              </a:ext>
            </a:extLst>
          </p:cNvPr>
          <p:cNvPicPr>
            <a:picLocks noChangeAspect="1"/>
          </p:cNvPicPr>
          <p:nvPr/>
        </p:nvPicPr>
        <p:blipFill>
          <a:blip r:embed="rId2"/>
          <a:stretch>
            <a:fillRect/>
          </a:stretch>
        </p:blipFill>
        <p:spPr>
          <a:xfrm>
            <a:off x="710213" y="2219418"/>
            <a:ext cx="9259409" cy="4357586"/>
          </a:xfrm>
          <a:prstGeom prst="rect">
            <a:avLst/>
          </a:prstGeom>
        </p:spPr>
      </p:pic>
      <p:sp>
        <p:nvSpPr>
          <p:cNvPr id="2" name="TextBox 1">
            <a:extLst>
              <a:ext uri="{FF2B5EF4-FFF2-40B4-BE49-F238E27FC236}">
                <a16:creationId xmlns:a16="http://schemas.microsoft.com/office/drawing/2014/main" id="{2B3EC59F-38F4-46E8-B844-AAFA6093538F}"/>
              </a:ext>
            </a:extLst>
          </p:cNvPr>
          <p:cNvSpPr txBox="1"/>
          <p:nvPr/>
        </p:nvSpPr>
        <p:spPr>
          <a:xfrm>
            <a:off x="925675" y="1463546"/>
            <a:ext cx="8016938" cy="369332"/>
          </a:xfrm>
          <a:prstGeom prst="rect">
            <a:avLst/>
          </a:prstGeom>
          <a:noFill/>
        </p:spPr>
        <p:txBody>
          <a:bodyPr wrap="none" rtlCol="0">
            <a:spAutoFit/>
          </a:bodyPr>
          <a:lstStyle/>
          <a:p>
            <a:r>
              <a:rPr lang="en-IN" dirty="0"/>
              <a:t>It signifies, higher the Outstanding balance, higher the chance of getting a defaulter</a:t>
            </a:r>
          </a:p>
        </p:txBody>
      </p:sp>
    </p:spTree>
    <p:extLst>
      <p:ext uri="{BB962C8B-B14F-4D97-AF65-F5344CB8AC3E}">
        <p14:creationId xmlns:p14="http://schemas.microsoft.com/office/powerpoint/2010/main" val="299431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5818632"/>
          </a:xfrm>
        </p:spPr>
        <p:txBody>
          <a:bodyPr>
            <a:normAutofit/>
          </a:bodyPr>
          <a:lstStyle/>
          <a:p>
            <a:pPr marL="0" indent="0">
              <a:buNone/>
            </a:pPr>
            <a:r>
              <a:rPr lang="en-IN" sz="1600" b="1" dirty="0">
                <a:latin typeface="Calibri-Bold"/>
              </a:rPr>
              <a:t>EXPLORATORY DATA ANALYSIS:</a:t>
            </a:r>
          </a:p>
          <a:p>
            <a:pPr marL="0" indent="0">
              <a:buNone/>
            </a:pPr>
            <a:endParaRPr lang="en-IN" sz="1400" dirty="0">
              <a:solidFill>
                <a:srgbClr val="4472C5"/>
              </a:solidFill>
              <a:latin typeface="Calibri" panose="020F0502020204030204" pitchFamily="34" charset="0"/>
            </a:endParaRP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6" name="Picture 5">
            <a:extLst>
              <a:ext uri="{FF2B5EF4-FFF2-40B4-BE49-F238E27FC236}">
                <a16:creationId xmlns:a16="http://schemas.microsoft.com/office/drawing/2014/main" id="{517DCD12-BFC6-4904-80C5-E8A60660BE3B}"/>
              </a:ext>
            </a:extLst>
          </p:cNvPr>
          <p:cNvPicPr>
            <a:picLocks noChangeAspect="1"/>
          </p:cNvPicPr>
          <p:nvPr/>
        </p:nvPicPr>
        <p:blipFill>
          <a:blip r:embed="rId2"/>
          <a:stretch>
            <a:fillRect/>
          </a:stretch>
        </p:blipFill>
        <p:spPr>
          <a:xfrm>
            <a:off x="1225119" y="2035742"/>
            <a:ext cx="8495930" cy="4429389"/>
          </a:xfrm>
          <a:prstGeom prst="rect">
            <a:avLst/>
          </a:prstGeom>
        </p:spPr>
      </p:pic>
      <p:sp>
        <p:nvSpPr>
          <p:cNvPr id="7" name="TextBox 6">
            <a:extLst>
              <a:ext uri="{FF2B5EF4-FFF2-40B4-BE49-F238E27FC236}">
                <a16:creationId xmlns:a16="http://schemas.microsoft.com/office/drawing/2014/main" id="{50F34936-5B77-4BF3-BFD3-A6B8AE009E5D}"/>
              </a:ext>
            </a:extLst>
          </p:cNvPr>
          <p:cNvSpPr txBox="1"/>
          <p:nvPr/>
        </p:nvSpPr>
        <p:spPr>
          <a:xfrm>
            <a:off x="781235" y="1474698"/>
            <a:ext cx="6804491" cy="369332"/>
          </a:xfrm>
          <a:prstGeom prst="rect">
            <a:avLst/>
          </a:prstGeom>
          <a:noFill/>
        </p:spPr>
        <p:txBody>
          <a:bodyPr wrap="none" rtlCol="0">
            <a:spAutoFit/>
          </a:bodyPr>
          <a:lstStyle/>
          <a:p>
            <a:r>
              <a:rPr lang="en-IN" dirty="0"/>
              <a:t>No significance of Gender attribute on the defaulters or non defaulters.</a:t>
            </a:r>
          </a:p>
        </p:txBody>
      </p:sp>
    </p:spTree>
    <p:extLst>
      <p:ext uri="{BB962C8B-B14F-4D97-AF65-F5344CB8AC3E}">
        <p14:creationId xmlns:p14="http://schemas.microsoft.com/office/powerpoint/2010/main" val="298854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42" y="910642"/>
            <a:ext cx="11587758" cy="5818632"/>
          </a:xfrm>
        </p:spPr>
        <p:txBody>
          <a:bodyPr>
            <a:normAutofit/>
          </a:bodyPr>
          <a:lstStyle/>
          <a:p>
            <a:pPr marL="0" indent="0">
              <a:buNone/>
            </a:pPr>
            <a:r>
              <a:rPr lang="en-IN" sz="1600" b="1" dirty="0">
                <a:latin typeface="Calibri-Bold"/>
              </a:rPr>
              <a:t>EXPLORATORY DATA ANALYSIS:</a:t>
            </a:r>
          </a:p>
          <a:p>
            <a:pPr marL="0" indent="0">
              <a:buNone/>
            </a:pPr>
            <a:endParaRPr lang="en-IN" sz="1400" dirty="0">
              <a:solidFill>
                <a:srgbClr val="4472C5"/>
              </a:solidFill>
              <a:latin typeface="Calibri" panose="020F0502020204030204" pitchFamily="34" charset="0"/>
            </a:endParaRPr>
          </a:p>
        </p:txBody>
      </p:sp>
      <p:sp>
        <p:nvSpPr>
          <p:cNvPr id="4" name="Rectangle 3">
            <a:extLst>
              <a:ext uri="{FF2B5EF4-FFF2-40B4-BE49-F238E27FC236}">
                <a16:creationId xmlns:a16="http://schemas.microsoft.com/office/drawing/2014/main" id="{356D18F8-BA17-40ED-BE90-93B959910B49}"/>
              </a:ext>
            </a:extLst>
          </p:cNvPr>
          <p:cNvSpPr/>
          <p:nvPr/>
        </p:nvSpPr>
        <p:spPr>
          <a:xfrm>
            <a:off x="1005574" y="280996"/>
            <a:ext cx="9601200" cy="615553"/>
          </a:xfrm>
          <a:prstGeom prst="rect">
            <a:avLst/>
          </a:prstGeom>
          <a:noFill/>
        </p:spPr>
        <p:txBody>
          <a:bodyPr wrap="square" lIns="91440" tIns="45720" rIns="91440" bIns="45720">
            <a:spAutoFit/>
          </a:bodyPr>
          <a:lstStyle/>
          <a:p>
            <a:pPr algn="ctr"/>
            <a:r>
              <a:rPr lang="en-IN" sz="3400" b="1" dirty="0">
                <a:ln w="0"/>
                <a:solidFill>
                  <a:srgbClr val="0070C0"/>
                </a:solidFill>
                <a:effectLst>
                  <a:outerShdw blurRad="38100" dist="25400" dir="5400000" algn="ctr" rotWithShape="0">
                    <a:srgbClr val="6E747A">
                      <a:alpha val="43000"/>
                    </a:srgbClr>
                  </a:outerShdw>
                </a:effectLst>
              </a:rPr>
              <a:t>CREDX RISK ANALYTICS  CASE STUDY</a:t>
            </a:r>
          </a:p>
        </p:txBody>
      </p:sp>
      <p:pic>
        <p:nvPicPr>
          <p:cNvPr id="5" name="Picture 4">
            <a:extLst>
              <a:ext uri="{FF2B5EF4-FFF2-40B4-BE49-F238E27FC236}">
                <a16:creationId xmlns:a16="http://schemas.microsoft.com/office/drawing/2014/main" id="{B0CD7F77-2825-476E-9DA0-1BEBDE466F73}"/>
              </a:ext>
            </a:extLst>
          </p:cNvPr>
          <p:cNvPicPr>
            <a:picLocks noChangeAspect="1"/>
          </p:cNvPicPr>
          <p:nvPr/>
        </p:nvPicPr>
        <p:blipFill>
          <a:blip r:embed="rId2"/>
          <a:stretch>
            <a:fillRect/>
          </a:stretch>
        </p:blipFill>
        <p:spPr>
          <a:xfrm>
            <a:off x="299442" y="2485748"/>
            <a:ext cx="5257979" cy="4006017"/>
          </a:xfrm>
          <a:prstGeom prst="rect">
            <a:avLst/>
          </a:prstGeom>
        </p:spPr>
      </p:pic>
      <p:pic>
        <p:nvPicPr>
          <p:cNvPr id="6" name="Picture 5">
            <a:extLst>
              <a:ext uri="{FF2B5EF4-FFF2-40B4-BE49-F238E27FC236}">
                <a16:creationId xmlns:a16="http://schemas.microsoft.com/office/drawing/2014/main" id="{2D2A9A0F-A180-4070-B370-6239B551368F}"/>
              </a:ext>
            </a:extLst>
          </p:cNvPr>
          <p:cNvPicPr>
            <a:picLocks noChangeAspect="1"/>
          </p:cNvPicPr>
          <p:nvPr/>
        </p:nvPicPr>
        <p:blipFill>
          <a:blip r:embed="rId3"/>
          <a:stretch>
            <a:fillRect/>
          </a:stretch>
        </p:blipFill>
        <p:spPr>
          <a:xfrm>
            <a:off x="5888855" y="2525397"/>
            <a:ext cx="5509646" cy="3966368"/>
          </a:xfrm>
          <a:prstGeom prst="rect">
            <a:avLst/>
          </a:prstGeom>
        </p:spPr>
      </p:pic>
      <p:sp>
        <p:nvSpPr>
          <p:cNvPr id="7" name="TextBox 6">
            <a:extLst>
              <a:ext uri="{FF2B5EF4-FFF2-40B4-BE49-F238E27FC236}">
                <a16:creationId xmlns:a16="http://schemas.microsoft.com/office/drawing/2014/main" id="{C7E4701C-EDD4-4588-B301-3824570A3F35}"/>
              </a:ext>
            </a:extLst>
          </p:cNvPr>
          <p:cNvSpPr txBox="1"/>
          <p:nvPr/>
        </p:nvSpPr>
        <p:spPr>
          <a:xfrm>
            <a:off x="1142112" y="1394854"/>
            <a:ext cx="8830618" cy="646331"/>
          </a:xfrm>
          <a:prstGeom prst="rect">
            <a:avLst/>
          </a:prstGeom>
          <a:noFill/>
        </p:spPr>
        <p:txBody>
          <a:bodyPr wrap="square" rtlCol="0">
            <a:spAutoFit/>
          </a:bodyPr>
          <a:lstStyle/>
          <a:p>
            <a:r>
              <a:rPr lang="en-IN" dirty="0"/>
              <a:t>We can observe from the below boxplots that there is no significant impact on an applicant becoming a default based on their Age and Income values.</a:t>
            </a:r>
          </a:p>
        </p:txBody>
      </p:sp>
    </p:spTree>
    <p:extLst>
      <p:ext uri="{BB962C8B-B14F-4D97-AF65-F5344CB8AC3E}">
        <p14:creationId xmlns:p14="http://schemas.microsoft.com/office/powerpoint/2010/main" val="618195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7338</TotalTime>
  <Words>2542</Words>
  <Application>Microsoft Office PowerPoint</Application>
  <PresentationFormat>Widescreen</PresentationFormat>
  <Paragraphs>429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Calibri-Bold</vt:lpstr>
      <vt:lpstr>Segoe UI</vt:lpstr>
      <vt:lpstr>Times New Roman</vt:lpstr>
      <vt:lpstr>Trebuchet MS</vt:lpstr>
      <vt:lpstr>Office Theme</vt:lpstr>
      <vt:lpstr>CREDX RISK ANALYTICS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Amit Bhosale</cp:lastModifiedBy>
  <cp:revision>218</cp:revision>
  <dcterms:created xsi:type="dcterms:W3CDTF">2016-06-09T08:16:28Z</dcterms:created>
  <dcterms:modified xsi:type="dcterms:W3CDTF">2019-03-17T15:52:05Z</dcterms:modified>
</cp:coreProperties>
</file>