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6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8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1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4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2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3B44-2C4D-4667-BC5D-BFF8485633A0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34CB-D3C0-4C6E-A4F0-F433D7994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Design Navigation with </a:t>
            </a:r>
            <a:br>
              <a:rPr lang="en-US" altLang="ja-JP" dirty="0" smtClean="0"/>
            </a:br>
            <a:r>
              <a:rPr lang="en-US" altLang="ja-JP" dirty="0" smtClean="0"/>
              <a:t>Deep Learning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Amit Regmi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68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課題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RNN network development</a:t>
            </a:r>
          </a:p>
          <a:p>
            <a:pPr lvl="1"/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Hyper parameter tuning</a:t>
            </a: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Accuracy Improvement and Iteration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72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LSTM RNN Network Development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556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Hyper-Parameter Understanding</a:t>
            </a:r>
          </a:p>
          <a:p>
            <a:pPr lvl="1"/>
            <a:r>
              <a:rPr lang="en-US" altLang="ja-JP" dirty="0" smtClean="0"/>
              <a:t>Memory unit, Forget Unit</a:t>
            </a:r>
          </a:p>
          <a:p>
            <a:pPr lvl="1"/>
            <a:r>
              <a:rPr lang="en-US" altLang="ja-JP" dirty="0" smtClean="0"/>
              <a:t>Back Propagation Through Time(BPTT)</a:t>
            </a:r>
          </a:p>
          <a:p>
            <a:pPr lvl="1"/>
            <a:r>
              <a:rPr lang="en-US" altLang="ja-JP" dirty="0" smtClean="0"/>
              <a:t>Activation and Initialization</a:t>
            </a:r>
          </a:p>
          <a:p>
            <a:pPr lvl="1"/>
            <a:r>
              <a:rPr lang="en-US" altLang="ja-JP" dirty="0" smtClean="0"/>
              <a:t>Loss function and optimization </a:t>
            </a:r>
          </a:p>
          <a:p>
            <a:r>
              <a:rPr kumimoji="1" lang="en-US" altLang="ja-JP" dirty="0" smtClean="0"/>
              <a:t>Current LSTM network </a:t>
            </a:r>
          </a:p>
          <a:p>
            <a:pPr lvl="2"/>
            <a:r>
              <a:rPr lang="en-US" altLang="ja-JP" dirty="0" smtClean="0"/>
              <a:t>model = Sequential()</a:t>
            </a:r>
          </a:p>
          <a:p>
            <a:pPr lvl="2"/>
            <a:r>
              <a:rPr lang="en-US" altLang="ja-JP" dirty="0" err="1" smtClean="0"/>
              <a:t>model.add</a:t>
            </a:r>
            <a:r>
              <a:rPr lang="en-US" altLang="ja-JP" dirty="0" smtClean="0"/>
              <a:t>(LSTM(</a:t>
            </a:r>
            <a:r>
              <a:rPr lang="en-US" altLang="ja-JP" dirty="0" err="1" smtClean="0"/>
              <a:t>output_dim</a:t>
            </a:r>
            <a:r>
              <a:rPr lang="en-US" altLang="ja-JP" dirty="0" smtClean="0"/>
              <a:t>=32,input_shape=</a:t>
            </a:r>
            <a:r>
              <a:rPr lang="en-US" altLang="ja-JP" dirty="0" err="1" smtClean="0"/>
              <a:t>x_train.shape</a:t>
            </a:r>
            <a:r>
              <a:rPr lang="en-US" altLang="ja-JP" dirty="0" smtClean="0"/>
              <a:t>[1</a:t>
            </a:r>
            <a:r>
              <a:rPr lang="en-US" altLang="ja-JP" dirty="0"/>
              <a:t>:],</a:t>
            </a:r>
            <a:r>
              <a:rPr lang="en-US" altLang="ja-JP" dirty="0" err="1"/>
              <a:t>return_sequences</a:t>
            </a:r>
            <a:r>
              <a:rPr lang="en-US" altLang="ja-JP" dirty="0"/>
              <a:t>=</a:t>
            </a:r>
            <a:r>
              <a:rPr lang="en-US" altLang="ja-JP" dirty="0" err="1"/>
              <a:t>True,init</a:t>
            </a:r>
            <a:r>
              <a:rPr lang="en-US" altLang="ja-JP" dirty="0"/>
              <a:t>='glorot_normal',</a:t>
            </a:r>
            <a:r>
              <a:rPr lang="en-US" altLang="ja-JP" dirty="0" err="1"/>
              <a:t>inner_init</a:t>
            </a:r>
            <a:r>
              <a:rPr lang="en-US" altLang="ja-JP" dirty="0"/>
              <a:t>='</a:t>
            </a:r>
            <a:r>
              <a:rPr lang="en-US" altLang="ja-JP" dirty="0" err="1"/>
              <a:t>glorot_normal',activation</a:t>
            </a:r>
            <a:r>
              <a:rPr lang="en-US" altLang="ja-JP" dirty="0"/>
              <a:t>='sigmoid'))</a:t>
            </a:r>
          </a:p>
          <a:p>
            <a:pPr lvl="2"/>
            <a:r>
              <a:rPr lang="en-US" altLang="ja-JP" dirty="0" err="1"/>
              <a:t>model.add</a:t>
            </a:r>
            <a:r>
              <a:rPr lang="en-US" altLang="ja-JP" dirty="0"/>
              <a:t>(LSTM(</a:t>
            </a:r>
            <a:r>
              <a:rPr lang="en-US" altLang="ja-JP" dirty="0" err="1"/>
              <a:t>output_dim</a:t>
            </a:r>
            <a:r>
              <a:rPr lang="en-US" altLang="ja-JP" dirty="0"/>
              <a:t>=32,input_shape=</a:t>
            </a:r>
            <a:r>
              <a:rPr lang="en-US" altLang="ja-JP" dirty="0" err="1"/>
              <a:t>x_train.shape</a:t>
            </a:r>
            <a:r>
              <a:rPr lang="en-US" altLang="ja-JP" dirty="0"/>
              <a:t>[1:],</a:t>
            </a:r>
            <a:r>
              <a:rPr lang="en-US" altLang="ja-JP" dirty="0" err="1"/>
              <a:t>return_sequences</a:t>
            </a:r>
            <a:r>
              <a:rPr lang="en-US" altLang="ja-JP" dirty="0"/>
              <a:t>=</a:t>
            </a:r>
            <a:r>
              <a:rPr lang="en-US" altLang="ja-JP" dirty="0" err="1"/>
              <a:t>True,init</a:t>
            </a:r>
            <a:r>
              <a:rPr lang="en-US" altLang="ja-JP" dirty="0"/>
              <a:t>='glorot_normal',</a:t>
            </a:r>
            <a:r>
              <a:rPr lang="en-US" altLang="ja-JP" dirty="0" err="1"/>
              <a:t>inner_init</a:t>
            </a:r>
            <a:r>
              <a:rPr lang="en-US" altLang="ja-JP" dirty="0"/>
              <a:t>='</a:t>
            </a:r>
            <a:r>
              <a:rPr lang="en-US" altLang="ja-JP" dirty="0" err="1"/>
              <a:t>glorot_normal',activation</a:t>
            </a:r>
            <a:r>
              <a:rPr lang="en-US" altLang="ja-JP" dirty="0"/>
              <a:t>='sigmoid')) </a:t>
            </a:r>
          </a:p>
          <a:p>
            <a:pPr lvl="2"/>
            <a:r>
              <a:rPr lang="en-US" altLang="ja-JP" dirty="0" err="1" smtClean="0"/>
              <a:t>model.add</a:t>
            </a:r>
            <a:r>
              <a:rPr lang="en-US" altLang="ja-JP" dirty="0" smtClean="0"/>
              <a:t>(Dropout(0.5</a:t>
            </a:r>
            <a:r>
              <a:rPr lang="en-US" altLang="ja-JP" dirty="0"/>
              <a:t>))</a:t>
            </a:r>
          </a:p>
          <a:p>
            <a:pPr lvl="2"/>
            <a:r>
              <a:rPr lang="en-US" altLang="ja-JP" dirty="0" err="1"/>
              <a:t>model.add</a:t>
            </a:r>
            <a:r>
              <a:rPr lang="en-US" altLang="ja-JP" dirty="0"/>
              <a:t>(LSTM(</a:t>
            </a:r>
            <a:r>
              <a:rPr lang="en-US" altLang="ja-JP" dirty="0" err="1"/>
              <a:t>output_dim</a:t>
            </a:r>
            <a:r>
              <a:rPr lang="en-US" altLang="ja-JP" dirty="0"/>
              <a:t>=32,input_shape=</a:t>
            </a:r>
            <a:r>
              <a:rPr lang="en-US" altLang="ja-JP" dirty="0" err="1"/>
              <a:t>x_train.shape</a:t>
            </a:r>
            <a:r>
              <a:rPr lang="en-US" altLang="ja-JP" dirty="0"/>
              <a:t>[1:],</a:t>
            </a:r>
            <a:r>
              <a:rPr lang="en-US" altLang="ja-JP" dirty="0" err="1"/>
              <a:t>return_sequences</a:t>
            </a:r>
            <a:r>
              <a:rPr lang="en-US" altLang="ja-JP" dirty="0"/>
              <a:t>=</a:t>
            </a:r>
            <a:r>
              <a:rPr lang="en-US" altLang="ja-JP" dirty="0" err="1"/>
              <a:t>True,init</a:t>
            </a:r>
            <a:r>
              <a:rPr lang="en-US" altLang="ja-JP" dirty="0"/>
              <a:t>='glorot_normal',</a:t>
            </a:r>
            <a:r>
              <a:rPr lang="en-US" altLang="ja-JP" dirty="0" err="1"/>
              <a:t>inner_init</a:t>
            </a:r>
            <a:r>
              <a:rPr lang="en-US" altLang="ja-JP" dirty="0"/>
              <a:t>='</a:t>
            </a:r>
            <a:r>
              <a:rPr lang="en-US" altLang="ja-JP" dirty="0" err="1"/>
              <a:t>glorot_normal',activation</a:t>
            </a:r>
            <a:r>
              <a:rPr lang="en-US" altLang="ja-JP" dirty="0"/>
              <a:t>='sigmoid')) </a:t>
            </a:r>
          </a:p>
          <a:p>
            <a:pPr lvl="2"/>
            <a:r>
              <a:rPr lang="en-US" altLang="ja-JP" dirty="0" err="1"/>
              <a:t>model.add</a:t>
            </a:r>
            <a:r>
              <a:rPr lang="en-US" altLang="ja-JP" dirty="0"/>
              <a:t>(LSTM(</a:t>
            </a:r>
            <a:r>
              <a:rPr lang="en-US" altLang="ja-JP" dirty="0" err="1"/>
              <a:t>output_dim</a:t>
            </a:r>
            <a:r>
              <a:rPr lang="en-US" altLang="ja-JP" dirty="0"/>
              <a:t>=32,input_shape=</a:t>
            </a:r>
            <a:r>
              <a:rPr lang="en-US" altLang="ja-JP" dirty="0" err="1"/>
              <a:t>x_train.shape</a:t>
            </a:r>
            <a:r>
              <a:rPr lang="en-US" altLang="ja-JP" dirty="0"/>
              <a:t>[1:],</a:t>
            </a:r>
            <a:r>
              <a:rPr lang="en-US" altLang="ja-JP" dirty="0" err="1"/>
              <a:t>return_sequences</a:t>
            </a:r>
            <a:r>
              <a:rPr lang="en-US" altLang="ja-JP" dirty="0"/>
              <a:t>=</a:t>
            </a:r>
            <a:r>
              <a:rPr lang="en-US" altLang="ja-JP" dirty="0" err="1"/>
              <a:t>True,init</a:t>
            </a:r>
            <a:r>
              <a:rPr lang="en-US" altLang="ja-JP" dirty="0"/>
              <a:t>='glorot_normal',</a:t>
            </a:r>
            <a:r>
              <a:rPr lang="en-US" altLang="ja-JP" dirty="0" err="1"/>
              <a:t>inner_init</a:t>
            </a:r>
            <a:r>
              <a:rPr lang="en-US" altLang="ja-JP" dirty="0"/>
              <a:t>='</a:t>
            </a:r>
            <a:r>
              <a:rPr lang="en-US" altLang="ja-JP" dirty="0" err="1"/>
              <a:t>glorot_normal',activation</a:t>
            </a:r>
            <a:r>
              <a:rPr lang="en-US" altLang="ja-JP" dirty="0"/>
              <a:t>='sigmoid'))    </a:t>
            </a:r>
          </a:p>
          <a:p>
            <a:pPr lvl="2"/>
            <a:r>
              <a:rPr lang="en-US" altLang="ja-JP" dirty="0" err="1" smtClean="0"/>
              <a:t>model.add</a:t>
            </a:r>
            <a:r>
              <a:rPr lang="en-US" altLang="ja-JP" dirty="0" smtClean="0"/>
              <a:t>(Dropout(0.5</a:t>
            </a:r>
            <a:r>
              <a:rPr lang="en-US" altLang="ja-JP" dirty="0"/>
              <a:t>))</a:t>
            </a:r>
          </a:p>
          <a:p>
            <a:pPr lvl="2"/>
            <a:r>
              <a:rPr lang="en-US" altLang="ja-JP" dirty="0" err="1" smtClean="0"/>
              <a:t>model.add</a:t>
            </a:r>
            <a:r>
              <a:rPr lang="en-US" altLang="ja-JP" dirty="0" smtClean="0"/>
              <a:t>(Dense(</a:t>
            </a:r>
            <a:r>
              <a:rPr lang="en-US" altLang="ja-JP" dirty="0" err="1" smtClean="0"/>
              <a:t>y_test.shape</a:t>
            </a:r>
            <a:r>
              <a:rPr lang="en-US" altLang="ja-JP" dirty="0" smtClean="0"/>
              <a:t>[2</a:t>
            </a:r>
            <a:r>
              <a:rPr lang="en-US" altLang="ja-JP" dirty="0"/>
              <a:t>], activation='</a:t>
            </a:r>
            <a:r>
              <a:rPr lang="en-US" altLang="ja-JP" dirty="0" err="1"/>
              <a:t>softmax</a:t>
            </a:r>
            <a:r>
              <a:rPr lang="en-US" altLang="ja-JP" dirty="0"/>
              <a:t>'))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7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Accuracy Improvement and Iteration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Purpose and Motivation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Understanding the </a:t>
            </a:r>
            <a:r>
              <a:rPr lang="en-US" altLang="ja-JP" dirty="0" smtClean="0"/>
              <a:t>design context or </a:t>
            </a:r>
            <a:r>
              <a:rPr lang="en-US" altLang="ja-JP" dirty="0"/>
              <a:t>designer’s sentiment </a:t>
            </a:r>
            <a:endParaRPr lang="en-US" altLang="ja-JP" dirty="0" smtClean="0"/>
          </a:p>
          <a:p>
            <a:r>
              <a:rPr kumimoji="1" lang="en-US" altLang="ja-JP" dirty="0" smtClean="0"/>
              <a:t>Navigate current design and recommend next parts using Deep Learning (LSTM RNN)</a:t>
            </a:r>
          </a:p>
        </p:txBody>
      </p:sp>
    </p:spTree>
    <p:extLst>
      <p:ext uri="{BB962C8B-B14F-4D97-AF65-F5344CB8AC3E}">
        <p14:creationId xmlns:p14="http://schemas.microsoft.com/office/powerpoint/2010/main" val="30940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Milestone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Pre-Processing Big </a:t>
            </a:r>
            <a:r>
              <a:rPr lang="en-US" altLang="ja-JP" dirty="0"/>
              <a:t>D</a:t>
            </a:r>
            <a:r>
              <a:rPr lang="en-US" altLang="ja-JP" dirty="0" smtClean="0"/>
              <a:t>ata</a:t>
            </a:r>
          </a:p>
          <a:p>
            <a:pPr lvl="1"/>
            <a:r>
              <a:rPr lang="en-US" altLang="ja-JP" dirty="0" smtClean="0"/>
              <a:t>BOM/Graph JSON extraction</a:t>
            </a:r>
          </a:p>
          <a:p>
            <a:pPr lvl="1"/>
            <a:r>
              <a:rPr lang="en-US" altLang="ja-JP" dirty="0" smtClean="0"/>
              <a:t>SeriesID to Vector representation</a:t>
            </a:r>
          </a:p>
          <a:p>
            <a:pPr lvl="1"/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Design Sequence data creation</a:t>
            </a:r>
          </a:p>
          <a:p>
            <a:r>
              <a:rPr lang="en-US" altLang="ja-JP" dirty="0" smtClean="0"/>
              <a:t>Visualizing cluster data</a:t>
            </a:r>
          </a:p>
          <a:p>
            <a:pPr lvl="1"/>
            <a:r>
              <a:rPr lang="en-US" altLang="ja-JP" dirty="0" smtClean="0"/>
              <a:t>Clustering SeriesID </a:t>
            </a:r>
          </a:p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LSTM RNN network development</a:t>
            </a:r>
          </a:p>
          <a:p>
            <a:pPr lvl="1"/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Hyper parameter tuning</a:t>
            </a: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Accuracy Improvement and Iteration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Pre-Processing Big 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BOM JSON file extraction of 800 Unit</a:t>
            </a:r>
          </a:p>
          <a:p>
            <a:r>
              <a:rPr kumimoji="1" lang="en-US" altLang="ja-JP" dirty="0" smtClean="0"/>
              <a:t>Graph Database of 10,000 component </a:t>
            </a:r>
            <a:r>
              <a:rPr lang="en-US" altLang="ja-JP" dirty="0"/>
              <a:t>nodes </a:t>
            </a:r>
            <a:r>
              <a:rPr lang="en-US" altLang="ja-JP" dirty="0" smtClean="0"/>
              <a:t>with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relation </a:t>
            </a:r>
            <a:r>
              <a:rPr kumimoji="1" lang="en-US" altLang="ja-JP" dirty="0" smtClean="0"/>
              <a:t>mates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6" t="33763" r="47817"/>
          <a:stretch/>
        </p:blipFill>
        <p:spPr>
          <a:xfrm>
            <a:off x="598986" y="3028698"/>
            <a:ext cx="5854066" cy="360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66" y="3118106"/>
            <a:ext cx="5094326" cy="31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38200" y="1553296"/>
            <a:ext cx="9120841" cy="5004490"/>
            <a:chOff x="838200" y="1553296"/>
            <a:chExt cx="9120841" cy="5004490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1553296"/>
              <a:ext cx="9120841" cy="5004490"/>
              <a:chOff x="591312" y="1487982"/>
              <a:chExt cx="9120841" cy="50044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312" y="1487982"/>
                <a:ext cx="4540839" cy="500449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2151" y="1487982"/>
                <a:ext cx="4580002" cy="500449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2797" y="1711230"/>
              <a:ext cx="1472562" cy="70370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96000" y="5235073"/>
              <a:ext cx="1573040" cy="93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SeriesID to Vector Representation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907" y="2831585"/>
            <a:ext cx="8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Washer</a:t>
            </a:r>
            <a:endParaRPr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07" y="3912360"/>
            <a:ext cx="12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Hexagonal </a:t>
            </a:r>
          </a:p>
          <a:p>
            <a:r>
              <a:rPr lang="en-US" altLang="ja-JP" dirty="0" smtClean="0"/>
              <a:t>Nut</a:t>
            </a:r>
            <a:endParaRPr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128" y="5050407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Knock Pin</a:t>
            </a:r>
            <a:endParaRPr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1147" y="2831585"/>
            <a:ext cx="6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Shaft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6829" y="2694193"/>
            <a:ext cx="6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shaft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5620" t="35203" r="6248"/>
          <a:stretch/>
        </p:blipFill>
        <p:spPr>
          <a:xfrm>
            <a:off x="2675965" y="5772671"/>
            <a:ext cx="5741894" cy="8640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73020" y="5370187"/>
            <a:ext cx="8794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”</a:t>
            </a:r>
            <a:r>
              <a:rPr lang="en-US" altLang="ja-JP" u="sng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Shaft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”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441" y="5370187"/>
            <a:ext cx="25729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“Shaft Holder”, ”</a:t>
            </a:r>
            <a:r>
              <a:rPr lang="en-US" altLang="ja-JP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Washer”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9223" y="5359547"/>
            <a:ext cx="295446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”Hexagonal Nut”, ”Knock Pin”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5052" y="6455174"/>
            <a:ext cx="2506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 smtClean="0"/>
              <a:t>Source: word2vec by google</a:t>
            </a:r>
            <a:endParaRPr kumimoji="1" lang="ja-JP" alt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34874" y="5038829"/>
            <a:ext cx="188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 smtClean="0"/>
              <a:t>Sequence from BOM</a:t>
            </a:r>
            <a:endParaRPr kumimoji="1" lang="ja-JP" altLang="en-US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25198" y="1610432"/>
            <a:ext cx="114066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Vector[</a:t>
            </a:r>
          </a:p>
          <a:p>
            <a:r>
              <a:rPr lang="en-US" altLang="ja-JP" sz="1200" dirty="0" smtClean="0"/>
              <a:t>0.02761004</a:t>
            </a:r>
            <a:r>
              <a:rPr lang="en-US" altLang="ja-JP" sz="1200" dirty="0"/>
              <a:t>, </a:t>
            </a:r>
            <a:endParaRPr lang="en-US" altLang="ja-JP" sz="1200" dirty="0" smtClean="0"/>
          </a:p>
          <a:p>
            <a:r>
              <a:rPr lang="en-US" altLang="ja-JP" sz="1200" dirty="0" smtClean="0"/>
              <a:t>-0.32874903</a:t>
            </a:r>
            <a:r>
              <a:rPr lang="en-US" altLang="ja-JP" sz="1200" dirty="0"/>
              <a:t>,  </a:t>
            </a:r>
            <a:endParaRPr lang="en-US" altLang="ja-JP" sz="1200" dirty="0" smtClean="0"/>
          </a:p>
          <a:p>
            <a:r>
              <a:rPr lang="en-US" altLang="ja-JP" sz="1200" dirty="0" smtClean="0"/>
              <a:t>0.21700616</a:t>
            </a:r>
            <a:r>
              <a:rPr lang="en-US" altLang="ja-JP" sz="1200" dirty="0"/>
              <a:t>, </a:t>
            </a:r>
            <a:endParaRPr lang="en-US" altLang="ja-JP" sz="1200" dirty="0" smtClean="0"/>
          </a:p>
          <a:p>
            <a:r>
              <a:rPr lang="en-US" altLang="ja-JP" sz="1200" dirty="0" smtClean="0"/>
              <a:t>..., </a:t>
            </a:r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0.32157031,</a:t>
            </a:r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0.11029019, </a:t>
            </a:r>
            <a:endParaRPr lang="en-US" altLang="ja-JP" sz="1200" dirty="0" smtClean="0"/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0.16800487], </a:t>
            </a:r>
            <a:r>
              <a:rPr lang="en-US" altLang="ja-JP" sz="1200" dirty="0" smtClean="0"/>
              <a:t>type=float32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" name="Oval 2"/>
          <p:cNvSpPr/>
          <p:nvPr/>
        </p:nvSpPr>
        <p:spPr>
          <a:xfrm>
            <a:off x="1100235" y="1968312"/>
            <a:ext cx="197939" cy="2834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718" y="183250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/>
              <a:t>Shaft Holder</a:t>
            </a:r>
            <a:endParaRPr kumimoji="1" lang="ja-JP" alt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64541" y="2881486"/>
            <a:ext cx="8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Washer</a:t>
            </a:r>
            <a:endParaRPr lang="ja-JP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64541" y="3962261"/>
            <a:ext cx="12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Hexagonal </a:t>
            </a:r>
          </a:p>
          <a:p>
            <a:r>
              <a:rPr lang="en-US" altLang="ja-JP" dirty="0" smtClean="0"/>
              <a:t>Nut</a:t>
            </a:r>
            <a:endParaRPr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75762" y="5100308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i="1"/>
            </a:lvl1pPr>
          </a:lstStyle>
          <a:p>
            <a:r>
              <a:rPr lang="en-US" altLang="ja-JP" dirty="0" smtClean="0"/>
              <a:t>Knock Pin</a:t>
            </a:r>
            <a:endParaRPr lang="ja-JP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25352" y="188240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/>
              <a:t>Shaft Holder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1392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SeriesID to Vector Representation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144"/>
            <a:ext cx="1283970" cy="1626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9074" y="2190144"/>
            <a:ext cx="114066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Vector[</a:t>
            </a:r>
          </a:p>
          <a:p>
            <a:r>
              <a:rPr lang="en-US" altLang="ja-JP" sz="1200" dirty="0" smtClean="0"/>
              <a:t>0.02761004</a:t>
            </a:r>
            <a:r>
              <a:rPr lang="en-US" altLang="ja-JP" sz="1200" dirty="0"/>
              <a:t>, </a:t>
            </a:r>
            <a:endParaRPr lang="en-US" altLang="ja-JP" sz="1200" dirty="0" smtClean="0"/>
          </a:p>
          <a:p>
            <a:r>
              <a:rPr lang="en-US" altLang="ja-JP" sz="1200" dirty="0" smtClean="0"/>
              <a:t>-0.32874903</a:t>
            </a:r>
            <a:r>
              <a:rPr lang="en-US" altLang="ja-JP" sz="1200" dirty="0"/>
              <a:t>,  </a:t>
            </a:r>
            <a:endParaRPr lang="en-US" altLang="ja-JP" sz="1200" dirty="0" smtClean="0"/>
          </a:p>
          <a:p>
            <a:r>
              <a:rPr lang="en-US" altLang="ja-JP" sz="1200" dirty="0" smtClean="0"/>
              <a:t>0.21700616</a:t>
            </a:r>
            <a:r>
              <a:rPr lang="en-US" altLang="ja-JP" sz="1200" dirty="0"/>
              <a:t>, </a:t>
            </a:r>
            <a:endParaRPr lang="en-US" altLang="ja-JP" sz="1200" dirty="0" smtClean="0"/>
          </a:p>
          <a:p>
            <a:r>
              <a:rPr lang="en-US" altLang="ja-JP" sz="1200" dirty="0" smtClean="0"/>
              <a:t>..., </a:t>
            </a:r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0.32157031,</a:t>
            </a:r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0.11029019, </a:t>
            </a:r>
            <a:endParaRPr lang="en-US" altLang="ja-JP" sz="1200" dirty="0" smtClean="0"/>
          </a:p>
          <a:p>
            <a:r>
              <a:rPr lang="en-US" altLang="ja-JP" sz="1200" dirty="0" smtClean="0"/>
              <a:t>-</a:t>
            </a:r>
            <a:r>
              <a:rPr lang="en-US" altLang="ja-JP" sz="1200" dirty="0"/>
              <a:t>0.16800487], </a:t>
            </a:r>
            <a:r>
              <a:rPr lang="en-US" altLang="ja-JP" sz="1200" dirty="0" smtClean="0"/>
              <a:t>type=float32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1575" y="1755750"/>
            <a:ext cx="38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“</a:t>
            </a:r>
            <a:r>
              <a:rPr lang="en-US" altLang="ja-JP" b="1" dirty="0" smtClean="0">
                <a:solidFill>
                  <a:srgbClr val="7030A0"/>
                </a:solidFill>
              </a:rPr>
              <a:t>Linear</a:t>
            </a:r>
            <a:r>
              <a:rPr lang="en-US" altLang="ja-JP" dirty="0" smtClean="0">
                <a:solidFill>
                  <a:srgbClr val="7030A0"/>
                </a:solidFill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</a:rPr>
              <a:t>Shaft</a:t>
            </a:r>
            <a:r>
              <a:rPr lang="en-US" altLang="ja-JP" dirty="0" smtClean="0"/>
              <a:t>” SeriesID[110302634310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7628" y="1699866"/>
            <a:ext cx="6693849" cy="3724275"/>
            <a:chOff x="4577628" y="2364883"/>
            <a:chExt cx="6693849" cy="37242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7628" y="2364883"/>
              <a:ext cx="6029325" cy="37242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70942" y="2439866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7030A0"/>
                  </a:solidFill>
                </a:rPr>
                <a:t>Linear Shaft</a:t>
              </a:r>
              <a:endParaRPr lang="en-US" altLang="ja-JP" b="1" dirty="0" smtClean="0">
                <a:solidFill>
                  <a:srgbClr val="7030A0"/>
                </a:solidFill>
              </a:endParaRPr>
            </a:p>
            <a:p>
              <a:r>
                <a:rPr lang="en-US" altLang="ja-JP" dirty="0" smtClean="0"/>
                <a:t>[110302634310]</a:t>
              </a:r>
              <a:endParaRPr kumimoji="1" lang="ja-JP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0941" y="3381187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5">
                      <a:lumMod val="75000"/>
                    </a:schemeClr>
                  </a:solidFill>
                </a:rPr>
                <a:t>Rotary Shaft</a:t>
              </a:r>
              <a:endParaRPr lang="en-US" altLang="ja-JP" b="1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altLang="ja-JP" dirty="0" smtClean="0"/>
                <a:t>[110300086920]</a:t>
              </a:r>
              <a:endParaRPr kumimoji="1" lang="ja-JP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35884" y="4710293"/>
              <a:ext cx="3335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6">
                      <a:lumMod val="75000"/>
                    </a:schemeClr>
                  </a:solidFill>
                </a:rPr>
                <a:t>Bearing</a:t>
              </a:r>
              <a:r>
                <a:rPr lang="en-US" altLang="ja-JP" dirty="0" smtClean="0"/>
                <a:t>, [</a:t>
              </a:r>
              <a:r>
                <a:rPr lang="en-US" altLang="ja-JP" dirty="0"/>
                <a:t>110300107650</a:t>
              </a:r>
              <a:r>
                <a:rPr lang="en-US" altLang="ja-JP" dirty="0" smtClean="0"/>
                <a:t>]</a:t>
              </a:r>
              <a:endParaRPr lang="en-US" altLang="ja-JP" dirty="0" smtClean="0"/>
            </a:p>
            <a:p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Bearing</a:t>
              </a:r>
              <a:r>
                <a:rPr lang="en-US" altLang="ja-JP" dirty="0"/>
                <a:t>, [110300107740</a:t>
              </a:r>
              <a:r>
                <a:rPr lang="en-US" altLang="ja-JP" dirty="0" smtClean="0"/>
                <a:t>]</a:t>
              </a:r>
              <a:endParaRPr lang="en-US" altLang="ja-JP" dirty="0" smtClean="0"/>
            </a:p>
            <a:p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Bearing Holder</a:t>
              </a:r>
              <a:r>
                <a:rPr lang="en-US" altLang="ja-JP" dirty="0"/>
                <a:t>, [110300101530</a:t>
              </a:r>
              <a:r>
                <a:rPr lang="en-US" altLang="ja-JP" dirty="0" smtClean="0"/>
                <a:t>]</a:t>
              </a:r>
              <a:endParaRPr kumimoji="1" lang="ja-JP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7034" y="3704352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FF0000"/>
                  </a:solidFill>
                </a:rPr>
                <a:t>Shaft Holder</a:t>
              </a:r>
              <a:endParaRPr lang="en-US" altLang="ja-JP" b="1" dirty="0" smtClean="0">
                <a:solidFill>
                  <a:srgbClr val="FF0000"/>
                </a:solidFill>
              </a:endParaRPr>
            </a:p>
            <a:p>
              <a:r>
                <a:rPr lang="en-US" altLang="ja-JP" dirty="0" smtClean="0"/>
                <a:t>[110300010440]</a:t>
              </a:r>
              <a:endParaRPr kumimoji="1" lang="ja-JP" alt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5338" y="6154174"/>
            <a:ext cx="11573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model.most_similar(positive</a:t>
            </a:r>
            <a:r>
              <a:rPr lang="ja-JP" altLang="en-US" dirty="0" smtClean="0"/>
              <a:t>=[‘110302634310’, ‘110300086920’], </a:t>
            </a:r>
            <a:r>
              <a:rPr lang="ja-JP" altLang="en-US" dirty="0" smtClean="0"/>
              <a:t>negative</a:t>
            </a:r>
            <a:r>
              <a:rPr lang="ja-JP" altLang="en-US" dirty="0" smtClean="0"/>
              <a:t>=[‘110300010440’]) </a:t>
            </a:r>
            <a:r>
              <a:rPr lang="en-US" altLang="ja-JP" dirty="0"/>
              <a:t>= [110300107650</a:t>
            </a:r>
            <a:r>
              <a:rPr lang="en-US" altLang="ja-JP" dirty="0" smtClean="0"/>
              <a:t>]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43924" y="574734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7030A0"/>
                </a:solidFill>
              </a:rPr>
              <a:t>Linear Shaft</a:t>
            </a:r>
            <a:endParaRPr lang="en-US" altLang="ja-JP" b="1" dirty="0" smtClean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1646" y="5776783"/>
            <a:ext cx="13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</a:rPr>
              <a:t>Rotary Shaft</a:t>
            </a:r>
            <a:endParaRPr lang="en-US" altLang="ja-JP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31809" y="5784842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Shaft Holder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159652" y="578197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Bearing</a:t>
            </a:r>
            <a:endParaRPr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 Sequence Data Creation</a:t>
            </a:r>
            <a:endParaRPr kumimoji="1" lang="ja-JP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3684" y="1606794"/>
            <a:ext cx="10455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BOM Sequence for Unit 0644</a:t>
            </a:r>
          </a:p>
          <a:p>
            <a:r>
              <a:rPr lang="en-US" altLang="ja-JP" dirty="0" smtClean="0"/>
              <a:t>{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/>
              <a:t>,</a:t>
            </a:r>
            <a:r>
              <a:rPr lang="ja-JP" altLang="en-US" dirty="0" smtClean="0">
                <a:solidFill>
                  <a:schemeClr val="accent6"/>
                </a:solidFill>
              </a:rPr>
              <a:t>110302689860</a:t>
            </a:r>
            <a:r>
              <a:rPr lang="en-US" altLang="ja-JP" dirty="0" smtClean="0"/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110300449520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110300452840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110302593010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110302614530</a:t>
            </a:r>
            <a:r>
              <a:rPr lang="en-US" altLang="ja-JP" dirty="0" smtClean="0"/>
              <a:t>,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110300079310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110300080010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110300406030</a:t>
            </a:r>
            <a:r>
              <a:rPr lang="en-US" altLang="ja-JP" dirty="0" smtClean="0"/>
              <a:t>………</a:t>
            </a:r>
            <a:r>
              <a:rPr lang="ja-JP" altLang="en-US" dirty="0" smtClean="0">
                <a:solidFill>
                  <a:srgbClr val="FF0000"/>
                </a:solidFill>
              </a:rPr>
              <a:t>110302653030</a:t>
            </a:r>
            <a:r>
              <a:rPr lang="en-US" altLang="ja-JP" dirty="0" smtClean="0"/>
              <a:t>,</a:t>
            </a:r>
            <a:r>
              <a:rPr lang="ja-JP" altLang="en-US" dirty="0" smtClean="0">
                <a:solidFill>
                  <a:schemeClr val="accent6"/>
                </a:solidFill>
              </a:rPr>
              <a:t>110300048850</a:t>
            </a:r>
            <a:r>
              <a:rPr lang="en-US" altLang="ja-JP" dirty="0" smtClean="0"/>
              <a:t>…}</a:t>
            </a:r>
            <a:endParaRPr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53684" y="2647714"/>
            <a:ext cx="11369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Random Generation of Design Sequence example:</a:t>
            </a:r>
          </a:p>
          <a:p>
            <a:endParaRPr lang="en-US" altLang="ja-JP" u="sng" dirty="0" smtClean="0"/>
          </a:p>
          <a:p>
            <a:r>
              <a:rPr lang="en-US" altLang="ja-JP" dirty="0" smtClean="0"/>
              <a:t>{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110302689860</a:t>
            </a:r>
            <a:r>
              <a:rPr lang="en-US" altLang="ja-JP" dirty="0" smtClean="0"/>
              <a:t>}                                 -&gt;     {</a:t>
            </a:r>
            <a:r>
              <a:rPr lang="ja-JP" altLang="en-US" dirty="0" smtClean="0">
                <a:solidFill>
                  <a:srgbClr val="92D050"/>
                </a:solidFill>
              </a:rPr>
              <a:t>110302689860</a:t>
            </a: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{</a:t>
            </a:r>
            <a:r>
              <a:rPr lang="ja-JP" altLang="en-US" dirty="0" smtClean="0">
                <a:solidFill>
                  <a:srgbClr val="0070C0"/>
                </a:solidFill>
              </a:rPr>
              <a:t>110300449520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110300452840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110302593010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 smtClean="0">
                <a:solidFill>
                  <a:srgbClr val="0070C0"/>
                </a:solidFill>
              </a:rPr>
              <a:t>110302614530</a:t>
            </a:r>
            <a:r>
              <a:rPr lang="en-US" altLang="ja-JP" dirty="0" smtClean="0"/>
              <a:t>}     -&gt;     {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110300079310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110300080010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110300406030</a:t>
            </a: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{</a:t>
            </a:r>
            <a:r>
              <a:rPr lang="ja-JP" altLang="en-US" dirty="0" smtClean="0">
                <a:solidFill>
                  <a:srgbClr val="FF0000"/>
                </a:solidFill>
              </a:rPr>
              <a:t>110302653030</a:t>
            </a:r>
            <a:r>
              <a:rPr lang="en-US" altLang="ja-JP" dirty="0" smtClean="0"/>
              <a:t>}                                                                                        -&gt;     {</a:t>
            </a:r>
            <a:r>
              <a:rPr lang="ja-JP" altLang="en-US" dirty="0" smtClean="0">
                <a:solidFill>
                  <a:schemeClr val="accent6"/>
                </a:solidFill>
              </a:rPr>
              <a:t>110300048850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27" t="6777" r="2878" b="49016"/>
          <a:stretch/>
        </p:blipFill>
        <p:spPr>
          <a:xfrm>
            <a:off x="1362972" y="4540855"/>
            <a:ext cx="3579962" cy="2075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58" t="6221" r="3787" b="48954"/>
          <a:stretch/>
        </p:blipFill>
        <p:spPr>
          <a:xfrm>
            <a:off x="7248656" y="4408098"/>
            <a:ext cx="3716956" cy="22083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589917" y="5268106"/>
            <a:ext cx="897147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2411081" y="4108727"/>
            <a:ext cx="1483743" cy="43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X{Question}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5262" y="3975970"/>
            <a:ext cx="1483743" cy="43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Y{Answer}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7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Visualizing Cluster Data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3058" y="2821816"/>
            <a:ext cx="5274426" cy="3731722"/>
            <a:chOff x="821574" y="2289802"/>
            <a:chExt cx="5274426" cy="37317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0716" y="2289802"/>
              <a:ext cx="3945284" cy="37317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7965"/>
            <a:stretch/>
          </p:blipFill>
          <p:spPr>
            <a:xfrm>
              <a:off x="821574" y="2302625"/>
              <a:ext cx="1729047" cy="371889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874" y="2834639"/>
            <a:ext cx="3672231" cy="373172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6136135" y="4239490"/>
            <a:ext cx="1005840" cy="1413164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7581" y="2328255"/>
            <a:ext cx="31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32 Dimension of SeriesID Vector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2858" y="4073819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Dimension Reduction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43593" y="2348267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 Dimension of SeriesID Vector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3058" y="1740100"/>
            <a:ext cx="593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Dimension Reduction by using t-</a:t>
            </a:r>
            <a:r>
              <a:rPr kumimoji="1" lang="en-US" altLang="ja-JP" sz="2400" dirty="0" err="1" smtClean="0"/>
              <a:t>sne</a:t>
            </a:r>
            <a:r>
              <a:rPr kumimoji="1" lang="en-US" altLang="ja-JP" sz="2400" dirty="0" smtClean="0"/>
              <a:t> algorithm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91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Visualizing Cluster Data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956" r="74389" b="17220"/>
          <a:stretch/>
        </p:blipFill>
        <p:spPr>
          <a:xfrm>
            <a:off x="2585258" y="1590935"/>
            <a:ext cx="6375862" cy="50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449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Theme</vt:lpstr>
      <vt:lpstr>Design Navigation with  Deep Learning</vt:lpstr>
      <vt:lpstr>Purpose and Motivation</vt:lpstr>
      <vt:lpstr>Milestone</vt:lpstr>
      <vt:lpstr>Pre-Processing Big Data</vt:lpstr>
      <vt:lpstr>SeriesID to Vector Representation</vt:lpstr>
      <vt:lpstr>SeriesID to Vector Representation</vt:lpstr>
      <vt:lpstr>Design Sequence Data Creation</vt:lpstr>
      <vt:lpstr>Visualizing Cluster Data</vt:lpstr>
      <vt:lpstr>Visualizing Cluster Data</vt:lpstr>
      <vt:lpstr>課題</vt:lpstr>
      <vt:lpstr>LSTM RNN Network Development</vt:lpstr>
      <vt:lpstr>Accuracy Improvement and Iteration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Navigation with AI</dc:title>
  <dc:creator>Amit_Regmi</dc:creator>
  <cp:lastModifiedBy>Amit_Regmi</cp:lastModifiedBy>
  <cp:revision>29</cp:revision>
  <dcterms:created xsi:type="dcterms:W3CDTF">2017-06-09T02:06:17Z</dcterms:created>
  <dcterms:modified xsi:type="dcterms:W3CDTF">2017-07-05T01:33:59Z</dcterms:modified>
</cp:coreProperties>
</file>