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3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76FF-7B4D-4467-A576-3B0902B6B5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D72-5A0E-4E9E-B177-CE0C4BEB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9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76FF-7B4D-4467-A576-3B0902B6B5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D72-5A0E-4E9E-B177-CE0C4BEB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9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76FF-7B4D-4467-A576-3B0902B6B5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D72-5A0E-4E9E-B177-CE0C4BEB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18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6574C-DFA2-4D34-A0DA-B3753FBCBD9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68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CF045-89F1-49CE-8221-F260DBD516F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85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3864F-E176-4215-8274-1075F170E26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044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47C3C-4053-45AB-BF04-E23C2F6F407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96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23030-28EA-4768-AD10-655182343CB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692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43DB9-BB23-48B7-B9FD-C6A1B50A7DB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31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6E698-C655-42C6-9A10-6FDEF109A17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769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C184E-C6FE-4517-886A-76ADDAC9E16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39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76FF-7B4D-4467-A576-3B0902B6B5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D72-5A0E-4E9E-B177-CE0C4BEB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794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D203C-380F-4E30-9FB9-AAB4B1BFFEE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55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2114B-52D7-4101-B125-D00F79F27D0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565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AC4F5-0E30-447A-AD70-20C0E496936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5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76FF-7B4D-4467-A576-3B0902B6B5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D72-5A0E-4E9E-B177-CE0C4BEB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2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76FF-7B4D-4467-A576-3B0902B6B5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D72-5A0E-4E9E-B177-CE0C4BEB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1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76FF-7B4D-4467-A576-3B0902B6B5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D72-5A0E-4E9E-B177-CE0C4BEB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1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76FF-7B4D-4467-A576-3B0902B6B5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D72-5A0E-4E9E-B177-CE0C4BEB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1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76FF-7B4D-4467-A576-3B0902B6B5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D72-5A0E-4E9E-B177-CE0C4BEB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6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76FF-7B4D-4467-A576-3B0902B6B5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D72-5A0E-4E9E-B177-CE0C4BEB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8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76FF-7B4D-4467-A576-3B0902B6B5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9D72-5A0E-4E9E-B177-CE0C4BEB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4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76FF-7B4D-4467-A576-3B0902B6B5A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F9D72-5A0E-4E9E-B177-CE0C4BEB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9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F7DB4EF-2E23-466A-9BE0-7BD62E6BF88B}" type="slidenum"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3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zHbI-fFIlI" TargetMode="External"/><Relationship Id="rId2" Type="http://schemas.openxmlformats.org/officeDocument/2006/relationships/hyperlink" Target="https://www.youtube.com/watch?v=kMK8DjdGtZo&amp;ebc=ANyPxKpeYTgdWX3fcMu6zyLUX_hkEhKISY2Ya2rIShGcVPdOmWeDauzjMJdp8aYcbzD-v2iStSt_yALL9IjtmB-56Sd2FfkrUw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Hough Transform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Hough Transform for Curves</a:t>
            </a:r>
          </a:p>
        </p:txBody>
      </p:sp>
      <p:sp>
        <p:nvSpPr>
          <p:cNvPr id="4833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 H.T. can be generalized to detect any curve that can be expressed in parametric form:</a:t>
            </a:r>
          </a:p>
          <a:p>
            <a:pPr lvl="1"/>
            <a:r>
              <a:rPr lang="en-US" altLang="en-US" dirty="0" smtClean="0"/>
              <a:t>Y = f(x, a1,a2,…</a:t>
            </a:r>
            <a:r>
              <a:rPr lang="en-US" altLang="en-US" dirty="0" err="1" smtClean="0"/>
              <a:t>ap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a1, a2, … </a:t>
            </a:r>
            <a:r>
              <a:rPr lang="en-US" altLang="en-US" dirty="0" err="1" smtClean="0"/>
              <a:t>ap</a:t>
            </a:r>
            <a:r>
              <a:rPr lang="en-US" altLang="en-US" dirty="0" smtClean="0"/>
              <a:t> are the parameters</a:t>
            </a:r>
          </a:p>
          <a:p>
            <a:pPr lvl="1"/>
            <a:r>
              <a:rPr lang="en-US" altLang="en-US" dirty="0" smtClean="0"/>
              <a:t>The parameter space is p-dimensional</a:t>
            </a:r>
          </a:p>
          <a:p>
            <a:pPr lvl="1"/>
            <a:r>
              <a:rPr lang="en-US" altLang="en-US" smtClean="0"/>
              <a:t>The accumulating array is LARGE!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212077"/>
            <a:ext cx="5698067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373380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circle:  vote on x</a:t>
            </a:r>
            <a:r>
              <a:rPr lang="en-US" baseline="-25000" dirty="0" smtClean="0"/>
              <a:t>0</a:t>
            </a:r>
            <a:r>
              <a:rPr lang="en-US" dirty="0" smtClean="0"/>
              <a:t>, y</a:t>
            </a:r>
            <a:r>
              <a:rPr lang="en-US" baseline="-25000" dirty="0" smtClean="0"/>
              <a:t>0</a:t>
            </a:r>
            <a:r>
              <a:rPr lang="en-US" dirty="0" smtClean="0"/>
              <a:t>,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Generalizing the H.T.</a:t>
            </a:r>
          </a:p>
        </p:txBody>
      </p:sp>
      <p:sp>
        <p:nvSpPr>
          <p:cNvPr id="484355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7239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The H.T. can be used even if the curve has not a simple analytic form!</a:t>
            </a:r>
          </a:p>
        </p:txBody>
      </p:sp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3276600" y="2209800"/>
            <a:ext cx="57912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Pick a reference point (x</a:t>
            </a:r>
            <a:r>
              <a:rPr lang="en-US" altLang="en-US" sz="20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,y</a:t>
            </a:r>
            <a:r>
              <a:rPr lang="en-US" altLang="en-US" sz="20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For i = 1,…,n 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Draw segment to P</a:t>
            </a:r>
            <a:r>
              <a:rPr lang="en-US" altLang="en-US" sz="20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on the boundary.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Measure its length r</a:t>
            </a:r>
            <a:r>
              <a:rPr lang="en-US" altLang="en-US" sz="20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and its  orientation </a:t>
            </a:r>
            <a:r>
              <a:rPr lang="en-US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a</a:t>
            </a:r>
            <a:r>
              <a:rPr lang="en-US" altLang="en-US" sz="20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Write the coordinates of (x</a:t>
            </a:r>
            <a:r>
              <a:rPr lang="en-US" altLang="en-US" sz="20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,y</a:t>
            </a:r>
            <a:r>
              <a:rPr lang="en-US" altLang="en-US" sz="20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 as a function of r</a:t>
            </a:r>
            <a:r>
              <a:rPr lang="en-US" altLang="en-US" sz="20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and </a:t>
            </a:r>
            <a:r>
              <a:rPr lang="en-US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a</a:t>
            </a:r>
            <a:r>
              <a:rPr lang="en-US" altLang="en-US" sz="20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endParaRPr lang="en-US" altLang="en-US" sz="200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Record the gradient orientation </a:t>
            </a:r>
            <a:r>
              <a:rPr lang="en-US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f</a:t>
            </a:r>
            <a:r>
              <a:rPr lang="en-US" altLang="en-US" sz="20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at P</a:t>
            </a:r>
            <a:r>
              <a:rPr lang="en-US" altLang="en-US" sz="20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Build a table with the data, indexed by </a:t>
            </a:r>
            <a:r>
              <a:rPr lang="en-US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f</a:t>
            </a:r>
            <a:r>
              <a:rPr lang="en-US" altLang="en-US" sz="20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.</a:t>
            </a:r>
          </a:p>
        </p:txBody>
      </p:sp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381000" y="2133600"/>
            <a:ext cx="2867025" cy="2927350"/>
            <a:chOff x="240" y="1632"/>
            <a:chExt cx="1806" cy="1844"/>
          </a:xfrm>
        </p:grpSpPr>
        <p:sp>
          <p:nvSpPr>
            <p:cNvPr id="50184" name="Freeform 6"/>
            <p:cNvSpPr>
              <a:spLocks/>
            </p:cNvSpPr>
            <p:nvPr/>
          </p:nvSpPr>
          <p:spPr bwMode="auto">
            <a:xfrm>
              <a:off x="240" y="1632"/>
              <a:ext cx="1190" cy="1627"/>
            </a:xfrm>
            <a:custGeom>
              <a:avLst/>
              <a:gdLst>
                <a:gd name="T0" fmla="*/ 308 w 1664"/>
                <a:gd name="T1" fmla="*/ 413 h 2021"/>
                <a:gd name="T2" fmla="*/ 268 w 1664"/>
                <a:gd name="T3" fmla="*/ 398 h 2021"/>
                <a:gd name="T4" fmla="*/ 216 w 1664"/>
                <a:gd name="T5" fmla="*/ 353 h 2021"/>
                <a:gd name="T6" fmla="*/ 210 w 1664"/>
                <a:gd name="T7" fmla="*/ 332 h 2021"/>
                <a:gd name="T8" fmla="*/ 222 w 1664"/>
                <a:gd name="T9" fmla="*/ 287 h 2021"/>
                <a:gd name="T10" fmla="*/ 229 w 1664"/>
                <a:gd name="T11" fmla="*/ 250 h 2021"/>
                <a:gd name="T12" fmla="*/ 242 w 1664"/>
                <a:gd name="T13" fmla="*/ 236 h 2021"/>
                <a:gd name="T14" fmla="*/ 340 w 1664"/>
                <a:gd name="T15" fmla="*/ 126 h 2021"/>
                <a:gd name="T16" fmla="*/ 373 w 1664"/>
                <a:gd name="T17" fmla="*/ 96 h 2021"/>
                <a:gd name="T18" fmla="*/ 451 w 1664"/>
                <a:gd name="T19" fmla="*/ 67 h 2021"/>
                <a:gd name="T20" fmla="*/ 471 w 1664"/>
                <a:gd name="T21" fmla="*/ 52 h 2021"/>
                <a:gd name="T22" fmla="*/ 556 w 1664"/>
                <a:gd name="T23" fmla="*/ 23 h 2021"/>
                <a:gd name="T24" fmla="*/ 628 w 1664"/>
                <a:gd name="T25" fmla="*/ 8 h 2021"/>
                <a:gd name="T26" fmla="*/ 850 w 1664"/>
                <a:gd name="T27" fmla="*/ 37 h 2021"/>
                <a:gd name="T28" fmla="*/ 863 w 1664"/>
                <a:gd name="T29" fmla="*/ 52 h 2021"/>
                <a:gd name="T30" fmla="*/ 876 w 1664"/>
                <a:gd name="T31" fmla="*/ 74 h 2021"/>
                <a:gd name="T32" fmla="*/ 909 w 1664"/>
                <a:gd name="T33" fmla="*/ 111 h 2021"/>
                <a:gd name="T34" fmla="*/ 915 w 1664"/>
                <a:gd name="T35" fmla="*/ 140 h 2021"/>
                <a:gd name="T36" fmla="*/ 929 w 1664"/>
                <a:gd name="T37" fmla="*/ 155 h 2021"/>
                <a:gd name="T38" fmla="*/ 948 w 1664"/>
                <a:gd name="T39" fmla="*/ 236 h 2021"/>
                <a:gd name="T40" fmla="*/ 935 w 1664"/>
                <a:gd name="T41" fmla="*/ 479 h 2021"/>
                <a:gd name="T42" fmla="*/ 857 w 1664"/>
                <a:gd name="T43" fmla="*/ 582 h 2021"/>
                <a:gd name="T44" fmla="*/ 830 w 1664"/>
                <a:gd name="T45" fmla="*/ 626 h 2021"/>
                <a:gd name="T46" fmla="*/ 805 w 1664"/>
                <a:gd name="T47" fmla="*/ 722 h 2021"/>
                <a:gd name="T48" fmla="*/ 811 w 1664"/>
                <a:gd name="T49" fmla="*/ 795 h 2021"/>
                <a:gd name="T50" fmla="*/ 942 w 1664"/>
                <a:gd name="T51" fmla="*/ 884 h 2021"/>
                <a:gd name="T52" fmla="*/ 1092 w 1664"/>
                <a:gd name="T53" fmla="*/ 964 h 2021"/>
                <a:gd name="T54" fmla="*/ 1151 w 1664"/>
                <a:gd name="T55" fmla="*/ 1009 h 2021"/>
                <a:gd name="T56" fmla="*/ 1158 w 1664"/>
                <a:gd name="T57" fmla="*/ 1031 h 2021"/>
                <a:gd name="T58" fmla="*/ 1171 w 1664"/>
                <a:gd name="T59" fmla="*/ 1053 h 2021"/>
                <a:gd name="T60" fmla="*/ 1190 w 1664"/>
                <a:gd name="T61" fmla="*/ 1126 h 2021"/>
                <a:gd name="T62" fmla="*/ 1184 w 1664"/>
                <a:gd name="T63" fmla="*/ 1266 h 2021"/>
                <a:gd name="T64" fmla="*/ 1151 w 1664"/>
                <a:gd name="T65" fmla="*/ 1332 h 2021"/>
                <a:gd name="T66" fmla="*/ 1033 w 1664"/>
                <a:gd name="T67" fmla="*/ 1487 h 2021"/>
                <a:gd name="T68" fmla="*/ 890 w 1664"/>
                <a:gd name="T69" fmla="*/ 1590 h 2021"/>
                <a:gd name="T70" fmla="*/ 798 w 1664"/>
                <a:gd name="T71" fmla="*/ 1620 h 2021"/>
                <a:gd name="T72" fmla="*/ 778 w 1664"/>
                <a:gd name="T73" fmla="*/ 1627 h 2021"/>
                <a:gd name="T74" fmla="*/ 478 w 1664"/>
                <a:gd name="T75" fmla="*/ 1620 h 2021"/>
                <a:gd name="T76" fmla="*/ 229 w 1664"/>
                <a:gd name="T77" fmla="*/ 1561 h 2021"/>
                <a:gd name="T78" fmla="*/ 177 w 1664"/>
                <a:gd name="T79" fmla="*/ 1531 h 2021"/>
                <a:gd name="T80" fmla="*/ 79 w 1664"/>
                <a:gd name="T81" fmla="*/ 1406 h 2021"/>
                <a:gd name="T82" fmla="*/ 20 w 1664"/>
                <a:gd name="T83" fmla="*/ 1281 h 2021"/>
                <a:gd name="T84" fmla="*/ 0 w 1664"/>
                <a:gd name="T85" fmla="*/ 1208 h 2021"/>
                <a:gd name="T86" fmla="*/ 6 w 1664"/>
                <a:gd name="T87" fmla="*/ 1046 h 2021"/>
                <a:gd name="T88" fmla="*/ 20 w 1664"/>
                <a:gd name="T89" fmla="*/ 1031 h 2021"/>
                <a:gd name="T90" fmla="*/ 26 w 1664"/>
                <a:gd name="T91" fmla="*/ 1001 h 2021"/>
                <a:gd name="T92" fmla="*/ 79 w 1664"/>
                <a:gd name="T93" fmla="*/ 943 h 2021"/>
                <a:gd name="T94" fmla="*/ 98 w 1664"/>
                <a:gd name="T95" fmla="*/ 920 h 2021"/>
                <a:gd name="T96" fmla="*/ 164 w 1664"/>
                <a:gd name="T97" fmla="*/ 817 h 2021"/>
                <a:gd name="T98" fmla="*/ 262 w 1664"/>
                <a:gd name="T99" fmla="*/ 663 h 2021"/>
                <a:gd name="T100" fmla="*/ 340 w 1664"/>
                <a:gd name="T101" fmla="*/ 560 h 2021"/>
                <a:gd name="T102" fmla="*/ 327 w 1664"/>
                <a:gd name="T103" fmla="*/ 435 h 2021"/>
                <a:gd name="T104" fmla="*/ 308 w 1664"/>
                <a:gd name="T105" fmla="*/ 420 h 2021"/>
                <a:gd name="T106" fmla="*/ 288 w 1664"/>
                <a:gd name="T107" fmla="*/ 413 h 2021"/>
                <a:gd name="T108" fmla="*/ 308 w 1664"/>
                <a:gd name="T109" fmla="*/ 413 h 2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64" h="2021">
                  <a:moveTo>
                    <a:pt x="430" y="513"/>
                  </a:moveTo>
                  <a:cubicBezTo>
                    <a:pt x="412" y="506"/>
                    <a:pt x="391" y="505"/>
                    <a:pt x="375" y="494"/>
                  </a:cubicBezTo>
                  <a:cubicBezTo>
                    <a:pt x="286" y="429"/>
                    <a:pt x="365" y="463"/>
                    <a:pt x="302" y="439"/>
                  </a:cubicBezTo>
                  <a:cubicBezTo>
                    <a:pt x="299" y="430"/>
                    <a:pt x="292" y="421"/>
                    <a:pt x="293" y="412"/>
                  </a:cubicBezTo>
                  <a:cubicBezTo>
                    <a:pt x="295" y="393"/>
                    <a:pt x="307" y="376"/>
                    <a:pt x="311" y="357"/>
                  </a:cubicBezTo>
                  <a:cubicBezTo>
                    <a:pt x="314" y="342"/>
                    <a:pt x="314" y="325"/>
                    <a:pt x="320" y="311"/>
                  </a:cubicBezTo>
                  <a:cubicBezTo>
                    <a:pt x="323" y="303"/>
                    <a:pt x="333" y="299"/>
                    <a:pt x="339" y="293"/>
                  </a:cubicBezTo>
                  <a:cubicBezTo>
                    <a:pt x="355" y="246"/>
                    <a:pt x="425" y="172"/>
                    <a:pt x="476" y="156"/>
                  </a:cubicBezTo>
                  <a:cubicBezTo>
                    <a:pt x="492" y="145"/>
                    <a:pt x="504" y="128"/>
                    <a:pt x="521" y="119"/>
                  </a:cubicBezTo>
                  <a:cubicBezTo>
                    <a:pt x="553" y="103"/>
                    <a:pt x="596" y="95"/>
                    <a:pt x="631" y="83"/>
                  </a:cubicBezTo>
                  <a:cubicBezTo>
                    <a:pt x="642" y="79"/>
                    <a:pt x="649" y="69"/>
                    <a:pt x="659" y="65"/>
                  </a:cubicBezTo>
                  <a:cubicBezTo>
                    <a:pt x="693" y="50"/>
                    <a:pt x="740" y="33"/>
                    <a:pt x="777" y="28"/>
                  </a:cubicBezTo>
                  <a:cubicBezTo>
                    <a:pt x="854" y="17"/>
                    <a:pt x="820" y="24"/>
                    <a:pt x="878" y="10"/>
                  </a:cubicBezTo>
                  <a:cubicBezTo>
                    <a:pt x="1221" y="22"/>
                    <a:pt x="1044" y="0"/>
                    <a:pt x="1189" y="46"/>
                  </a:cubicBezTo>
                  <a:cubicBezTo>
                    <a:pt x="1195" y="52"/>
                    <a:pt x="1202" y="58"/>
                    <a:pt x="1207" y="65"/>
                  </a:cubicBezTo>
                  <a:cubicBezTo>
                    <a:pt x="1214" y="74"/>
                    <a:pt x="1218" y="84"/>
                    <a:pt x="1225" y="92"/>
                  </a:cubicBezTo>
                  <a:cubicBezTo>
                    <a:pt x="1239" y="108"/>
                    <a:pt x="1271" y="138"/>
                    <a:pt x="1271" y="138"/>
                  </a:cubicBezTo>
                  <a:cubicBezTo>
                    <a:pt x="1274" y="150"/>
                    <a:pt x="1274" y="163"/>
                    <a:pt x="1280" y="174"/>
                  </a:cubicBezTo>
                  <a:cubicBezTo>
                    <a:pt x="1284" y="182"/>
                    <a:pt x="1296" y="185"/>
                    <a:pt x="1299" y="193"/>
                  </a:cubicBezTo>
                  <a:cubicBezTo>
                    <a:pt x="1312" y="225"/>
                    <a:pt x="1315" y="260"/>
                    <a:pt x="1326" y="293"/>
                  </a:cubicBezTo>
                  <a:cubicBezTo>
                    <a:pt x="1323" y="394"/>
                    <a:pt x="1360" y="509"/>
                    <a:pt x="1308" y="595"/>
                  </a:cubicBezTo>
                  <a:cubicBezTo>
                    <a:pt x="1280" y="642"/>
                    <a:pt x="1231" y="680"/>
                    <a:pt x="1198" y="723"/>
                  </a:cubicBezTo>
                  <a:cubicBezTo>
                    <a:pt x="1185" y="740"/>
                    <a:pt x="1161" y="778"/>
                    <a:pt x="1161" y="778"/>
                  </a:cubicBezTo>
                  <a:cubicBezTo>
                    <a:pt x="1148" y="818"/>
                    <a:pt x="1138" y="857"/>
                    <a:pt x="1125" y="897"/>
                  </a:cubicBezTo>
                  <a:cubicBezTo>
                    <a:pt x="1128" y="927"/>
                    <a:pt x="1126" y="959"/>
                    <a:pt x="1134" y="988"/>
                  </a:cubicBezTo>
                  <a:cubicBezTo>
                    <a:pt x="1146" y="1032"/>
                    <a:pt x="1269" y="1083"/>
                    <a:pt x="1317" y="1098"/>
                  </a:cubicBezTo>
                  <a:cubicBezTo>
                    <a:pt x="1380" y="1140"/>
                    <a:pt x="1455" y="1174"/>
                    <a:pt x="1527" y="1198"/>
                  </a:cubicBezTo>
                  <a:cubicBezTo>
                    <a:pt x="1559" y="1219"/>
                    <a:pt x="1582" y="1226"/>
                    <a:pt x="1609" y="1253"/>
                  </a:cubicBezTo>
                  <a:cubicBezTo>
                    <a:pt x="1612" y="1262"/>
                    <a:pt x="1615" y="1272"/>
                    <a:pt x="1619" y="1281"/>
                  </a:cubicBezTo>
                  <a:cubicBezTo>
                    <a:pt x="1624" y="1291"/>
                    <a:pt x="1633" y="1298"/>
                    <a:pt x="1637" y="1308"/>
                  </a:cubicBezTo>
                  <a:cubicBezTo>
                    <a:pt x="1649" y="1335"/>
                    <a:pt x="1657" y="1370"/>
                    <a:pt x="1664" y="1399"/>
                  </a:cubicBezTo>
                  <a:cubicBezTo>
                    <a:pt x="1661" y="1457"/>
                    <a:pt x="1660" y="1515"/>
                    <a:pt x="1655" y="1573"/>
                  </a:cubicBezTo>
                  <a:cubicBezTo>
                    <a:pt x="1652" y="1604"/>
                    <a:pt x="1609" y="1655"/>
                    <a:pt x="1609" y="1655"/>
                  </a:cubicBezTo>
                  <a:cubicBezTo>
                    <a:pt x="1582" y="1740"/>
                    <a:pt x="1517" y="1799"/>
                    <a:pt x="1445" y="1847"/>
                  </a:cubicBezTo>
                  <a:cubicBezTo>
                    <a:pt x="1399" y="1918"/>
                    <a:pt x="1322" y="1949"/>
                    <a:pt x="1244" y="1975"/>
                  </a:cubicBezTo>
                  <a:cubicBezTo>
                    <a:pt x="1202" y="1989"/>
                    <a:pt x="1158" y="1998"/>
                    <a:pt x="1116" y="2012"/>
                  </a:cubicBezTo>
                  <a:cubicBezTo>
                    <a:pt x="1107" y="2015"/>
                    <a:pt x="1088" y="2021"/>
                    <a:pt x="1088" y="2021"/>
                  </a:cubicBezTo>
                  <a:cubicBezTo>
                    <a:pt x="948" y="2018"/>
                    <a:pt x="808" y="2017"/>
                    <a:pt x="668" y="2012"/>
                  </a:cubicBezTo>
                  <a:cubicBezTo>
                    <a:pt x="551" y="2007"/>
                    <a:pt x="435" y="1958"/>
                    <a:pt x="320" y="1939"/>
                  </a:cubicBezTo>
                  <a:cubicBezTo>
                    <a:pt x="290" y="1929"/>
                    <a:pt x="278" y="1912"/>
                    <a:pt x="247" y="1902"/>
                  </a:cubicBezTo>
                  <a:cubicBezTo>
                    <a:pt x="197" y="1853"/>
                    <a:pt x="152" y="1803"/>
                    <a:pt x="110" y="1747"/>
                  </a:cubicBezTo>
                  <a:cubicBezTo>
                    <a:pt x="98" y="1710"/>
                    <a:pt x="55" y="1619"/>
                    <a:pt x="28" y="1591"/>
                  </a:cubicBezTo>
                  <a:cubicBezTo>
                    <a:pt x="5" y="1525"/>
                    <a:pt x="14" y="1556"/>
                    <a:pt x="0" y="1500"/>
                  </a:cubicBezTo>
                  <a:cubicBezTo>
                    <a:pt x="3" y="1433"/>
                    <a:pt x="0" y="1366"/>
                    <a:pt x="9" y="1299"/>
                  </a:cubicBezTo>
                  <a:cubicBezTo>
                    <a:pt x="10" y="1290"/>
                    <a:pt x="24" y="1289"/>
                    <a:pt x="28" y="1281"/>
                  </a:cubicBezTo>
                  <a:cubicBezTo>
                    <a:pt x="34" y="1270"/>
                    <a:pt x="30" y="1255"/>
                    <a:pt x="37" y="1244"/>
                  </a:cubicBezTo>
                  <a:cubicBezTo>
                    <a:pt x="38" y="1243"/>
                    <a:pt x="100" y="1182"/>
                    <a:pt x="110" y="1171"/>
                  </a:cubicBezTo>
                  <a:cubicBezTo>
                    <a:pt x="119" y="1162"/>
                    <a:pt x="137" y="1143"/>
                    <a:pt x="137" y="1143"/>
                  </a:cubicBezTo>
                  <a:cubicBezTo>
                    <a:pt x="154" y="1098"/>
                    <a:pt x="201" y="1056"/>
                    <a:pt x="229" y="1015"/>
                  </a:cubicBezTo>
                  <a:cubicBezTo>
                    <a:pt x="273" y="949"/>
                    <a:pt x="318" y="885"/>
                    <a:pt x="366" y="823"/>
                  </a:cubicBezTo>
                  <a:cubicBezTo>
                    <a:pt x="402" y="777"/>
                    <a:pt x="427" y="728"/>
                    <a:pt x="476" y="695"/>
                  </a:cubicBezTo>
                  <a:cubicBezTo>
                    <a:pt x="513" y="640"/>
                    <a:pt x="512" y="583"/>
                    <a:pt x="457" y="540"/>
                  </a:cubicBezTo>
                  <a:cubicBezTo>
                    <a:pt x="448" y="533"/>
                    <a:pt x="440" y="527"/>
                    <a:pt x="430" y="522"/>
                  </a:cubicBezTo>
                  <a:cubicBezTo>
                    <a:pt x="422" y="518"/>
                    <a:pt x="403" y="522"/>
                    <a:pt x="403" y="513"/>
                  </a:cubicBezTo>
                  <a:cubicBezTo>
                    <a:pt x="403" y="504"/>
                    <a:pt x="421" y="513"/>
                    <a:pt x="430" y="513"/>
                  </a:cubicBez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0185" name="Line 7"/>
            <p:cNvSpPr>
              <a:spLocks noChangeShapeType="1"/>
            </p:cNvSpPr>
            <p:nvPr/>
          </p:nvSpPr>
          <p:spPr bwMode="auto">
            <a:xfrm rot="-1377047" flipH="1" flipV="1">
              <a:off x="789" y="2534"/>
              <a:ext cx="368" cy="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0186" name="Line 8"/>
            <p:cNvSpPr>
              <a:spLocks noChangeShapeType="1"/>
            </p:cNvSpPr>
            <p:nvPr/>
          </p:nvSpPr>
          <p:spPr bwMode="auto">
            <a:xfrm>
              <a:off x="1257" y="3149"/>
              <a:ext cx="7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0187" name="Line 9"/>
            <p:cNvSpPr>
              <a:spLocks noChangeShapeType="1"/>
            </p:cNvSpPr>
            <p:nvPr/>
          </p:nvSpPr>
          <p:spPr bwMode="auto">
            <a:xfrm flipV="1">
              <a:off x="1016" y="2647"/>
              <a:ext cx="824" cy="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0188" name="Line 10"/>
            <p:cNvSpPr>
              <a:spLocks noChangeShapeType="1"/>
            </p:cNvSpPr>
            <p:nvPr/>
          </p:nvSpPr>
          <p:spPr bwMode="auto">
            <a:xfrm rot="16200000" flipV="1">
              <a:off x="871" y="2762"/>
              <a:ext cx="464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0189" name="Freeform 11"/>
            <p:cNvSpPr>
              <a:spLocks/>
            </p:cNvSpPr>
            <p:nvPr/>
          </p:nvSpPr>
          <p:spPr bwMode="auto">
            <a:xfrm>
              <a:off x="1051" y="2788"/>
              <a:ext cx="583" cy="361"/>
            </a:xfrm>
            <a:custGeom>
              <a:avLst/>
              <a:gdLst>
                <a:gd name="T0" fmla="*/ 0 w 624"/>
                <a:gd name="T1" fmla="*/ 52 h 448"/>
                <a:gd name="T2" fmla="*/ 359 w 624"/>
                <a:gd name="T3" fmla="*/ 52 h 448"/>
                <a:gd name="T4" fmla="*/ 583 w 624"/>
                <a:gd name="T5" fmla="*/ 361 h 4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4" h="448">
                  <a:moveTo>
                    <a:pt x="0" y="64"/>
                  </a:moveTo>
                  <a:cubicBezTo>
                    <a:pt x="140" y="32"/>
                    <a:pt x="280" y="0"/>
                    <a:pt x="384" y="64"/>
                  </a:cubicBezTo>
                  <a:cubicBezTo>
                    <a:pt x="488" y="128"/>
                    <a:pt x="584" y="384"/>
                    <a:pt x="624" y="4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0190" name="Freeform 12"/>
            <p:cNvSpPr>
              <a:spLocks/>
            </p:cNvSpPr>
            <p:nvPr/>
          </p:nvSpPr>
          <p:spPr bwMode="auto">
            <a:xfrm>
              <a:off x="1085" y="2969"/>
              <a:ext cx="378" cy="180"/>
            </a:xfrm>
            <a:custGeom>
              <a:avLst/>
              <a:gdLst>
                <a:gd name="T0" fmla="*/ 0 w 528"/>
                <a:gd name="T1" fmla="*/ 26 h 224"/>
                <a:gd name="T2" fmla="*/ 206 w 528"/>
                <a:gd name="T3" fmla="*/ 26 h 224"/>
                <a:gd name="T4" fmla="*/ 378 w 528"/>
                <a:gd name="T5" fmla="*/ 180 h 2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224">
                  <a:moveTo>
                    <a:pt x="0" y="32"/>
                  </a:moveTo>
                  <a:cubicBezTo>
                    <a:pt x="100" y="16"/>
                    <a:pt x="200" y="0"/>
                    <a:pt x="288" y="32"/>
                  </a:cubicBezTo>
                  <a:cubicBezTo>
                    <a:pt x="376" y="64"/>
                    <a:pt x="452" y="144"/>
                    <a:pt x="528" y="2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4365" name="Text Box 13"/>
            <p:cNvSpPr txBox="1">
              <a:spLocks noChangeArrowheads="1"/>
            </p:cNvSpPr>
            <p:nvPr/>
          </p:nvSpPr>
          <p:spPr bwMode="auto">
            <a:xfrm>
              <a:off x="480" y="2352"/>
              <a:ext cx="6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(x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,y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)</a:t>
              </a:r>
            </a:p>
          </p:txBody>
        </p:sp>
        <p:sp>
          <p:nvSpPr>
            <p:cNvPr id="484366" name="Text Box 14"/>
            <p:cNvSpPr txBox="1">
              <a:spLocks noChangeArrowheads="1"/>
            </p:cNvSpPr>
            <p:nvPr/>
          </p:nvSpPr>
          <p:spPr bwMode="auto">
            <a:xfrm>
              <a:off x="1257" y="2763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f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i</a:t>
              </a:r>
            </a:p>
          </p:txBody>
        </p:sp>
        <p:sp>
          <p:nvSpPr>
            <p:cNvPr id="484367" name="Text Box 15"/>
            <p:cNvSpPr txBox="1">
              <a:spLocks noChangeArrowheads="1"/>
            </p:cNvSpPr>
            <p:nvPr/>
          </p:nvSpPr>
          <p:spPr bwMode="auto">
            <a:xfrm>
              <a:off x="811" y="284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r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i</a:t>
              </a:r>
            </a:p>
          </p:txBody>
        </p:sp>
        <p:sp>
          <p:nvSpPr>
            <p:cNvPr id="484368" name="Text Box 16"/>
            <p:cNvSpPr txBox="1">
              <a:spLocks noChangeArrowheads="1"/>
            </p:cNvSpPr>
            <p:nvPr/>
          </p:nvSpPr>
          <p:spPr bwMode="auto">
            <a:xfrm>
              <a:off x="1222" y="3188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P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i</a:t>
              </a:r>
            </a:p>
          </p:txBody>
        </p:sp>
        <p:sp>
          <p:nvSpPr>
            <p:cNvPr id="484369" name="Text Box 17"/>
            <p:cNvSpPr txBox="1">
              <a:spLocks noChangeArrowheads="1"/>
            </p:cNvSpPr>
            <p:nvPr/>
          </p:nvSpPr>
          <p:spPr bwMode="auto">
            <a:xfrm>
              <a:off x="1154" y="2916"/>
              <a:ext cx="27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a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i</a:t>
              </a:r>
            </a:p>
          </p:txBody>
        </p:sp>
      </p:grpSp>
      <p:sp>
        <p:nvSpPr>
          <p:cNvPr id="484370" name="Text Box 18"/>
          <p:cNvSpPr txBox="1">
            <a:spLocks noChangeArrowheads="1"/>
          </p:cNvSpPr>
          <p:nvPr/>
        </p:nvSpPr>
        <p:spPr bwMode="auto">
          <a:xfrm>
            <a:off x="533400" y="5029200"/>
            <a:ext cx="250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x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= x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+ r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cos(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</a:t>
            </a:r>
          </a:p>
        </p:txBody>
      </p:sp>
      <p:sp>
        <p:nvSpPr>
          <p:cNvPr id="484371" name="Text Box 19"/>
          <p:cNvSpPr txBox="1">
            <a:spLocks noChangeArrowheads="1"/>
          </p:cNvSpPr>
          <p:nvPr/>
        </p:nvSpPr>
        <p:spPr bwMode="auto">
          <a:xfrm>
            <a:off x="533400" y="5562600"/>
            <a:ext cx="239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y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= y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+ r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sin(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3674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Generalizing the H.T.</a:t>
            </a:r>
          </a:p>
        </p:txBody>
      </p:sp>
      <p:sp>
        <p:nvSpPr>
          <p:cNvPr id="485379" name="Text Box 3"/>
          <p:cNvSpPr txBox="1">
            <a:spLocks noChangeArrowheads="1"/>
          </p:cNvSpPr>
          <p:nvPr/>
        </p:nvSpPr>
        <p:spPr bwMode="auto">
          <a:xfrm>
            <a:off x="228600" y="3886200"/>
            <a:ext cx="103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(x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,y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</a:t>
            </a:r>
          </a:p>
        </p:txBody>
      </p:sp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1939925" y="460375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381000" y="2133600"/>
            <a:ext cx="2867025" cy="2714625"/>
            <a:chOff x="240" y="1344"/>
            <a:chExt cx="1806" cy="1710"/>
          </a:xfrm>
        </p:grpSpPr>
        <p:sp>
          <p:nvSpPr>
            <p:cNvPr id="51228" name="Freeform 6"/>
            <p:cNvSpPr>
              <a:spLocks/>
            </p:cNvSpPr>
            <p:nvPr/>
          </p:nvSpPr>
          <p:spPr bwMode="auto">
            <a:xfrm>
              <a:off x="240" y="1344"/>
              <a:ext cx="1190" cy="1627"/>
            </a:xfrm>
            <a:custGeom>
              <a:avLst/>
              <a:gdLst>
                <a:gd name="T0" fmla="*/ 308 w 1664"/>
                <a:gd name="T1" fmla="*/ 413 h 2021"/>
                <a:gd name="T2" fmla="*/ 268 w 1664"/>
                <a:gd name="T3" fmla="*/ 398 h 2021"/>
                <a:gd name="T4" fmla="*/ 216 w 1664"/>
                <a:gd name="T5" fmla="*/ 353 h 2021"/>
                <a:gd name="T6" fmla="*/ 210 w 1664"/>
                <a:gd name="T7" fmla="*/ 332 h 2021"/>
                <a:gd name="T8" fmla="*/ 222 w 1664"/>
                <a:gd name="T9" fmla="*/ 287 h 2021"/>
                <a:gd name="T10" fmla="*/ 229 w 1664"/>
                <a:gd name="T11" fmla="*/ 250 h 2021"/>
                <a:gd name="T12" fmla="*/ 242 w 1664"/>
                <a:gd name="T13" fmla="*/ 236 h 2021"/>
                <a:gd name="T14" fmla="*/ 340 w 1664"/>
                <a:gd name="T15" fmla="*/ 126 h 2021"/>
                <a:gd name="T16" fmla="*/ 373 w 1664"/>
                <a:gd name="T17" fmla="*/ 96 h 2021"/>
                <a:gd name="T18" fmla="*/ 451 w 1664"/>
                <a:gd name="T19" fmla="*/ 67 h 2021"/>
                <a:gd name="T20" fmla="*/ 471 w 1664"/>
                <a:gd name="T21" fmla="*/ 52 h 2021"/>
                <a:gd name="T22" fmla="*/ 556 w 1664"/>
                <a:gd name="T23" fmla="*/ 23 h 2021"/>
                <a:gd name="T24" fmla="*/ 628 w 1664"/>
                <a:gd name="T25" fmla="*/ 8 h 2021"/>
                <a:gd name="T26" fmla="*/ 850 w 1664"/>
                <a:gd name="T27" fmla="*/ 37 h 2021"/>
                <a:gd name="T28" fmla="*/ 863 w 1664"/>
                <a:gd name="T29" fmla="*/ 52 h 2021"/>
                <a:gd name="T30" fmla="*/ 876 w 1664"/>
                <a:gd name="T31" fmla="*/ 74 h 2021"/>
                <a:gd name="T32" fmla="*/ 909 w 1664"/>
                <a:gd name="T33" fmla="*/ 111 h 2021"/>
                <a:gd name="T34" fmla="*/ 915 w 1664"/>
                <a:gd name="T35" fmla="*/ 140 h 2021"/>
                <a:gd name="T36" fmla="*/ 929 w 1664"/>
                <a:gd name="T37" fmla="*/ 155 h 2021"/>
                <a:gd name="T38" fmla="*/ 948 w 1664"/>
                <a:gd name="T39" fmla="*/ 236 h 2021"/>
                <a:gd name="T40" fmla="*/ 935 w 1664"/>
                <a:gd name="T41" fmla="*/ 479 h 2021"/>
                <a:gd name="T42" fmla="*/ 857 w 1664"/>
                <a:gd name="T43" fmla="*/ 582 h 2021"/>
                <a:gd name="T44" fmla="*/ 830 w 1664"/>
                <a:gd name="T45" fmla="*/ 626 h 2021"/>
                <a:gd name="T46" fmla="*/ 805 w 1664"/>
                <a:gd name="T47" fmla="*/ 722 h 2021"/>
                <a:gd name="T48" fmla="*/ 811 w 1664"/>
                <a:gd name="T49" fmla="*/ 795 h 2021"/>
                <a:gd name="T50" fmla="*/ 942 w 1664"/>
                <a:gd name="T51" fmla="*/ 884 h 2021"/>
                <a:gd name="T52" fmla="*/ 1092 w 1664"/>
                <a:gd name="T53" fmla="*/ 964 h 2021"/>
                <a:gd name="T54" fmla="*/ 1151 w 1664"/>
                <a:gd name="T55" fmla="*/ 1009 h 2021"/>
                <a:gd name="T56" fmla="*/ 1158 w 1664"/>
                <a:gd name="T57" fmla="*/ 1031 h 2021"/>
                <a:gd name="T58" fmla="*/ 1171 w 1664"/>
                <a:gd name="T59" fmla="*/ 1053 h 2021"/>
                <a:gd name="T60" fmla="*/ 1190 w 1664"/>
                <a:gd name="T61" fmla="*/ 1126 h 2021"/>
                <a:gd name="T62" fmla="*/ 1184 w 1664"/>
                <a:gd name="T63" fmla="*/ 1266 h 2021"/>
                <a:gd name="T64" fmla="*/ 1151 w 1664"/>
                <a:gd name="T65" fmla="*/ 1332 h 2021"/>
                <a:gd name="T66" fmla="*/ 1033 w 1664"/>
                <a:gd name="T67" fmla="*/ 1487 h 2021"/>
                <a:gd name="T68" fmla="*/ 890 w 1664"/>
                <a:gd name="T69" fmla="*/ 1590 h 2021"/>
                <a:gd name="T70" fmla="*/ 798 w 1664"/>
                <a:gd name="T71" fmla="*/ 1620 h 2021"/>
                <a:gd name="T72" fmla="*/ 778 w 1664"/>
                <a:gd name="T73" fmla="*/ 1627 h 2021"/>
                <a:gd name="T74" fmla="*/ 478 w 1664"/>
                <a:gd name="T75" fmla="*/ 1620 h 2021"/>
                <a:gd name="T76" fmla="*/ 229 w 1664"/>
                <a:gd name="T77" fmla="*/ 1561 h 2021"/>
                <a:gd name="T78" fmla="*/ 177 w 1664"/>
                <a:gd name="T79" fmla="*/ 1531 h 2021"/>
                <a:gd name="T80" fmla="*/ 79 w 1664"/>
                <a:gd name="T81" fmla="*/ 1406 h 2021"/>
                <a:gd name="T82" fmla="*/ 20 w 1664"/>
                <a:gd name="T83" fmla="*/ 1281 h 2021"/>
                <a:gd name="T84" fmla="*/ 0 w 1664"/>
                <a:gd name="T85" fmla="*/ 1208 h 2021"/>
                <a:gd name="T86" fmla="*/ 6 w 1664"/>
                <a:gd name="T87" fmla="*/ 1046 h 2021"/>
                <a:gd name="T88" fmla="*/ 20 w 1664"/>
                <a:gd name="T89" fmla="*/ 1031 h 2021"/>
                <a:gd name="T90" fmla="*/ 26 w 1664"/>
                <a:gd name="T91" fmla="*/ 1001 h 2021"/>
                <a:gd name="T92" fmla="*/ 79 w 1664"/>
                <a:gd name="T93" fmla="*/ 943 h 2021"/>
                <a:gd name="T94" fmla="*/ 98 w 1664"/>
                <a:gd name="T95" fmla="*/ 920 h 2021"/>
                <a:gd name="T96" fmla="*/ 164 w 1664"/>
                <a:gd name="T97" fmla="*/ 817 h 2021"/>
                <a:gd name="T98" fmla="*/ 262 w 1664"/>
                <a:gd name="T99" fmla="*/ 663 h 2021"/>
                <a:gd name="T100" fmla="*/ 340 w 1664"/>
                <a:gd name="T101" fmla="*/ 560 h 2021"/>
                <a:gd name="T102" fmla="*/ 327 w 1664"/>
                <a:gd name="T103" fmla="*/ 435 h 2021"/>
                <a:gd name="T104" fmla="*/ 308 w 1664"/>
                <a:gd name="T105" fmla="*/ 420 h 2021"/>
                <a:gd name="T106" fmla="*/ 288 w 1664"/>
                <a:gd name="T107" fmla="*/ 413 h 2021"/>
                <a:gd name="T108" fmla="*/ 308 w 1664"/>
                <a:gd name="T109" fmla="*/ 413 h 2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64" h="2021">
                  <a:moveTo>
                    <a:pt x="430" y="513"/>
                  </a:moveTo>
                  <a:cubicBezTo>
                    <a:pt x="412" y="506"/>
                    <a:pt x="391" y="505"/>
                    <a:pt x="375" y="494"/>
                  </a:cubicBezTo>
                  <a:cubicBezTo>
                    <a:pt x="286" y="429"/>
                    <a:pt x="365" y="463"/>
                    <a:pt x="302" y="439"/>
                  </a:cubicBezTo>
                  <a:cubicBezTo>
                    <a:pt x="299" y="430"/>
                    <a:pt x="292" y="421"/>
                    <a:pt x="293" y="412"/>
                  </a:cubicBezTo>
                  <a:cubicBezTo>
                    <a:pt x="295" y="393"/>
                    <a:pt x="307" y="376"/>
                    <a:pt x="311" y="357"/>
                  </a:cubicBezTo>
                  <a:cubicBezTo>
                    <a:pt x="314" y="342"/>
                    <a:pt x="314" y="325"/>
                    <a:pt x="320" y="311"/>
                  </a:cubicBezTo>
                  <a:cubicBezTo>
                    <a:pt x="323" y="303"/>
                    <a:pt x="333" y="299"/>
                    <a:pt x="339" y="293"/>
                  </a:cubicBezTo>
                  <a:cubicBezTo>
                    <a:pt x="355" y="246"/>
                    <a:pt x="425" y="172"/>
                    <a:pt x="476" y="156"/>
                  </a:cubicBezTo>
                  <a:cubicBezTo>
                    <a:pt x="492" y="145"/>
                    <a:pt x="504" y="128"/>
                    <a:pt x="521" y="119"/>
                  </a:cubicBezTo>
                  <a:cubicBezTo>
                    <a:pt x="553" y="103"/>
                    <a:pt x="596" y="95"/>
                    <a:pt x="631" y="83"/>
                  </a:cubicBezTo>
                  <a:cubicBezTo>
                    <a:pt x="642" y="79"/>
                    <a:pt x="649" y="69"/>
                    <a:pt x="659" y="65"/>
                  </a:cubicBezTo>
                  <a:cubicBezTo>
                    <a:pt x="693" y="50"/>
                    <a:pt x="740" y="33"/>
                    <a:pt x="777" y="28"/>
                  </a:cubicBezTo>
                  <a:cubicBezTo>
                    <a:pt x="854" y="17"/>
                    <a:pt x="820" y="24"/>
                    <a:pt x="878" y="10"/>
                  </a:cubicBezTo>
                  <a:cubicBezTo>
                    <a:pt x="1221" y="22"/>
                    <a:pt x="1044" y="0"/>
                    <a:pt x="1189" y="46"/>
                  </a:cubicBezTo>
                  <a:cubicBezTo>
                    <a:pt x="1195" y="52"/>
                    <a:pt x="1202" y="58"/>
                    <a:pt x="1207" y="65"/>
                  </a:cubicBezTo>
                  <a:cubicBezTo>
                    <a:pt x="1214" y="74"/>
                    <a:pt x="1218" y="84"/>
                    <a:pt x="1225" y="92"/>
                  </a:cubicBezTo>
                  <a:cubicBezTo>
                    <a:pt x="1239" y="108"/>
                    <a:pt x="1271" y="138"/>
                    <a:pt x="1271" y="138"/>
                  </a:cubicBezTo>
                  <a:cubicBezTo>
                    <a:pt x="1274" y="150"/>
                    <a:pt x="1274" y="163"/>
                    <a:pt x="1280" y="174"/>
                  </a:cubicBezTo>
                  <a:cubicBezTo>
                    <a:pt x="1284" y="182"/>
                    <a:pt x="1296" y="185"/>
                    <a:pt x="1299" y="193"/>
                  </a:cubicBezTo>
                  <a:cubicBezTo>
                    <a:pt x="1312" y="225"/>
                    <a:pt x="1315" y="260"/>
                    <a:pt x="1326" y="293"/>
                  </a:cubicBezTo>
                  <a:cubicBezTo>
                    <a:pt x="1323" y="394"/>
                    <a:pt x="1360" y="509"/>
                    <a:pt x="1308" y="595"/>
                  </a:cubicBezTo>
                  <a:cubicBezTo>
                    <a:pt x="1280" y="642"/>
                    <a:pt x="1231" y="680"/>
                    <a:pt x="1198" y="723"/>
                  </a:cubicBezTo>
                  <a:cubicBezTo>
                    <a:pt x="1185" y="740"/>
                    <a:pt x="1161" y="778"/>
                    <a:pt x="1161" y="778"/>
                  </a:cubicBezTo>
                  <a:cubicBezTo>
                    <a:pt x="1148" y="818"/>
                    <a:pt x="1138" y="857"/>
                    <a:pt x="1125" y="897"/>
                  </a:cubicBezTo>
                  <a:cubicBezTo>
                    <a:pt x="1128" y="927"/>
                    <a:pt x="1126" y="959"/>
                    <a:pt x="1134" y="988"/>
                  </a:cubicBezTo>
                  <a:cubicBezTo>
                    <a:pt x="1146" y="1032"/>
                    <a:pt x="1269" y="1083"/>
                    <a:pt x="1317" y="1098"/>
                  </a:cubicBezTo>
                  <a:cubicBezTo>
                    <a:pt x="1380" y="1140"/>
                    <a:pt x="1455" y="1174"/>
                    <a:pt x="1527" y="1198"/>
                  </a:cubicBezTo>
                  <a:cubicBezTo>
                    <a:pt x="1559" y="1219"/>
                    <a:pt x="1582" y="1226"/>
                    <a:pt x="1609" y="1253"/>
                  </a:cubicBezTo>
                  <a:cubicBezTo>
                    <a:pt x="1612" y="1262"/>
                    <a:pt x="1615" y="1272"/>
                    <a:pt x="1619" y="1281"/>
                  </a:cubicBezTo>
                  <a:cubicBezTo>
                    <a:pt x="1624" y="1291"/>
                    <a:pt x="1633" y="1298"/>
                    <a:pt x="1637" y="1308"/>
                  </a:cubicBezTo>
                  <a:cubicBezTo>
                    <a:pt x="1649" y="1335"/>
                    <a:pt x="1657" y="1370"/>
                    <a:pt x="1664" y="1399"/>
                  </a:cubicBezTo>
                  <a:cubicBezTo>
                    <a:pt x="1661" y="1457"/>
                    <a:pt x="1660" y="1515"/>
                    <a:pt x="1655" y="1573"/>
                  </a:cubicBezTo>
                  <a:cubicBezTo>
                    <a:pt x="1652" y="1604"/>
                    <a:pt x="1609" y="1655"/>
                    <a:pt x="1609" y="1655"/>
                  </a:cubicBezTo>
                  <a:cubicBezTo>
                    <a:pt x="1582" y="1740"/>
                    <a:pt x="1517" y="1799"/>
                    <a:pt x="1445" y="1847"/>
                  </a:cubicBezTo>
                  <a:cubicBezTo>
                    <a:pt x="1399" y="1918"/>
                    <a:pt x="1322" y="1949"/>
                    <a:pt x="1244" y="1975"/>
                  </a:cubicBezTo>
                  <a:cubicBezTo>
                    <a:pt x="1202" y="1989"/>
                    <a:pt x="1158" y="1998"/>
                    <a:pt x="1116" y="2012"/>
                  </a:cubicBezTo>
                  <a:cubicBezTo>
                    <a:pt x="1107" y="2015"/>
                    <a:pt x="1088" y="2021"/>
                    <a:pt x="1088" y="2021"/>
                  </a:cubicBezTo>
                  <a:cubicBezTo>
                    <a:pt x="948" y="2018"/>
                    <a:pt x="808" y="2017"/>
                    <a:pt x="668" y="2012"/>
                  </a:cubicBezTo>
                  <a:cubicBezTo>
                    <a:pt x="551" y="2007"/>
                    <a:pt x="435" y="1958"/>
                    <a:pt x="320" y="1939"/>
                  </a:cubicBezTo>
                  <a:cubicBezTo>
                    <a:pt x="290" y="1929"/>
                    <a:pt x="278" y="1912"/>
                    <a:pt x="247" y="1902"/>
                  </a:cubicBezTo>
                  <a:cubicBezTo>
                    <a:pt x="197" y="1853"/>
                    <a:pt x="152" y="1803"/>
                    <a:pt x="110" y="1747"/>
                  </a:cubicBezTo>
                  <a:cubicBezTo>
                    <a:pt x="98" y="1710"/>
                    <a:pt x="55" y="1619"/>
                    <a:pt x="28" y="1591"/>
                  </a:cubicBezTo>
                  <a:cubicBezTo>
                    <a:pt x="5" y="1525"/>
                    <a:pt x="14" y="1556"/>
                    <a:pt x="0" y="1500"/>
                  </a:cubicBezTo>
                  <a:cubicBezTo>
                    <a:pt x="3" y="1433"/>
                    <a:pt x="0" y="1366"/>
                    <a:pt x="9" y="1299"/>
                  </a:cubicBezTo>
                  <a:cubicBezTo>
                    <a:pt x="10" y="1290"/>
                    <a:pt x="24" y="1289"/>
                    <a:pt x="28" y="1281"/>
                  </a:cubicBezTo>
                  <a:cubicBezTo>
                    <a:pt x="34" y="1270"/>
                    <a:pt x="30" y="1255"/>
                    <a:pt x="37" y="1244"/>
                  </a:cubicBezTo>
                  <a:cubicBezTo>
                    <a:pt x="38" y="1243"/>
                    <a:pt x="100" y="1182"/>
                    <a:pt x="110" y="1171"/>
                  </a:cubicBezTo>
                  <a:cubicBezTo>
                    <a:pt x="119" y="1162"/>
                    <a:pt x="137" y="1143"/>
                    <a:pt x="137" y="1143"/>
                  </a:cubicBezTo>
                  <a:cubicBezTo>
                    <a:pt x="154" y="1098"/>
                    <a:pt x="201" y="1056"/>
                    <a:pt x="229" y="1015"/>
                  </a:cubicBezTo>
                  <a:cubicBezTo>
                    <a:pt x="273" y="949"/>
                    <a:pt x="318" y="885"/>
                    <a:pt x="366" y="823"/>
                  </a:cubicBezTo>
                  <a:cubicBezTo>
                    <a:pt x="402" y="777"/>
                    <a:pt x="427" y="728"/>
                    <a:pt x="476" y="695"/>
                  </a:cubicBezTo>
                  <a:cubicBezTo>
                    <a:pt x="513" y="640"/>
                    <a:pt x="512" y="583"/>
                    <a:pt x="457" y="540"/>
                  </a:cubicBezTo>
                  <a:cubicBezTo>
                    <a:pt x="448" y="533"/>
                    <a:pt x="440" y="527"/>
                    <a:pt x="430" y="522"/>
                  </a:cubicBezTo>
                  <a:cubicBezTo>
                    <a:pt x="422" y="518"/>
                    <a:pt x="403" y="522"/>
                    <a:pt x="403" y="513"/>
                  </a:cubicBezTo>
                  <a:cubicBezTo>
                    <a:pt x="403" y="504"/>
                    <a:pt x="421" y="513"/>
                    <a:pt x="430" y="513"/>
                  </a:cubicBez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29" name="Line 7"/>
            <p:cNvSpPr>
              <a:spLocks noChangeShapeType="1"/>
            </p:cNvSpPr>
            <p:nvPr/>
          </p:nvSpPr>
          <p:spPr bwMode="auto">
            <a:xfrm rot="-1377047" flipH="1" flipV="1">
              <a:off x="789" y="2246"/>
              <a:ext cx="368" cy="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30" name="Line 8"/>
            <p:cNvSpPr>
              <a:spLocks noChangeShapeType="1"/>
            </p:cNvSpPr>
            <p:nvPr/>
          </p:nvSpPr>
          <p:spPr bwMode="auto">
            <a:xfrm>
              <a:off x="1257" y="2861"/>
              <a:ext cx="7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31" name="Line 9"/>
            <p:cNvSpPr>
              <a:spLocks noChangeShapeType="1"/>
            </p:cNvSpPr>
            <p:nvPr/>
          </p:nvSpPr>
          <p:spPr bwMode="auto">
            <a:xfrm flipV="1">
              <a:off x="1016" y="2359"/>
              <a:ext cx="824" cy="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32" name="Line 10"/>
            <p:cNvSpPr>
              <a:spLocks noChangeShapeType="1"/>
            </p:cNvSpPr>
            <p:nvPr/>
          </p:nvSpPr>
          <p:spPr bwMode="auto">
            <a:xfrm rot="16200000" flipV="1">
              <a:off x="871" y="2474"/>
              <a:ext cx="464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33" name="Freeform 11"/>
            <p:cNvSpPr>
              <a:spLocks/>
            </p:cNvSpPr>
            <p:nvPr/>
          </p:nvSpPr>
          <p:spPr bwMode="auto">
            <a:xfrm>
              <a:off x="1051" y="2500"/>
              <a:ext cx="583" cy="361"/>
            </a:xfrm>
            <a:custGeom>
              <a:avLst/>
              <a:gdLst>
                <a:gd name="T0" fmla="*/ 0 w 624"/>
                <a:gd name="T1" fmla="*/ 52 h 448"/>
                <a:gd name="T2" fmla="*/ 359 w 624"/>
                <a:gd name="T3" fmla="*/ 52 h 448"/>
                <a:gd name="T4" fmla="*/ 583 w 624"/>
                <a:gd name="T5" fmla="*/ 361 h 4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4" h="448">
                  <a:moveTo>
                    <a:pt x="0" y="64"/>
                  </a:moveTo>
                  <a:cubicBezTo>
                    <a:pt x="140" y="32"/>
                    <a:pt x="280" y="0"/>
                    <a:pt x="384" y="64"/>
                  </a:cubicBezTo>
                  <a:cubicBezTo>
                    <a:pt x="488" y="128"/>
                    <a:pt x="584" y="384"/>
                    <a:pt x="624" y="4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34" name="Freeform 12"/>
            <p:cNvSpPr>
              <a:spLocks/>
            </p:cNvSpPr>
            <p:nvPr/>
          </p:nvSpPr>
          <p:spPr bwMode="auto">
            <a:xfrm>
              <a:off x="1085" y="2681"/>
              <a:ext cx="378" cy="180"/>
            </a:xfrm>
            <a:custGeom>
              <a:avLst/>
              <a:gdLst>
                <a:gd name="T0" fmla="*/ 0 w 528"/>
                <a:gd name="T1" fmla="*/ 26 h 224"/>
                <a:gd name="T2" fmla="*/ 206 w 528"/>
                <a:gd name="T3" fmla="*/ 26 h 224"/>
                <a:gd name="T4" fmla="*/ 378 w 528"/>
                <a:gd name="T5" fmla="*/ 180 h 2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224">
                  <a:moveTo>
                    <a:pt x="0" y="32"/>
                  </a:moveTo>
                  <a:cubicBezTo>
                    <a:pt x="100" y="16"/>
                    <a:pt x="200" y="0"/>
                    <a:pt x="288" y="32"/>
                  </a:cubicBezTo>
                  <a:cubicBezTo>
                    <a:pt x="376" y="64"/>
                    <a:pt x="452" y="144"/>
                    <a:pt x="528" y="2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5389" name="Text Box 13"/>
            <p:cNvSpPr txBox="1">
              <a:spLocks noChangeArrowheads="1"/>
            </p:cNvSpPr>
            <p:nvPr/>
          </p:nvSpPr>
          <p:spPr bwMode="auto">
            <a:xfrm>
              <a:off x="1257" y="2475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f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i</a:t>
              </a:r>
            </a:p>
          </p:txBody>
        </p:sp>
        <p:sp>
          <p:nvSpPr>
            <p:cNvPr id="485390" name="Text Box 14"/>
            <p:cNvSpPr txBox="1">
              <a:spLocks noChangeArrowheads="1"/>
            </p:cNvSpPr>
            <p:nvPr/>
          </p:nvSpPr>
          <p:spPr bwMode="auto">
            <a:xfrm>
              <a:off x="811" y="255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r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i</a:t>
              </a:r>
            </a:p>
          </p:txBody>
        </p:sp>
        <p:sp>
          <p:nvSpPr>
            <p:cNvPr id="485391" name="Text Box 15"/>
            <p:cNvSpPr txBox="1">
              <a:spLocks noChangeArrowheads="1"/>
            </p:cNvSpPr>
            <p:nvPr/>
          </p:nvSpPr>
          <p:spPr bwMode="auto">
            <a:xfrm>
              <a:off x="1154" y="2628"/>
              <a:ext cx="27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a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i</a:t>
              </a:r>
            </a:p>
          </p:txBody>
        </p:sp>
      </p:grpSp>
      <p:sp>
        <p:nvSpPr>
          <p:cNvPr id="485392" name="Text Box 16"/>
          <p:cNvSpPr txBox="1">
            <a:spLocks noChangeArrowheads="1"/>
          </p:cNvSpPr>
          <p:nvPr/>
        </p:nvSpPr>
        <p:spPr bwMode="auto">
          <a:xfrm>
            <a:off x="533400" y="5029200"/>
            <a:ext cx="250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x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= x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+ r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cos(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</a:t>
            </a:r>
          </a:p>
        </p:txBody>
      </p:sp>
      <p:sp>
        <p:nvSpPr>
          <p:cNvPr id="485393" name="Text Box 17"/>
          <p:cNvSpPr txBox="1">
            <a:spLocks noChangeArrowheads="1"/>
          </p:cNvSpPr>
          <p:nvPr/>
        </p:nvSpPr>
        <p:spPr bwMode="auto">
          <a:xfrm>
            <a:off x="533400" y="5562600"/>
            <a:ext cx="239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y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= y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+ r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sin(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</a:t>
            </a:r>
          </a:p>
        </p:txBody>
      </p:sp>
      <p:sp>
        <p:nvSpPr>
          <p:cNvPr id="485394" name="Text Box 18"/>
          <p:cNvSpPr txBox="1">
            <a:spLocks noChangeArrowheads="1"/>
          </p:cNvSpPr>
          <p:nvPr/>
        </p:nvSpPr>
        <p:spPr bwMode="auto">
          <a:xfrm>
            <a:off x="565150" y="1143000"/>
            <a:ext cx="8074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Suppose, there were m </a:t>
            </a:r>
            <a:r>
              <a:rPr lang="en-US" alt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different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gradient orientations: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(m &lt;= n)</a:t>
            </a:r>
          </a:p>
        </p:txBody>
      </p:sp>
      <p:grpSp>
        <p:nvGrpSpPr>
          <p:cNvPr id="51209" name="Group 19"/>
          <p:cNvGrpSpPr>
            <a:grpSpLocks/>
          </p:cNvGrpSpPr>
          <p:nvPr/>
        </p:nvGrpSpPr>
        <p:grpSpPr bwMode="auto">
          <a:xfrm>
            <a:off x="3505200" y="2209800"/>
            <a:ext cx="5334000" cy="3429000"/>
            <a:chOff x="2208" y="1392"/>
            <a:chExt cx="3360" cy="2160"/>
          </a:xfrm>
        </p:grpSpPr>
        <p:sp>
          <p:nvSpPr>
            <p:cNvPr id="485396" name="Text Box 20"/>
            <p:cNvSpPr txBox="1">
              <a:spLocks noChangeArrowheads="1"/>
            </p:cNvSpPr>
            <p:nvPr/>
          </p:nvSpPr>
          <p:spPr bwMode="auto">
            <a:xfrm>
              <a:off x="2208" y="1392"/>
              <a:ext cx="384" cy="2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f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  <a:endPara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f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  <a:endPara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.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.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.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f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</a:t>
              </a:r>
            </a:p>
          </p:txBody>
        </p:sp>
        <p:sp>
          <p:nvSpPr>
            <p:cNvPr id="485397" name="Text Box 21"/>
            <p:cNvSpPr txBox="1">
              <a:spLocks noChangeArrowheads="1"/>
            </p:cNvSpPr>
            <p:nvPr/>
          </p:nvSpPr>
          <p:spPr bwMode="auto">
            <a:xfrm>
              <a:off x="2640" y="1392"/>
              <a:ext cx="2880" cy="2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(r</a:t>
              </a:r>
              <a:r>
                <a:rPr lang="en-US" altLang="en-US" sz="2400" baseline="30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,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a</a:t>
              </a:r>
              <a:r>
                <a:rPr lang="en-US" altLang="en-US" sz="2400" baseline="30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),(r</a:t>
              </a:r>
              <a:r>
                <a:rPr lang="en-US" altLang="en-US" sz="2400" baseline="30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,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a</a:t>
              </a:r>
              <a:r>
                <a:rPr lang="en-US" altLang="en-US" sz="2400" baseline="30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),…,(r</a:t>
              </a:r>
              <a:r>
                <a:rPr lang="en-US" altLang="en-US" sz="2400" baseline="30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n1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,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a</a:t>
              </a:r>
              <a:r>
                <a:rPr lang="en-US" altLang="en-US" sz="2400" baseline="30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n1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(r</a:t>
              </a:r>
              <a:r>
                <a:rPr lang="en-US" altLang="en-US" sz="2400" baseline="30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,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a</a:t>
              </a:r>
              <a:r>
                <a:rPr lang="en-US" altLang="en-US" sz="2400" baseline="30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),(r</a:t>
              </a:r>
              <a:r>
                <a:rPr lang="en-US" altLang="en-US" sz="2400" baseline="30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,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a</a:t>
              </a:r>
              <a:r>
                <a:rPr lang="en-US" altLang="en-US" sz="2400" baseline="30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),…,(r</a:t>
              </a:r>
              <a:r>
                <a:rPr lang="en-US" altLang="en-US" sz="2400" baseline="30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n2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,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a</a:t>
              </a:r>
              <a:r>
                <a:rPr lang="en-US" altLang="en-US" sz="2400" baseline="30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n2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.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.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.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(r</a:t>
              </a:r>
              <a:r>
                <a:rPr lang="en-US" altLang="en-US" sz="2400" baseline="30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,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a</a:t>
              </a:r>
              <a:r>
                <a:rPr lang="en-US" altLang="en-US" sz="2400" baseline="30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),(r</a:t>
              </a:r>
              <a:r>
                <a:rPr lang="en-US" altLang="en-US" sz="2400" baseline="30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,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a</a:t>
              </a:r>
              <a:r>
                <a:rPr lang="en-US" altLang="en-US" sz="2400" baseline="30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),…,(r</a:t>
              </a:r>
              <a:r>
                <a:rPr lang="en-US" altLang="en-US" sz="2400" baseline="30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nm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,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a</a:t>
              </a:r>
              <a:r>
                <a:rPr lang="en-US" altLang="en-US" sz="2400" baseline="30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nm</a:t>
              </a: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)</a:t>
              </a:r>
            </a:p>
          </p:txBody>
        </p:sp>
        <p:sp>
          <p:nvSpPr>
            <p:cNvPr id="51223" name="Rectangle 22"/>
            <p:cNvSpPr>
              <a:spLocks noChangeArrowheads="1"/>
            </p:cNvSpPr>
            <p:nvPr/>
          </p:nvSpPr>
          <p:spPr bwMode="auto">
            <a:xfrm>
              <a:off x="2208" y="1392"/>
              <a:ext cx="3360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1224" name="Line 23"/>
            <p:cNvSpPr>
              <a:spLocks noChangeShapeType="1"/>
            </p:cNvSpPr>
            <p:nvPr/>
          </p:nvSpPr>
          <p:spPr bwMode="auto">
            <a:xfrm>
              <a:off x="2544" y="1392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25" name="Line 24"/>
            <p:cNvSpPr>
              <a:spLocks noChangeShapeType="1"/>
            </p:cNvSpPr>
            <p:nvPr/>
          </p:nvSpPr>
          <p:spPr bwMode="auto">
            <a:xfrm>
              <a:off x="2208" y="1728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26" name="Line 25"/>
            <p:cNvSpPr>
              <a:spLocks noChangeShapeType="1"/>
            </p:cNvSpPr>
            <p:nvPr/>
          </p:nvSpPr>
          <p:spPr bwMode="auto">
            <a:xfrm>
              <a:off x="2208" y="2112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27" name="Line 26"/>
            <p:cNvSpPr>
              <a:spLocks noChangeShapeType="1"/>
            </p:cNvSpPr>
            <p:nvPr/>
          </p:nvSpPr>
          <p:spPr bwMode="auto">
            <a:xfrm>
              <a:off x="2208" y="3120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210" name="Group 27"/>
          <p:cNvGrpSpPr>
            <a:grpSpLocks/>
          </p:cNvGrpSpPr>
          <p:nvPr/>
        </p:nvGrpSpPr>
        <p:grpSpPr bwMode="auto">
          <a:xfrm>
            <a:off x="954088" y="2224088"/>
            <a:ext cx="2138362" cy="1379537"/>
            <a:chOff x="601" y="1401"/>
            <a:chExt cx="1347" cy="869"/>
          </a:xfrm>
        </p:grpSpPr>
        <p:sp>
          <p:nvSpPr>
            <p:cNvPr id="51212" name="Line 28"/>
            <p:cNvSpPr>
              <a:spLocks noChangeShapeType="1"/>
            </p:cNvSpPr>
            <p:nvPr/>
          </p:nvSpPr>
          <p:spPr bwMode="auto">
            <a:xfrm flipV="1">
              <a:off x="768" y="1488"/>
              <a:ext cx="824" cy="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13" name="Line 29"/>
            <p:cNvSpPr>
              <a:spLocks noChangeShapeType="1"/>
            </p:cNvSpPr>
            <p:nvPr/>
          </p:nvSpPr>
          <p:spPr bwMode="auto">
            <a:xfrm>
              <a:off x="1159" y="1865"/>
              <a:ext cx="7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14" name="Line 30"/>
            <p:cNvSpPr>
              <a:spLocks noChangeShapeType="1"/>
            </p:cNvSpPr>
            <p:nvPr/>
          </p:nvSpPr>
          <p:spPr bwMode="auto">
            <a:xfrm rot="16200000" flipV="1">
              <a:off x="773" y="1478"/>
              <a:ext cx="464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5407" name="Text Box 31"/>
            <p:cNvSpPr txBox="1">
              <a:spLocks noChangeArrowheads="1"/>
            </p:cNvSpPr>
            <p:nvPr/>
          </p:nvSpPr>
          <p:spPr bwMode="auto">
            <a:xfrm>
              <a:off x="1159" y="147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f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j</a:t>
              </a:r>
            </a:p>
          </p:txBody>
        </p:sp>
        <p:sp>
          <p:nvSpPr>
            <p:cNvPr id="51216" name="Freeform 32"/>
            <p:cNvSpPr>
              <a:spLocks/>
            </p:cNvSpPr>
            <p:nvPr/>
          </p:nvSpPr>
          <p:spPr bwMode="auto">
            <a:xfrm>
              <a:off x="960" y="1488"/>
              <a:ext cx="583" cy="361"/>
            </a:xfrm>
            <a:custGeom>
              <a:avLst/>
              <a:gdLst>
                <a:gd name="T0" fmla="*/ 0 w 624"/>
                <a:gd name="T1" fmla="*/ 52 h 448"/>
                <a:gd name="T2" fmla="*/ 359 w 624"/>
                <a:gd name="T3" fmla="*/ 52 h 448"/>
                <a:gd name="T4" fmla="*/ 583 w 624"/>
                <a:gd name="T5" fmla="*/ 361 h 4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4" h="448">
                  <a:moveTo>
                    <a:pt x="0" y="64"/>
                  </a:moveTo>
                  <a:cubicBezTo>
                    <a:pt x="140" y="32"/>
                    <a:pt x="280" y="0"/>
                    <a:pt x="384" y="64"/>
                  </a:cubicBezTo>
                  <a:cubicBezTo>
                    <a:pt x="488" y="128"/>
                    <a:pt x="584" y="384"/>
                    <a:pt x="624" y="4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17" name="Line 33"/>
            <p:cNvSpPr>
              <a:spLocks noChangeShapeType="1"/>
            </p:cNvSpPr>
            <p:nvPr/>
          </p:nvSpPr>
          <p:spPr bwMode="auto">
            <a:xfrm rot="20222953" flipH="1">
              <a:off x="601" y="1942"/>
              <a:ext cx="656" cy="3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5410" name="Text Box 34"/>
            <p:cNvSpPr txBox="1">
              <a:spLocks noChangeArrowheads="1"/>
            </p:cNvSpPr>
            <p:nvPr/>
          </p:nvSpPr>
          <p:spPr bwMode="auto">
            <a:xfrm>
              <a:off x="720" y="1824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r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j</a:t>
              </a:r>
            </a:p>
          </p:txBody>
        </p:sp>
        <p:sp>
          <p:nvSpPr>
            <p:cNvPr id="485411" name="Text Box 35"/>
            <p:cNvSpPr txBox="1">
              <a:spLocks noChangeArrowheads="1"/>
            </p:cNvSpPr>
            <p:nvPr/>
          </p:nvSpPr>
          <p:spPr bwMode="auto">
            <a:xfrm>
              <a:off x="672" y="1584"/>
              <a:ext cx="2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a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j</a:t>
              </a:r>
            </a:p>
          </p:txBody>
        </p:sp>
        <p:sp>
          <p:nvSpPr>
            <p:cNvPr id="51220" name="Freeform 36"/>
            <p:cNvSpPr>
              <a:spLocks/>
            </p:cNvSpPr>
            <p:nvPr/>
          </p:nvSpPr>
          <p:spPr bwMode="auto">
            <a:xfrm>
              <a:off x="960" y="1648"/>
              <a:ext cx="432" cy="416"/>
            </a:xfrm>
            <a:custGeom>
              <a:avLst/>
              <a:gdLst>
                <a:gd name="T0" fmla="*/ 432 w 432"/>
                <a:gd name="T1" fmla="*/ 224 h 416"/>
                <a:gd name="T2" fmla="*/ 144 w 432"/>
                <a:gd name="T3" fmla="*/ 32 h 416"/>
                <a:gd name="T4" fmla="*/ 0 w 432"/>
                <a:gd name="T5" fmla="*/ 416 h 4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416">
                  <a:moveTo>
                    <a:pt x="432" y="224"/>
                  </a:moveTo>
                  <a:cubicBezTo>
                    <a:pt x="324" y="112"/>
                    <a:pt x="216" y="0"/>
                    <a:pt x="144" y="32"/>
                  </a:cubicBezTo>
                  <a:cubicBezTo>
                    <a:pt x="72" y="64"/>
                    <a:pt x="36" y="240"/>
                    <a:pt x="0" y="4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85413" name="Text Box 37"/>
          <p:cNvSpPr txBox="1">
            <a:spLocks noChangeArrowheads="1"/>
          </p:cNvSpPr>
          <p:nvPr/>
        </p:nvSpPr>
        <p:spPr bwMode="auto">
          <a:xfrm>
            <a:off x="5241925" y="5761038"/>
            <a:ext cx="1598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H.T. table</a:t>
            </a:r>
          </a:p>
        </p:txBody>
      </p:sp>
    </p:spTree>
    <p:extLst>
      <p:ext uri="{BB962C8B-B14F-4D97-AF65-F5344CB8AC3E}">
        <p14:creationId xmlns:p14="http://schemas.microsoft.com/office/powerpoint/2010/main" val="2026876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Generalized H.T. Algorithm:</a:t>
            </a:r>
          </a:p>
        </p:txBody>
      </p:sp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533400" y="5029200"/>
            <a:ext cx="250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x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= x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+ r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cos(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</a:t>
            </a:r>
          </a:p>
        </p:txBody>
      </p:sp>
      <p:sp>
        <p:nvSpPr>
          <p:cNvPr id="486404" name="Text Box 4"/>
          <p:cNvSpPr txBox="1">
            <a:spLocks noChangeArrowheads="1"/>
          </p:cNvSpPr>
          <p:nvPr/>
        </p:nvSpPr>
        <p:spPr bwMode="auto">
          <a:xfrm>
            <a:off x="533400" y="5562600"/>
            <a:ext cx="239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y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= y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+ r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sin(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</a:t>
            </a: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268288" y="1143000"/>
            <a:ext cx="872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Finds a rotated, scaled, and translated version of the curve:</a:t>
            </a: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 rot="-1580889">
            <a:off x="473075" y="3725863"/>
            <a:ext cx="103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(x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,y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</a:t>
            </a:r>
          </a:p>
        </p:txBody>
      </p:sp>
      <p:sp>
        <p:nvSpPr>
          <p:cNvPr id="52231" name="Freeform 7"/>
          <p:cNvSpPr>
            <a:spLocks/>
          </p:cNvSpPr>
          <p:nvPr/>
        </p:nvSpPr>
        <p:spPr bwMode="auto">
          <a:xfrm rot="-1580889">
            <a:off x="303213" y="2300288"/>
            <a:ext cx="1525587" cy="1949450"/>
          </a:xfrm>
          <a:custGeom>
            <a:avLst/>
            <a:gdLst>
              <a:gd name="T0" fmla="*/ 394232 w 1664"/>
              <a:gd name="T1" fmla="*/ 494838 h 2021"/>
              <a:gd name="T2" fmla="*/ 343807 w 1664"/>
              <a:gd name="T3" fmla="*/ 476511 h 2021"/>
              <a:gd name="T4" fmla="*/ 276879 w 1664"/>
              <a:gd name="T5" fmla="*/ 423458 h 2021"/>
              <a:gd name="T6" fmla="*/ 268628 w 1664"/>
              <a:gd name="T7" fmla="*/ 397414 h 2021"/>
              <a:gd name="T8" fmla="*/ 285131 w 1664"/>
              <a:gd name="T9" fmla="*/ 344361 h 2021"/>
              <a:gd name="T10" fmla="*/ 293382 w 1664"/>
              <a:gd name="T11" fmla="*/ 299990 h 2021"/>
              <a:gd name="T12" fmla="*/ 310802 w 1664"/>
              <a:gd name="T13" fmla="*/ 282627 h 2021"/>
              <a:gd name="T14" fmla="*/ 436406 w 1664"/>
              <a:gd name="T15" fmla="*/ 150477 h 2021"/>
              <a:gd name="T16" fmla="*/ 477663 w 1664"/>
              <a:gd name="T17" fmla="*/ 114787 h 2021"/>
              <a:gd name="T18" fmla="*/ 578513 w 1664"/>
              <a:gd name="T19" fmla="*/ 80062 h 2021"/>
              <a:gd name="T20" fmla="*/ 604184 w 1664"/>
              <a:gd name="T21" fmla="*/ 62699 h 2021"/>
              <a:gd name="T22" fmla="*/ 712368 w 1664"/>
              <a:gd name="T23" fmla="*/ 27009 h 2021"/>
              <a:gd name="T24" fmla="*/ 804967 w 1664"/>
              <a:gd name="T25" fmla="*/ 9646 h 2021"/>
              <a:gd name="T26" fmla="*/ 1090098 w 1664"/>
              <a:gd name="T27" fmla="*/ 44371 h 2021"/>
              <a:gd name="T28" fmla="*/ 1106601 w 1664"/>
              <a:gd name="T29" fmla="*/ 62699 h 2021"/>
              <a:gd name="T30" fmla="*/ 1123103 w 1664"/>
              <a:gd name="T31" fmla="*/ 88743 h 2021"/>
              <a:gd name="T32" fmla="*/ 1165277 w 1664"/>
              <a:gd name="T33" fmla="*/ 133114 h 2021"/>
              <a:gd name="T34" fmla="*/ 1173528 w 1664"/>
              <a:gd name="T35" fmla="*/ 167840 h 2021"/>
              <a:gd name="T36" fmla="*/ 1190948 w 1664"/>
              <a:gd name="T37" fmla="*/ 186167 h 2021"/>
              <a:gd name="T38" fmla="*/ 1215702 w 1664"/>
              <a:gd name="T39" fmla="*/ 282627 h 2021"/>
              <a:gd name="T40" fmla="*/ 1199199 w 1664"/>
              <a:gd name="T41" fmla="*/ 573935 h 2021"/>
              <a:gd name="T42" fmla="*/ 1098349 w 1664"/>
              <a:gd name="T43" fmla="*/ 697403 h 2021"/>
              <a:gd name="T44" fmla="*/ 1064427 w 1664"/>
              <a:gd name="T45" fmla="*/ 750456 h 2021"/>
              <a:gd name="T46" fmla="*/ 1031421 w 1664"/>
              <a:gd name="T47" fmla="*/ 865243 h 2021"/>
              <a:gd name="T48" fmla="*/ 1039673 w 1664"/>
              <a:gd name="T49" fmla="*/ 953022 h 2021"/>
              <a:gd name="T50" fmla="*/ 1207451 w 1664"/>
              <a:gd name="T51" fmla="*/ 1059127 h 2021"/>
              <a:gd name="T52" fmla="*/ 1399983 w 1664"/>
              <a:gd name="T53" fmla="*/ 1155587 h 2021"/>
              <a:gd name="T54" fmla="*/ 1475162 w 1664"/>
              <a:gd name="T55" fmla="*/ 1208640 h 2021"/>
              <a:gd name="T56" fmla="*/ 1484330 w 1664"/>
              <a:gd name="T57" fmla="*/ 1235648 h 2021"/>
              <a:gd name="T58" fmla="*/ 1500833 w 1664"/>
              <a:gd name="T59" fmla="*/ 1261693 h 2021"/>
              <a:gd name="T60" fmla="*/ 1525587 w 1664"/>
              <a:gd name="T61" fmla="*/ 1349471 h 2021"/>
              <a:gd name="T62" fmla="*/ 1517336 w 1664"/>
              <a:gd name="T63" fmla="*/ 1517311 h 2021"/>
              <a:gd name="T64" fmla="*/ 1475162 w 1664"/>
              <a:gd name="T65" fmla="*/ 1596408 h 2021"/>
              <a:gd name="T66" fmla="*/ 1324804 w 1664"/>
              <a:gd name="T67" fmla="*/ 1781610 h 2021"/>
              <a:gd name="T68" fmla="*/ 1140523 w 1664"/>
              <a:gd name="T69" fmla="*/ 1905079 h 2021"/>
              <a:gd name="T70" fmla="*/ 1023170 w 1664"/>
              <a:gd name="T71" fmla="*/ 1940769 h 2021"/>
              <a:gd name="T72" fmla="*/ 997499 w 1664"/>
              <a:gd name="T73" fmla="*/ 1949450 h 2021"/>
              <a:gd name="T74" fmla="*/ 612435 w 1664"/>
              <a:gd name="T75" fmla="*/ 1940769 h 2021"/>
              <a:gd name="T76" fmla="*/ 293382 w 1664"/>
              <a:gd name="T77" fmla="*/ 1870353 h 2021"/>
              <a:gd name="T78" fmla="*/ 226454 w 1664"/>
              <a:gd name="T79" fmla="*/ 1834663 h 2021"/>
              <a:gd name="T80" fmla="*/ 100850 w 1664"/>
              <a:gd name="T81" fmla="*/ 1685150 h 2021"/>
              <a:gd name="T82" fmla="*/ 25671 w 1664"/>
              <a:gd name="T83" fmla="*/ 1534673 h 2021"/>
              <a:gd name="T84" fmla="*/ 0 w 1664"/>
              <a:gd name="T85" fmla="*/ 1446895 h 2021"/>
              <a:gd name="T86" fmla="*/ 8251 w 1664"/>
              <a:gd name="T87" fmla="*/ 1253011 h 2021"/>
              <a:gd name="T88" fmla="*/ 25671 w 1664"/>
              <a:gd name="T89" fmla="*/ 1235648 h 2021"/>
              <a:gd name="T90" fmla="*/ 33922 w 1664"/>
              <a:gd name="T91" fmla="*/ 1199958 h 2021"/>
              <a:gd name="T92" fmla="*/ 100850 w 1664"/>
              <a:gd name="T93" fmla="*/ 1129543 h 2021"/>
              <a:gd name="T94" fmla="*/ 125604 w 1664"/>
              <a:gd name="T95" fmla="*/ 1102534 h 2021"/>
              <a:gd name="T96" fmla="*/ 209952 w 1664"/>
              <a:gd name="T97" fmla="*/ 979066 h 2021"/>
              <a:gd name="T98" fmla="*/ 335556 w 1664"/>
              <a:gd name="T99" fmla="*/ 793863 h 2021"/>
              <a:gd name="T100" fmla="*/ 436406 w 1664"/>
              <a:gd name="T101" fmla="*/ 670395 h 2021"/>
              <a:gd name="T102" fmla="*/ 418986 w 1664"/>
              <a:gd name="T103" fmla="*/ 520882 h 2021"/>
              <a:gd name="T104" fmla="*/ 394232 w 1664"/>
              <a:gd name="T105" fmla="*/ 503519 h 2021"/>
              <a:gd name="T106" fmla="*/ 369478 w 1664"/>
              <a:gd name="T107" fmla="*/ 494838 h 2021"/>
              <a:gd name="T108" fmla="*/ 394232 w 1664"/>
              <a:gd name="T109" fmla="*/ 494838 h 202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664" h="2021">
                <a:moveTo>
                  <a:pt x="430" y="513"/>
                </a:moveTo>
                <a:cubicBezTo>
                  <a:pt x="412" y="506"/>
                  <a:pt x="391" y="505"/>
                  <a:pt x="375" y="494"/>
                </a:cubicBezTo>
                <a:cubicBezTo>
                  <a:pt x="286" y="429"/>
                  <a:pt x="365" y="463"/>
                  <a:pt x="302" y="439"/>
                </a:cubicBezTo>
                <a:cubicBezTo>
                  <a:pt x="299" y="430"/>
                  <a:pt x="292" y="421"/>
                  <a:pt x="293" y="412"/>
                </a:cubicBezTo>
                <a:cubicBezTo>
                  <a:pt x="295" y="393"/>
                  <a:pt x="307" y="376"/>
                  <a:pt x="311" y="357"/>
                </a:cubicBezTo>
                <a:cubicBezTo>
                  <a:pt x="314" y="342"/>
                  <a:pt x="314" y="325"/>
                  <a:pt x="320" y="311"/>
                </a:cubicBezTo>
                <a:cubicBezTo>
                  <a:pt x="323" y="303"/>
                  <a:pt x="333" y="299"/>
                  <a:pt x="339" y="293"/>
                </a:cubicBezTo>
                <a:cubicBezTo>
                  <a:pt x="355" y="246"/>
                  <a:pt x="425" y="172"/>
                  <a:pt x="476" y="156"/>
                </a:cubicBezTo>
                <a:cubicBezTo>
                  <a:pt x="492" y="145"/>
                  <a:pt x="504" y="128"/>
                  <a:pt x="521" y="119"/>
                </a:cubicBezTo>
                <a:cubicBezTo>
                  <a:pt x="553" y="103"/>
                  <a:pt x="596" y="95"/>
                  <a:pt x="631" y="83"/>
                </a:cubicBezTo>
                <a:cubicBezTo>
                  <a:pt x="642" y="79"/>
                  <a:pt x="649" y="69"/>
                  <a:pt x="659" y="65"/>
                </a:cubicBezTo>
                <a:cubicBezTo>
                  <a:pt x="693" y="50"/>
                  <a:pt x="740" y="33"/>
                  <a:pt x="777" y="28"/>
                </a:cubicBezTo>
                <a:cubicBezTo>
                  <a:pt x="854" y="17"/>
                  <a:pt x="820" y="24"/>
                  <a:pt x="878" y="10"/>
                </a:cubicBezTo>
                <a:cubicBezTo>
                  <a:pt x="1221" y="22"/>
                  <a:pt x="1044" y="0"/>
                  <a:pt x="1189" y="46"/>
                </a:cubicBezTo>
                <a:cubicBezTo>
                  <a:pt x="1195" y="52"/>
                  <a:pt x="1202" y="58"/>
                  <a:pt x="1207" y="65"/>
                </a:cubicBezTo>
                <a:cubicBezTo>
                  <a:pt x="1214" y="74"/>
                  <a:pt x="1218" y="84"/>
                  <a:pt x="1225" y="92"/>
                </a:cubicBezTo>
                <a:cubicBezTo>
                  <a:pt x="1239" y="108"/>
                  <a:pt x="1271" y="138"/>
                  <a:pt x="1271" y="138"/>
                </a:cubicBezTo>
                <a:cubicBezTo>
                  <a:pt x="1274" y="150"/>
                  <a:pt x="1274" y="163"/>
                  <a:pt x="1280" y="174"/>
                </a:cubicBezTo>
                <a:cubicBezTo>
                  <a:pt x="1284" y="182"/>
                  <a:pt x="1296" y="185"/>
                  <a:pt x="1299" y="193"/>
                </a:cubicBezTo>
                <a:cubicBezTo>
                  <a:pt x="1312" y="225"/>
                  <a:pt x="1315" y="260"/>
                  <a:pt x="1326" y="293"/>
                </a:cubicBezTo>
                <a:cubicBezTo>
                  <a:pt x="1323" y="394"/>
                  <a:pt x="1360" y="509"/>
                  <a:pt x="1308" y="595"/>
                </a:cubicBezTo>
                <a:cubicBezTo>
                  <a:pt x="1280" y="642"/>
                  <a:pt x="1231" y="680"/>
                  <a:pt x="1198" y="723"/>
                </a:cubicBezTo>
                <a:cubicBezTo>
                  <a:pt x="1185" y="740"/>
                  <a:pt x="1161" y="778"/>
                  <a:pt x="1161" y="778"/>
                </a:cubicBezTo>
                <a:cubicBezTo>
                  <a:pt x="1148" y="818"/>
                  <a:pt x="1138" y="857"/>
                  <a:pt x="1125" y="897"/>
                </a:cubicBezTo>
                <a:cubicBezTo>
                  <a:pt x="1128" y="927"/>
                  <a:pt x="1126" y="959"/>
                  <a:pt x="1134" y="988"/>
                </a:cubicBezTo>
                <a:cubicBezTo>
                  <a:pt x="1146" y="1032"/>
                  <a:pt x="1269" y="1083"/>
                  <a:pt x="1317" y="1098"/>
                </a:cubicBezTo>
                <a:cubicBezTo>
                  <a:pt x="1380" y="1140"/>
                  <a:pt x="1455" y="1174"/>
                  <a:pt x="1527" y="1198"/>
                </a:cubicBezTo>
                <a:cubicBezTo>
                  <a:pt x="1559" y="1219"/>
                  <a:pt x="1582" y="1226"/>
                  <a:pt x="1609" y="1253"/>
                </a:cubicBezTo>
                <a:cubicBezTo>
                  <a:pt x="1612" y="1262"/>
                  <a:pt x="1615" y="1272"/>
                  <a:pt x="1619" y="1281"/>
                </a:cubicBezTo>
                <a:cubicBezTo>
                  <a:pt x="1624" y="1291"/>
                  <a:pt x="1633" y="1298"/>
                  <a:pt x="1637" y="1308"/>
                </a:cubicBezTo>
                <a:cubicBezTo>
                  <a:pt x="1649" y="1335"/>
                  <a:pt x="1657" y="1370"/>
                  <a:pt x="1664" y="1399"/>
                </a:cubicBezTo>
                <a:cubicBezTo>
                  <a:pt x="1661" y="1457"/>
                  <a:pt x="1660" y="1515"/>
                  <a:pt x="1655" y="1573"/>
                </a:cubicBezTo>
                <a:cubicBezTo>
                  <a:pt x="1652" y="1604"/>
                  <a:pt x="1609" y="1655"/>
                  <a:pt x="1609" y="1655"/>
                </a:cubicBezTo>
                <a:cubicBezTo>
                  <a:pt x="1582" y="1740"/>
                  <a:pt x="1517" y="1799"/>
                  <a:pt x="1445" y="1847"/>
                </a:cubicBezTo>
                <a:cubicBezTo>
                  <a:pt x="1399" y="1918"/>
                  <a:pt x="1322" y="1949"/>
                  <a:pt x="1244" y="1975"/>
                </a:cubicBezTo>
                <a:cubicBezTo>
                  <a:pt x="1202" y="1989"/>
                  <a:pt x="1158" y="1998"/>
                  <a:pt x="1116" y="2012"/>
                </a:cubicBezTo>
                <a:cubicBezTo>
                  <a:pt x="1107" y="2015"/>
                  <a:pt x="1088" y="2021"/>
                  <a:pt x="1088" y="2021"/>
                </a:cubicBezTo>
                <a:cubicBezTo>
                  <a:pt x="948" y="2018"/>
                  <a:pt x="808" y="2017"/>
                  <a:pt x="668" y="2012"/>
                </a:cubicBezTo>
                <a:cubicBezTo>
                  <a:pt x="551" y="2007"/>
                  <a:pt x="435" y="1958"/>
                  <a:pt x="320" y="1939"/>
                </a:cubicBezTo>
                <a:cubicBezTo>
                  <a:pt x="290" y="1929"/>
                  <a:pt x="278" y="1912"/>
                  <a:pt x="247" y="1902"/>
                </a:cubicBezTo>
                <a:cubicBezTo>
                  <a:pt x="197" y="1853"/>
                  <a:pt x="152" y="1803"/>
                  <a:pt x="110" y="1747"/>
                </a:cubicBezTo>
                <a:cubicBezTo>
                  <a:pt x="98" y="1710"/>
                  <a:pt x="55" y="1619"/>
                  <a:pt x="28" y="1591"/>
                </a:cubicBezTo>
                <a:cubicBezTo>
                  <a:pt x="5" y="1525"/>
                  <a:pt x="14" y="1556"/>
                  <a:pt x="0" y="1500"/>
                </a:cubicBezTo>
                <a:cubicBezTo>
                  <a:pt x="3" y="1433"/>
                  <a:pt x="0" y="1366"/>
                  <a:pt x="9" y="1299"/>
                </a:cubicBezTo>
                <a:cubicBezTo>
                  <a:pt x="10" y="1290"/>
                  <a:pt x="24" y="1289"/>
                  <a:pt x="28" y="1281"/>
                </a:cubicBezTo>
                <a:cubicBezTo>
                  <a:pt x="34" y="1270"/>
                  <a:pt x="30" y="1255"/>
                  <a:pt x="37" y="1244"/>
                </a:cubicBezTo>
                <a:cubicBezTo>
                  <a:pt x="38" y="1243"/>
                  <a:pt x="100" y="1182"/>
                  <a:pt x="110" y="1171"/>
                </a:cubicBezTo>
                <a:cubicBezTo>
                  <a:pt x="119" y="1162"/>
                  <a:pt x="137" y="1143"/>
                  <a:pt x="137" y="1143"/>
                </a:cubicBezTo>
                <a:cubicBezTo>
                  <a:pt x="154" y="1098"/>
                  <a:pt x="201" y="1056"/>
                  <a:pt x="229" y="1015"/>
                </a:cubicBezTo>
                <a:cubicBezTo>
                  <a:pt x="273" y="949"/>
                  <a:pt x="318" y="885"/>
                  <a:pt x="366" y="823"/>
                </a:cubicBezTo>
                <a:cubicBezTo>
                  <a:pt x="402" y="777"/>
                  <a:pt x="427" y="728"/>
                  <a:pt x="476" y="695"/>
                </a:cubicBezTo>
                <a:cubicBezTo>
                  <a:pt x="513" y="640"/>
                  <a:pt x="512" y="583"/>
                  <a:pt x="457" y="540"/>
                </a:cubicBezTo>
                <a:cubicBezTo>
                  <a:pt x="448" y="533"/>
                  <a:pt x="440" y="527"/>
                  <a:pt x="430" y="522"/>
                </a:cubicBezTo>
                <a:cubicBezTo>
                  <a:pt x="422" y="518"/>
                  <a:pt x="403" y="522"/>
                  <a:pt x="403" y="513"/>
                </a:cubicBezTo>
                <a:cubicBezTo>
                  <a:pt x="403" y="504"/>
                  <a:pt x="421" y="513"/>
                  <a:pt x="430" y="513"/>
                </a:cubicBezTo>
                <a:close/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52232" name="Group 8"/>
          <p:cNvGrpSpPr>
            <a:grpSpLocks/>
          </p:cNvGrpSpPr>
          <p:nvPr/>
        </p:nvGrpSpPr>
        <p:grpSpPr bwMode="auto">
          <a:xfrm>
            <a:off x="1028700" y="3109913"/>
            <a:ext cx="2552700" cy="1087437"/>
            <a:chOff x="648" y="1959"/>
            <a:chExt cx="1608" cy="685"/>
          </a:xfrm>
        </p:grpSpPr>
        <p:sp>
          <p:nvSpPr>
            <p:cNvPr id="486409" name="Text Box 9"/>
            <p:cNvSpPr txBox="1">
              <a:spLocks noChangeArrowheads="1"/>
            </p:cNvSpPr>
            <p:nvPr/>
          </p:nvSpPr>
          <p:spPr bwMode="auto">
            <a:xfrm rot="-1580889">
              <a:off x="1251" y="2356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P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i</a:t>
              </a:r>
            </a:p>
          </p:txBody>
        </p:sp>
        <p:sp>
          <p:nvSpPr>
            <p:cNvPr id="52264" name="Line 10"/>
            <p:cNvSpPr>
              <a:spLocks noChangeShapeType="1"/>
            </p:cNvSpPr>
            <p:nvPr/>
          </p:nvSpPr>
          <p:spPr bwMode="auto">
            <a:xfrm rot="-2957935" flipH="1" flipV="1">
              <a:off x="774" y="2045"/>
              <a:ext cx="297" cy="5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65" name="Line 11"/>
            <p:cNvSpPr>
              <a:spLocks noChangeShapeType="1"/>
            </p:cNvSpPr>
            <p:nvPr/>
          </p:nvSpPr>
          <p:spPr bwMode="auto">
            <a:xfrm rot="-1580889">
              <a:off x="1179" y="2246"/>
              <a:ext cx="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66" name="Line 12"/>
            <p:cNvSpPr>
              <a:spLocks noChangeShapeType="1"/>
            </p:cNvSpPr>
            <p:nvPr/>
          </p:nvSpPr>
          <p:spPr bwMode="auto">
            <a:xfrm rot="20019111" flipV="1">
              <a:off x="951" y="1959"/>
              <a:ext cx="666" cy="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67" name="Line 13"/>
            <p:cNvSpPr>
              <a:spLocks noChangeShapeType="1"/>
            </p:cNvSpPr>
            <p:nvPr/>
          </p:nvSpPr>
          <p:spPr bwMode="auto">
            <a:xfrm rot="14619111" flipV="1">
              <a:off x="848" y="2161"/>
              <a:ext cx="35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68" name="Freeform 14"/>
            <p:cNvSpPr>
              <a:spLocks/>
            </p:cNvSpPr>
            <p:nvPr/>
          </p:nvSpPr>
          <p:spPr bwMode="auto">
            <a:xfrm rot="-1580889">
              <a:off x="978" y="2099"/>
              <a:ext cx="471" cy="272"/>
            </a:xfrm>
            <a:custGeom>
              <a:avLst/>
              <a:gdLst>
                <a:gd name="T0" fmla="*/ 0 w 624"/>
                <a:gd name="T1" fmla="*/ 39 h 448"/>
                <a:gd name="T2" fmla="*/ 290 w 624"/>
                <a:gd name="T3" fmla="*/ 39 h 448"/>
                <a:gd name="T4" fmla="*/ 471 w 624"/>
                <a:gd name="T5" fmla="*/ 272 h 4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4" h="448">
                  <a:moveTo>
                    <a:pt x="0" y="64"/>
                  </a:moveTo>
                  <a:cubicBezTo>
                    <a:pt x="140" y="32"/>
                    <a:pt x="280" y="0"/>
                    <a:pt x="384" y="64"/>
                  </a:cubicBezTo>
                  <a:cubicBezTo>
                    <a:pt x="488" y="128"/>
                    <a:pt x="584" y="384"/>
                    <a:pt x="624" y="4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69" name="Freeform 15"/>
            <p:cNvSpPr>
              <a:spLocks/>
            </p:cNvSpPr>
            <p:nvPr/>
          </p:nvSpPr>
          <p:spPr bwMode="auto">
            <a:xfrm rot="-1580889">
              <a:off x="1042" y="2252"/>
              <a:ext cx="305" cy="136"/>
            </a:xfrm>
            <a:custGeom>
              <a:avLst/>
              <a:gdLst>
                <a:gd name="T0" fmla="*/ 0 w 528"/>
                <a:gd name="T1" fmla="*/ 19 h 224"/>
                <a:gd name="T2" fmla="*/ 166 w 528"/>
                <a:gd name="T3" fmla="*/ 19 h 224"/>
                <a:gd name="T4" fmla="*/ 305 w 528"/>
                <a:gd name="T5" fmla="*/ 136 h 2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224">
                  <a:moveTo>
                    <a:pt x="0" y="32"/>
                  </a:moveTo>
                  <a:cubicBezTo>
                    <a:pt x="100" y="16"/>
                    <a:pt x="200" y="0"/>
                    <a:pt x="288" y="32"/>
                  </a:cubicBezTo>
                  <a:cubicBezTo>
                    <a:pt x="376" y="64"/>
                    <a:pt x="452" y="144"/>
                    <a:pt x="528" y="2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6416" name="Text Box 16"/>
            <p:cNvSpPr txBox="1">
              <a:spLocks noChangeArrowheads="1"/>
            </p:cNvSpPr>
            <p:nvPr/>
          </p:nvSpPr>
          <p:spPr bwMode="auto">
            <a:xfrm rot="-1580889">
              <a:off x="1134" y="2056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f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i</a:t>
              </a:r>
            </a:p>
          </p:txBody>
        </p:sp>
        <p:sp>
          <p:nvSpPr>
            <p:cNvPr id="486417" name="Text Box 17"/>
            <p:cNvSpPr txBox="1">
              <a:spLocks noChangeArrowheads="1"/>
            </p:cNvSpPr>
            <p:nvPr/>
          </p:nvSpPr>
          <p:spPr bwMode="auto">
            <a:xfrm rot="-1580889">
              <a:off x="830" y="2240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Sr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i</a:t>
              </a:r>
            </a:p>
          </p:txBody>
        </p:sp>
        <p:sp>
          <p:nvSpPr>
            <p:cNvPr id="486418" name="Text Box 18"/>
            <p:cNvSpPr txBox="1">
              <a:spLocks noChangeArrowheads="1"/>
            </p:cNvSpPr>
            <p:nvPr/>
          </p:nvSpPr>
          <p:spPr bwMode="auto">
            <a:xfrm rot="-1580889">
              <a:off x="1109" y="2191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a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i</a:t>
              </a:r>
            </a:p>
          </p:txBody>
        </p:sp>
        <p:sp>
          <p:nvSpPr>
            <p:cNvPr id="52273" name="Line 19"/>
            <p:cNvSpPr>
              <a:spLocks noChangeShapeType="1"/>
            </p:cNvSpPr>
            <p:nvPr/>
          </p:nvSpPr>
          <p:spPr bwMode="auto">
            <a:xfrm>
              <a:off x="1200" y="240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6420" name="Text Box 20"/>
            <p:cNvSpPr txBox="1">
              <a:spLocks noChangeArrowheads="1"/>
            </p:cNvSpPr>
            <p:nvPr/>
          </p:nvSpPr>
          <p:spPr bwMode="auto">
            <a:xfrm>
              <a:off x="1632" y="216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q</a:t>
              </a:r>
              <a:endPara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52275" name="Freeform 21"/>
            <p:cNvSpPr>
              <a:spLocks/>
            </p:cNvSpPr>
            <p:nvPr/>
          </p:nvSpPr>
          <p:spPr bwMode="auto">
            <a:xfrm>
              <a:off x="1536" y="2208"/>
              <a:ext cx="152" cy="192"/>
            </a:xfrm>
            <a:custGeom>
              <a:avLst/>
              <a:gdLst>
                <a:gd name="T0" fmla="*/ 0 w 152"/>
                <a:gd name="T1" fmla="*/ 0 h 192"/>
                <a:gd name="T2" fmla="*/ 144 w 152"/>
                <a:gd name="T3" fmla="*/ 96 h 192"/>
                <a:gd name="T4" fmla="*/ 48 w 152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2" h="192">
                  <a:moveTo>
                    <a:pt x="0" y="0"/>
                  </a:moveTo>
                  <a:cubicBezTo>
                    <a:pt x="68" y="32"/>
                    <a:pt x="136" y="64"/>
                    <a:pt x="144" y="96"/>
                  </a:cubicBezTo>
                  <a:cubicBezTo>
                    <a:pt x="152" y="128"/>
                    <a:pt x="100" y="160"/>
                    <a:pt x="48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86422" name="Text Box 22"/>
          <p:cNvSpPr txBox="1">
            <a:spLocks noChangeArrowheads="1"/>
          </p:cNvSpPr>
          <p:nvPr/>
        </p:nvSpPr>
        <p:spPr bwMode="auto">
          <a:xfrm rot="-1580889">
            <a:off x="1412875" y="2605088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j</a:t>
            </a:r>
          </a:p>
        </p:txBody>
      </p:sp>
      <p:sp>
        <p:nvSpPr>
          <p:cNvPr id="52234" name="Line 23"/>
          <p:cNvSpPr>
            <a:spLocks noChangeShapeType="1"/>
          </p:cNvSpPr>
          <p:nvPr/>
        </p:nvSpPr>
        <p:spPr bwMode="auto">
          <a:xfrm rot="18642065" flipV="1">
            <a:off x="778669" y="2932907"/>
            <a:ext cx="882650" cy="347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5" name="Line 24"/>
          <p:cNvSpPr>
            <a:spLocks noChangeShapeType="1"/>
          </p:cNvSpPr>
          <p:nvPr/>
        </p:nvSpPr>
        <p:spPr bwMode="auto">
          <a:xfrm rot="-1580889">
            <a:off x="1300163" y="2436813"/>
            <a:ext cx="1011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6" name="Line 25"/>
          <p:cNvSpPr>
            <a:spLocks noChangeShapeType="1"/>
          </p:cNvSpPr>
          <p:nvPr/>
        </p:nvSpPr>
        <p:spPr bwMode="auto">
          <a:xfrm rot="20019111" flipV="1">
            <a:off x="938213" y="1981200"/>
            <a:ext cx="1057275" cy="833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7" name="Line 26"/>
          <p:cNvSpPr>
            <a:spLocks noChangeShapeType="1"/>
          </p:cNvSpPr>
          <p:nvPr/>
        </p:nvSpPr>
        <p:spPr bwMode="auto">
          <a:xfrm rot="14619111" flipV="1">
            <a:off x="774700" y="2301875"/>
            <a:ext cx="555625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8" name="Freeform 27"/>
          <p:cNvSpPr>
            <a:spLocks/>
          </p:cNvSpPr>
          <p:nvPr/>
        </p:nvSpPr>
        <p:spPr bwMode="auto">
          <a:xfrm rot="-1580889">
            <a:off x="981075" y="2203450"/>
            <a:ext cx="747713" cy="431800"/>
          </a:xfrm>
          <a:custGeom>
            <a:avLst/>
            <a:gdLst>
              <a:gd name="T0" fmla="*/ 0 w 624"/>
              <a:gd name="T1" fmla="*/ 61686 h 448"/>
              <a:gd name="T2" fmla="*/ 460131 w 624"/>
              <a:gd name="T3" fmla="*/ 61686 h 448"/>
              <a:gd name="T4" fmla="*/ 747713 w 624"/>
              <a:gd name="T5" fmla="*/ 43180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48">
                <a:moveTo>
                  <a:pt x="0" y="64"/>
                </a:moveTo>
                <a:cubicBezTo>
                  <a:pt x="140" y="32"/>
                  <a:pt x="280" y="0"/>
                  <a:pt x="384" y="64"/>
                </a:cubicBezTo>
                <a:cubicBezTo>
                  <a:pt x="488" y="128"/>
                  <a:pt x="584" y="384"/>
                  <a:pt x="624" y="4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9" name="Freeform 28"/>
          <p:cNvSpPr>
            <a:spLocks/>
          </p:cNvSpPr>
          <p:nvPr/>
        </p:nvSpPr>
        <p:spPr bwMode="auto">
          <a:xfrm rot="-1580889">
            <a:off x="1082675" y="2446338"/>
            <a:ext cx="484188" cy="215900"/>
          </a:xfrm>
          <a:custGeom>
            <a:avLst/>
            <a:gdLst>
              <a:gd name="T0" fmla="*/ 0 w 528"/>
              <a:gd name="T1" fmla="*/ 30843 h 224"/>
              <a:gd name="T2" fmla="*/ 264103 w 528"/>
              <a:gd name="T3" fmla="*/ 30843 h 224"/>
              <a:gd name="T4" fmla="*/ 484188 w 528"/>
              <a:gd name="T5" fmla="*/ 215900 h 2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224">
                <a:moveTo>
                  <a:pt x="0" y="32"/>
                </a:moveTo>
                <a:cubicBezTo>
                  <a:pt x="100" y="16"/>
                  <a:pt x="200" y="0"/>
                  <a:pt x="288" y="32"/>
                </a:cubicBezTo>
                <a:cubicBezTo>
                  <a:pt x="376" y="64"/>
                  <a:pt x="452" y="144"/>
                  <a:pt x="528" y="2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6429" name="Text Box 29"/>
          <p:cNvSpPr txBox="1">
            <a:spLocks noChangeArrowheads="1"/>
          </p:cNvSpPr>
          <p:nvPr/>
        </p:nvSpPr>
        <p:spPr bwMode="auto">
          <a:xfrm rot="-1580889">
            <a:off x="1227138" y="2128838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f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j</a:t>
            </a:r>
          </a:p>
        </p:txBody>
      </p:sp>
      <p:sp>
        <p:nvSpPr>
          <p:cNvPr id="486430" name="Text Box 30"/>
          <p:cNvSpPr txBox="1">
            <a:spLocks noChangeArrowheads="1"/>
          </p:cNvSpPr>
          <p:nvPr/>
        </p:nvSpPr>
        <p:spPr bwMode="auto">
          <a:xfrm rot="-1580889">
            <a:off x="744538" y="2420938"/>
            <a:ext cx="62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Sr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j</a:t>
            </a:r>
          </a:p>
        </p:txBody>
      </p:sp>
      <p:sp>
        <p:nvSpPr>
          <p:cNvPr id="486431" name="Text Box 31"/>
          <p:cNvSpPr txBox="1">
            <a:spLocks noChangeArrowheads="1"/>
          </p:cNvSpPr>
          <p:nvPr/>
        </p:nvSpPr>
        <p:spPr bwMode="auto">
          <a:xfrm rot="-1580889">
            <a:off x="914400" y="2209800"/>
            <a:ext cx="4587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j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aseline="-25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52243" name="Line 32"/>
          <p:cNvSpPr>
            <a:spLocks noChangeShapeType="1"/>
          </p:cNvSpPr>
          <p:nvPr/>
        </p:nvSpPr>
        <p:spPr bwMode="auto">
          <a:xfrm>
            <a:off x="1333500" y="26812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6433" name="Text Box 33"/>
          <p:cNvSpPr txBox="1">
            <a:spLocks noChangeArrowheads="1"/>
          </p:cNvSpPr>
          <p:nvPr/>
        </p:nvSpPr>
        <p:spPr bwMode="auto">
          <a:xfrm>
            <a:off x="2019300" y="2300288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q</a:t>
            </a:r>
            <a:endParaRPr lang="en-US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52245" name="Freeform 34"/>
          <p:cNvSpPr>
            <a:spLocks/>
          </p:cNvSpPr>
          <p:nvPr/>
        </p:nvSpPr>
        <p:spPr bwMode="auto">
          <a:xfrm>
            <a:off x="1866900" y="2376488"/>
            <a:ext cx="241300" cy="304800"/>
          </a:xfrm>
          <a:custGeom>
            <a:avLst/>
            <a:gdLst>
              <a:gd name="T0" fmla="*/ 0 w 152"/>
              <a:gd name="T1" fmla="*/ 0 h 192"/>
              <a:gd name="T2" fmla="*/ 228600 w 152"/>
              <a:gd name="T3" fmla="*/ 152400 h 192"/>
              <a:gd name="T4" fmla="*/ 76200 w 152"/>
              <a:gd name="T5" fmla="*/ 3048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2" h="192">
                <a:moveTo>
                  <a:pt x="0" y="0"/>
                </a:moveTo>
                <a:cubicBezTo>
                  <a:pt x="68" y="32"/>
                  <a:pt x="136" y="64"/>
                  <a:pt x="144" y="96"/>
                </a:cubicBezTo>
                <a:cubicBezTo>
                  <a:pt x="152" y="128"/>
                  <a:pt x="100" y="160"/>
                  <a:pt x="48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6" name="Rectangle 35"/>
          <p:cNvSpPr>
            <a:spLocks noChangeArrowheads="1"/>
          </p:cNvSpPr>
          <p:nvPr/>
        </p:nvSpPr>
        <p:spPr bwMode="auto">
          <a:xfrm>
            <a:off x="152400" y="1828800"/>
            <a:ext cx="35052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2247" name="Oval 36"/>
          <p:cNvSpPr>
            <a:spLocks noChangeArrowheads="1"/>
          </p:cNvSpPr>
          <p:nvPr/>
        </p:nvSpPr>
        <p:spPr bwMode="auto">
          <a:xfrm>
            <a:off x="2590800" y="4191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52248" name="Group 37"/>
          <p:cNvGrpSpPr>
            <a:grpSpLocks/>
          </p:cNvGrpSpPr>
          <p:nvPr/>
        </p:nvGrpSpPr>
        <p:grpSpPr bwMode="auto">
          <a:xfrm>
            <a:off x="2209800" y="3886200"/>
            <a:ext cx="2552700" cy="1076325"/>
            <a:chOff x="648" y="1959"/>
            <a:chExt cx="1608" cy="678"/>
          </a:xfrm>
        </p:grpSpPr>
        <p:sp>
          <p:nvSpPr>
            <p:cNvPr id="486438" name="Text Box 38"/>
            <p:cNvSpPr txBox="1">
              <a:spLocks noChangeArrowheads="1"/>
            </p:cNvSpPr>
            <p:nvPr/>
          </p:nvSpPr>
          <p:spPr bwMode="auto">
            <a:xfrm rot="-1580889">
              <a:off x="1249" y="2349"/>
              <a:ext cx="2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P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k</a:t>
              </a:r>
            </a:p>
          </p:txBody>
        </p:sp>
        <p:sp>
          <p:nvSpPr>
            <p:cNvPr id="52251" name="Line 39"/>
            <p:cNvSpPr>
              <a:spLocks noChangeShapeType="1"/>
            </p:cNvSpPr>
            <p:nvPr/>
          </p:nvSpPr>
          <p:spPr bwMode="auto">
            <a:xfrm rot="-2957935" flipH="1" flipV="1">
              <a:off x="774" y="2045"/>
              <a:ext cx="297" cy="5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52" name="Line 40"/>
            <p:cNvSpPr>
              <a:spLocks noChangeShapeType="1"/>
            </p:cNvSpPr>
            <p:nvPr/>
          </p:nvSpPr>
          <p:spPr bwMode="auto">
            <a:xfrm rot="-1580889">
              <a:off x="1179" y="2246"/>
              <a:ext cx="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53" name="Line 41"/>
            <p:cNvSpPr>
              <a:spLocks noChangeShapeType="1"/>
            </p:cNvSpPr>
            <p:nvPr/>
          </p:nvSpPr>
          <p:spPr bwMode="auto">
            <a:xfrm rot="20019111" flipV="1">
              <a:off x="951" y="1959"/>
              <a:ext cx="666" cy="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54" name="Line 42"/>
            <p:cNvSpPr>
              <a:spLocks noChangeShapeType="1"/>
            </p:cNvSpPr>
            <p:nvPr/>
          </p:nvSpPr>
          <p:spPr bwMode="auto">
            <a:xfrm rot="14619111" flipV="1">
              <a:off x="848" y="2161"/>
              <a:ext cx="35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55" name="Freeform 43"/>
            <p:cNvSpPr>
              <a:spLocks/>
            </p:cNvSpPr>
            <p:nvPr/>
          </p:nvSpPr>
          <p:spPr bwMode="auto">
            <a:xfrm rot="-1580889">
              <a:off x="978" y="2099"/>
              <a:ext cx="471" cy="272"/>
            </a:xfrm>
            <a:custGeom>
              <a:avLst/>
              <a:gdLst>
                <a:gd name="T0" fmla="*/ 0 w 624"/>
                <a:gd name="T1" fmla="*/ 39 h 448"/>
                <a:gd name="T2" fmla="*/ 290 w 624"/>
                <a:gd name="T3" fmla="*/ 39 h 448"/>
                <a:gd name="T4" fmla="*/ 471 w 624"/>
                <a:gd name="T5" fmla="*/ 272 h 4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4" h="448">
                  <a:moveTo>
                    <a:pt x="0" y="64"/>
                  </a:moveTo>
                  <a:cubicBezTo>
                    <a:pt x="140" y="32"/>
                    <a:pt x="280" y="0"/>
                    <a:pt x="384" y="64"/>
                  </a:cubicBezTo>
                  <a:cubicBezTo>
                    <a:pt x="488" y="128"/>
                    <a:pt x="584" y="384"/>
                    <a:pt x="624" y="4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56" name="Freeform 44"/>
            <p:cNvSpPr>
              <a:spLocks/>
            </p:cNvSpPr>
            <p:nvPr/>
          </p:nvSpPr>
          <p:spPr bwMode="auto">
            <a:xfrm rot="-1580889">
              <a:off x="1042" y="2252"/>
              <a:ext cx="305" cy="136"/>
            </a:xfrm>
            <a:custGeom>
              <a:avLst/>
              <a:gdLst>
                <a:gd name="T0" fmla="*/ 0 w 528"/>
                <a:gd name="T1" fmla="*/ 19 h 224"/>
                <a:gd name="T2" fmla="*/ 166 w 528"/>
                <a:gd name="T3" fmla="*/ 19 h 224"/>
                <a:gd name="T4" fmla="*/ 305 w 528"/>
                <a:gd name="T5" fmla="*/ 136 h 2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224">
                  <a:moveTo>
                    <a:pt x="0" y="32"/>
                  </a:moveTo>
                  <a:cubicBezTo>
                    <a:pt x="100" y="16"/>
                    <a:pt x="200" y="0"/>
                    <a:pt x="288" y="32"/>
                  </a:cubicBezTo>
                  <a:cubicBezTo>
                    <a:pt x="376" y="64"/>
                    <a:pt x="452" y="144"/>
                    <a:pt x="528" y="2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6445" name="Text Box 45"/>
            <p:cNvSpPr txBox="1">
              <a:spLocks noChangeArrowheads="1"/>
            </p:cNvSpPr>
            <p:nvPr/>
          </p:nvSpPr>
          <p:spPr bwMode="auto">
            <a:xfrm rot="-1580889">
              <a:off x="1134" y="2056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f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i</a:t>
              </a:r>
            </a:p>
          </p:txBody>
        </p:sp>
        <p:sp>
          <p:nvSpPr>
            <p:cNvPr id="486446" name="Text Box 46"/>
            <p:cNvSpPr txBox="1">
              <a:spLocks noChangeArrowheads="1"/>
            </p:cNvSpPr>
            <p:nvPr/>
          </p:nvSpPr>
          <p:spPr bwMode="auto">
            <a:xfrm rot="-1580889">
              <a:off x="828" y="2232"/>
              <a:ext cx="4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Sr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k</a:t>
              </a:r>
            </a:p>
          </p:txBody>
        </p:sp>
        <p:sp>
          <p:nvSpPr>
            <p:cNvPr id="486447" name="Text Box 47"/>
            <p:cNvSpPr txBox="1">
              <a:spLocks noChangeArrowheads="1"/>
            </p:cNvSpPr>
            <p:nvPr/>
          </p:nvSpPr>
          <p:spPr bwMode="auto">
            <a:xfrm rot="-1580889">
              <a:off x="1107" y="2183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a</a:t>
              </a:r>
              <a:r>
                <a:rPr lang="en-US" altLang="en-US" sz="2400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k</a:t>
              </a:r>
            </a:p>
          </p:txBody>
        </p:sp>
        <p:sp>
          <p:nvSpPr>
            <p:cNvPr id="52260" name="Line 48"/>
            <p:cNvSpPr>
              <a:spLocks noChangeShapeType="1"/>
            </p:cNvSpPr>
            <p:nvPr/>
          </p:nvSpPr>
          <p:spPr bwMode="auto">
            <a:xfrm>
              <a:off x="1200" y="240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6449" name="Text Box 49"/>
            <p:cNvSpPr txBox="1">
              <a:spLocks noChangeArrowheads="1"/>
            </p:cNvSpPr>
            <p:nvPr/>
          </p:nvSpPr>
          <p:spPr bwMode="auto">
            <a:xfrm>
              <a:off x="1632" y="216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q</a:t>
              </a:r>
              <a:endParaRPr lang="en-US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52262" name="Freeform 50"/>
            <p:cNvSpPr>
              <a:spLocks/>
            </p:cNvSpPr>
            <p:nvPr/>
          </p:nvSpPr>
          <p:spPr bwMode="auto">
            <a:xfrm>
              <a:off x="1536" y="2208"/>
              <a:ext cx="152" cy="192"/>
            </a:xfrm>
            <a:custGeom>
              <a:avLst/>
              <a:gdLst>
                <a:gd name="T0" fmla="*/ 0 w 152"/>
                <a:gd name="T1" fmla="*/ 0 h 192"/>
                <a:gd name="T2" fmla="*/ 144 w 152"/>
                <a:gd name="T3" fmla="*/ 96 h 192"/>
                <a:gd name="T4" fmla="*/ 48 w 152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2" h="192">
                  <a:moveTo>
                    <a:pt x="0" y="0"/>
                  </a:moveTo>
                  <a:cubicBezTo>
                    <a:pt x="68" y="32"/>
                    <a:pt x="136" y="64"/>
                    <a:pt x="144" y="96"/>
                  </a:cubicBezTo>
                  <a:cubicBezTo>
                    <a:pt x="152" y="128"/>
                    <a:pt x="100" y="160"/>
                    <a:pt x="48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86451" name="Text Box 51"/>
          <p:cNvSpPr txBox="1">
            <a:spLocks noChangeArrowheads="1"/>
          </p:cNvSpPr>
          <p:nvPr/>
        </p:nvSpPr>
        <p:spPr bwMode="auto">
          <a:xfrm>
            <a:off x="3886200" y="1600200"/>
            <a:ext cx="5105400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Form an A accumulator array of possible reference points (x</a:t>
            </a:r>
            <a:r>
              <a:rPr lang="en-US" altLang="en-US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,y</a:t>
            </a:r>
            <a:r>
              <a:rPr lang="en-US" altLang="en-US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), scaling factor S and Rotation angle </a:t>
            </a: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q</a:t>
            </a: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For each edge (x,y) in the image:</a:t>
            </a: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Compute </a:t>
            </a: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f</a:t>
            </a: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(x,y)</a:t>
            </a: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For each (r,</a:t>
            </a: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a</a:t>
            </a: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 corresponding to </a:t>
            </a: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f</a:t>
            </a: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(x,y) do:</a:t>
            </a:r>
          </a:p>
          <a:p>
            <a:pPr lvl="2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For each S and </a:t>
            </a: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q</a:t>
            </a: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</a:t>
            </a:r>
          </a:p>
          <a:p>
            <a:pPr lvl="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18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x</a:t>
            </a:r>
            <a:r>
              <a:rPr lang="en-US" altLang="en-US" sz="1800" baseline="-250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altLang="en-US" sz="18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= x</a:t>
            </a:r>
            <a:r>
              <a:rPr lang="en-US" altLang="en-US" sz="1800" baseline="-250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18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+ r(</a:t>
            </a:r>
            <a:r>
              <a:rPr lang="en-US" altLang="en-US" sz="18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f</a:t>
            </a:r>
            <a:r>
              <a:rPr lang="en-US" altLang="en-US" sz="18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 S cos[</a:t>
            </a:r>
            <a:r>
              <a:rPr lang="en-US" altLang="en-US" sz="18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a</a:t>
            </a:r>
            <a:r>
              <a:rPr lang="en-US" altLang="en-US" sz="18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</a:t>
            </a:r>
            <a:r>
              <a:rPr lang="en-US" altLang="en-US" sz="18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f</a:t>
            </a:r>
            <a:r>
              <a:rPr lang="en-US" altLang="en-US" sz="18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 + </a:t>
            </a:r>
            <a:r>
              <a:rPr lang="en-US" altLang="en-US" sz="18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q</a:t>
            </a:r>
            <a:r>
              <a:rPr lang="en-US" altLang="en-US" sz="18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]</a:t>
            </a:r>
          </a:p>
          <a:p>
            <a:pPr lvl="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18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y</a:t>
            </a:r>
            <a:r>
              <a:rPr lang="en-US" altLang="en-US" sz="1800" baseline="-250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altLang="en-US" sz="18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= y</a:t>
            </a:r>
            <a:r>
              <a:rPr lang="en-US" altLang="en-US" sz="1800" baseline="-250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altLang="en-US" sz="18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+ r(</a:t>
            </a:r>
            <a:r>
              <a:rPr lang="en-US" altLang="en-US" sz="18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f</a:t>
            </a:r>
            <a:r>
              <a:rPr lang="en-US" altLang="en-US" sz="18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 S sin[</a:t>
            </a:r>
            <a:r>
              <a:rPr lang="en-US" altLang="en-US" sz="18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a</a:t>
            </a:r>
            <a:r>
              <a:rPr lang="en-US" altLang="en-US" sz="18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</a:t>
            </a:r>
            <a:r>
              <a:rPr lang="en-US" altLang="en-US" sz="18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f</a:t>
            </a:r>
            <a:r>
              <a:rPr lang="en-US" altLang="en-US" sz="18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 + </a:t>
            </a:r>
            <a:r>
              <a:rPr lang="en-US" altLang="en-US" sz="18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q</a:t>
            </a:r>
            <a:r>
              <a:rPr lang="en-US" altLang="en-US" sz="180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]</a:t>
            </a:r>
          </a:p>
          <a:p>
            <a:pPr lvl="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A(x</a:t>
            </a:r>
            <a:r>
              <a:rPr lang="en-US" altLang="en-US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,y</a:t>
            </a:r>
            <a:r>
              <a:rPr lang="en-US" altLang="en-US" sz="1800" baseline="-25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,S,</a:t>
            </a: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q</a:t>
            </a: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 ++</a:t>
            </a: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18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Find maxima of A.</a:t>
            </a:r>
          </a:p>
          <a:p>
            <a:pPr lvl="3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en-US" altLang="en-US" sz="180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41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H.T. Summary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777240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H.T. is a “voting” scheme </a:t>
            </a:r>
          </a:p>
          <a:p>
            <a:pPr lvl="1">
              <a:lnSpc>
                <a:spcPct val="110000"/>
              </a:lnSpc>
            </a:pPr>
            <a:r>
              <a:rPr lang="en-US" altLang="en-US" smtClean="0"/>
              <a:t>points vote for a set of parameters describing a line or curve.</a:t>
            </a:r>
          </a:p>
          <a:p>
            <a:pPr>
              <a:lnSpc>
                <a:spcPct val="110000"/>
              </a:lnSpc>
            </a:pPr>
            <a:r>
              <a:rPr lang="en-US" altLang="en-US" smtClean="0"/>
              <a:t>The more votes for a particular set</a:t>
            </a:r>
          </a:p>
          <a:p>
            <a:pPr lvl="1">
              <a:lnSpc>
                <a:spcPct val="110000"/>
              </a:lnSpc>
            </a:pPr>
            <a:r>
              <a:rPr lang="en-US" altLang="en-US" smtClean="0"/>
              <a:t> the more evidence that the corresponding curve is present in the image.</a:t>
            </a:r>
          </a:p>
          <a:p>
            <a:pPr>
              <a:lnSpc>
                <a:spcPct val="110000"/>
              </a:lnSpc>
            </a:pPr>
            <a:r>
              <a:rPr lang="en-US" altLang="en-US" smtClean="0"/>
              <a:t>Can detect MULTIPLE curves in one shot.</a:t>
            </a:r>
          </a:p>
          <a:p>
            <a:pPr>
              <a:lnSpc>
                <a:spcPct val="110000"/>
              </a:lnSpc>
            </a:pPr>
            <a:r>
              <a:rPr lang="en-US" altLang="en-US" smtClean="0"/>
              <a:t>Computational cost increases with the number of parameters describing the curve.</a:t>
            </a:r>
          </a:p>
        </p:txBody>
      </p:sp>
    </p:spTree>
    <p:extLst>
      <p:ext uri="{BB962C8B-B14F-4D97-AF65-F5344CB8AC3E}">
        <p14:creationId xmlns:p14="http://schemas.microsoft.com/office/powerpoint/2010/main" val="2041763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lines in an image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Option 1:</a:t>
            </a:r>
          </a:p>
          <a:p>
            <a:pPr lvl="1"/>
            <a:r>
              <a:rPr lang="en-US" altLang="en-US" smtClean="0"/>
              <a:t>Search for the line at every possible position/orientation</a:t>
            </a:r>
          </a:p>
          <a:p>
            <a:pPr lvl="1"/>
            <a:r>
              <a:rPr lang="en-US" altLang="en-US" smtClean="0"/>
              <a:t>What is the cost of this operation?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Option 2:</a:t>
            </a:r>
          </a:p>
          <a:p>
            <a:pPr lvl="1"/>
            <a:r>
              <a:rPr lang="en-US" altLang="en-US" smtClean="0"/>
              <a:t>Use a voting scheme:  Hough transform </a:t>
            </a:r>
          </a:p>
        </p:txBody>
      </p:sp>
    </p:spTree>
    <p:extLst>
      <p:ext uri="{BB962C8B-B14F-4D97-AF65-F5344CB8AC3E}">
        <p14:creationId xmlns:p14="http://schemas.microsoft.com/office/powerpoint/2010/main" val="40311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lines in an image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8153400" cy="2362200"/>
          </a:xfrm>
        </p:spPr>
        <p:txBody>
          <a:bodyPr/>
          <a:lstStyle/>
          <a:p>
            <a:r>
              <a:rPr lang="en-US" altLang="en-US" smtClean="0"/>
              <a:t>Connection between image (x,y) and Hough (m,b) spaces</a:t>
            </a:r>
          </a:p>
          <a:p>
            <a:pPr lvl="1"/>
            <a:r>
              <a:rPr lang="en-US" altLang="en-US" smtClean="0"/>
              <a:t>A line in the image corresponds to a point in Hough space</a:t>
            </a:r>
          </a:p>
          <a:p>
            <a:pPr lvl="1"/>
            <a:r>
              <a:rPr lang="en-US" altLang="en-US" smtClean="0"/>
              <a:t>To go from image space to Hough space:</a:t>
            </a:r>
          </a:p>
          <a:p>
            <a:pPr lvl="2"/>
            <a:r>
              <a:rPr lang="en-US" altLang="en-US" smtClean="0"/>
              <a:t>given a set of points (x,y), find all (m,b) such that y = mx + b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V="1">
            <a:off x="1295400" y="12192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295400" y="3048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124200" y="3048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x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958850" y="11144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V="1">
            <a:off x="1676400" y="1981200"/>
            <a:ext cx="14478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1993" name="Picture 9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1755775"/>
            <a:ext cx="1554162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4" name="Line 10"/>
          <p:cNvSpPr>
            <a:spLocks noChangeShapeType="1"/>
          </p:cNvSpPr>
          <p:nvPr/>
        </p:nvSpPr>
        <p:spPr bwMode="auto">
          <a:xfrm flipV="1">
            <a:off x="5454650" y="12192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5454650" y="3048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7283450" y="3048000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5105400" y="111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5715000" y="2590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096000" y="3032125"/>
            <a:ext cx="48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>
                <a:solidFill>
                  <a:srgbClr val="000000"/>
                </a:solidFill>
                <a:latin typeface="Arial" charset="0"/>
              </a:rPr>
              <a:t>m</a:t>
            </a:r>
            <a:r>
              <a:rPr lang="en-US" altLang="en-US" sz="2000" i="1" baseline="-2500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5019675" y="2409825"/>
            <a:ext cx="417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>
                <a:solidFill>
                  <a:srgbClr val="000000"/>
                </a:solidFill>
                <a:latin typeface="Arial" charset="0"/>
              </a:rPr>
              <a:t>b</a:t>
            </a:r>
            <a:r>
              <a:rPr lang="en-US" altLang="en-US" sz="2000" i="1" baseline="-2500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1447800" y="3352800"/>
            <a:ext cx="191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charset="0"/>
              </a:rPr>
              <a:t>image space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5484813" y="3352800"/>
            <a:ext cx="1982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charset="0"/>
              </a:rPr>
              <a:t>Hough space</a:t>
            </a:r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3810000" y="2209800"/>
            <a:ext cx="914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lines in an image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8153400" cy="1905000"/>
          </a:xfrm>
        </p:spPr>
        <p:txBody>
          <a:bodyPr/>
          <a:lstStyle/>
          <a:p>
            <a:r>
              <a:rPr lang="en-US" altLang="en-US" smtClean="0"/>
              <a:t>Connection between image (x,y) and Hough (m,b) spaces</a:t>
            </a:r>
          </a:p>
          <a:p>
            <a:pPr lvl="1"/>
            <a:r>
              <a:rPr lang="en-US" altLang="en-US" smtClean="0"/>
              <a:t>A line in the image corresponds to a point in Hough space</a:t>
            </a:r>
          </a:p>
          <a:p>
            <a:pPr lvl="1"/>
            <a:r>
              <a:rPr lang="en-US" altLang="en-US" smtClean="0"/>
              <a:t>To go from image space to Hough space:</a:t>
            </a:r>
          </a:p>
          <a:p>
            <a:pPr lvl="2"/>
            <a:r>
              <a:rPr lang="en-US" altLang="en-US" smtClean="0"/>
              <a:t>given a set of points (x,y), find all (m,b) such that y = mx + b</a:t>
            </a:r>
          </a:p>
          <a:p>
            <a:pPr lvl="1"/>
            <a:r>
              <a:rPr lang="en-US" altLang="en-US" smtClean="0"/>
              <a:t>What does a point (x</a:t>
            </a:r>
            <a:r>
              <a:rPr lang="en-US" altLang="en-US" baseline="-25000" smtClean="0"/>
              <a:t>0</a:t>
            </a:r>
            <a:r>
              <a:rPr lang="en-US" altLang="en-US" smtClean="0"/>
              <a:t>, y</a:t>
            </a:r>
            <a:r>
              <a:rPr lang="en-US" altLang="en-US" baseline="-25000" smtClean="0"/>
              <a:t>0</a:t>
            </a:r>
            <a:r>
              <a:rPr lang="en-US" altLang="en-US" smtClean="0"/>
              <a:t>) in the image space map to?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V="1">
            <a:off x="1295400" y="12192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1295400" y="3048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124200" y="3048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x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958850" y="11144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V="1">
            <a:off x="5454650" y="12192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454650" y="3048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7283450" y="3048000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5105400" y="111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1828800" y="1828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1447800" y="3352800"/>
            <a:ext cx="191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charset="0"/>
              </a:rPr>
              <a:t>image space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5484813" y="3352800"/>
            <a:ext cx="1982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charset="0"/>
              </a:rPr>
              <a:t>Hough space</a:t>
            </a: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3810000" y="2209800"/>
            <a:ext cx="914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39312" name="Group 16"/>
          <p:cNvGrpSpPr>
            <a:grpSpLocks/>
          </p:cNvGrpSpPr>
          <p:nvPr/>
        </p:nvGrpSpPr>
        <p:grpSpPr bwMode="auto">
          <a:xfrm>
            <a:off x="685800" y="1757363"/>
            <a:ext cx="8153400" cy="4948237"/>
            <a:chOff x="432" y="1107"/>
            <a:chExt cx="5136" cy="3117"/>
          </a:xfrm>
        </p:grpSpPr>
        <p:grpSp>
          <p:nvGrpSpPr>
            <p:cNvPr id="43027" name="Group 17"/>
            <p:cNvGrpSpPr>
              <a:grpSpLocks/>
            </p:cNvGrpSpPr>
            <p:nvPr/>
          </p:nvGrpSpPr>
          <p:grpSpPr bwMode="auto">
            <a:xfrm>
              <a:off x="432" y="1248"/>
              <a:ext cx="5136" cy="2976"/>
              <a:chOff x="432" y="1248"/>
              <a:chExt cx="5136" cy="2976"/>
            </a:xfrm>
          </p:grpSpPr>
          <p:sp>
            <p:nvSpPr>
              <p:cNvPr id="43029" name="Line 18"/>
              <p:cNvSpPr>
                <a:spLocks noChangeShapeType="1"/>
              </p:cNvSpPr>
              <p:nvPr/>
            </p:nvSpPr>
            <p:spPr bwMode="auto">
              <a:xfrm>
                <a:off x="3648" y="1248"/>
                <a:ext cx="912" cy="3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30" name="Rectangle 19"/>
              <p:cNvSpPr>
                <a:spLocks noChangeArrowheads="1"/>
              </p:cNvSpPr>
              <p:nvPr/>
            </p:nvSpPr>
            <p:spPr bwMode="auto">
              <a:xfrm>
                <a:off x="432" y="3792"/>
                <a:ext cx="5136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lvl="2" eaLnBrk="0" fontAlgn="base" hangingPunct="0"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A:  the solutions of b = -x</a:t>
                </a:r>
                <a:r>
                  <a:rPr lang="en-US" altLang="en-US" baseline="-25000">
                    <a:solidFill>
                      <a:srgbClr val="000000"/>
                    </a:solidFill>
                  </a:rPr>
                  <a:t>0</a:t>
                </a:r>
                <a:r>
                  <a:rPr lang="en-US" altLang="en-US">
                    <a:solidFill>
                      <a:srgbClr val="000000"/>
                    </a:solidFill>
                  </a:rPr>
                  <a:t>m + y</a:t>
                </a:r>
                <a:r>
                  <a:rPr lang="en-US" altLang="en-US" baseline="-25000">
                    <a:solidFill>
                      <a:srgbClr val="000000"/>
                    </a:solidFill>
                  </a:rPr>
                  <a:t>0</a:t>
                </a:r>
              </a:p>
              <a:p>
                <a:pPr lvl="2" eaLnBrk="0" fontAlgn="base" hangingPunct="0"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this is a line in Hough space</a:t>
                </a:r>
              </a:p>
            </p:txBody>
          </p:sp>
        </p:grpSp>
        <p:pic>
          <p:nvPicPr>
            <p:cNvPr id="43028" name="Picture 20" descr="Edittex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" y="1107"/>
              <a:ext cx="1092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025" name="Text Box 21"/>
          <p:cNvSpPr txBox="1">
            <a:spLocks noChangeArrowheads="1"/>
          </p:cNvSpPr>
          <p:nvPr/>
        </p:nvSpPr>
        <p:spPr bwMode="auto">
          <a:xfrm>
            <a:off x="1646238" y="3032125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altLang="en-US" sz="2000" i="1" baseline="-2500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3026" name="Text Box 22"/>
          <p:cNvSpPr txBox="1">
            <a:spLocks noChangeArrowheads="1"/>
          </p:cNvSpPr>
          <p:nvPr/>
        </p:nvSpPr>
        <p:spPr bwMode="auto">
          <a:xfrm>
            <a:off x="877888" y="2409825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>
                <a:solidFill>
                  <a:srgbClr val="000000"/>
                </a:solidFill>
                <a:latin typeface="Arial" charset="0"/>
              </a:rPr>
              <a:t>y</a:t>
            </a:r>
            <a:r>
              <a:rPr lang="en-US" altLang="en-US" sz="2000" i="1" baseline="-2500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1653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Hough transform algorithm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943600"/>
          </a:xfrm>
        </p:spPr>
        <p:txBody>
          <a:bodyPr/>
          <a:lstStyle/>
          <a:p>
            <a:pPr marL="457200" indent="-457200"/>
            <a:r>
              <a:rPr lang="en-US" altLang="en-US" smtClean="0"/>
              <a:t>Typically use a different parameterization</a:t>
            </a:r>
          </a:p>
          <a:p>
            <a:pPr marL="457200" indent="-457200"/>
            <a:endParaRPr lang="en-US" altLang="en-US" smtClean="0"/>
          </a:p>
          <a:p>
            <a:pPr marL="838200" lvl="1" indent="-381000"/>
            <a:r>
              <a:rPr lang="en-US" altLang="en-US" smtClean="0"/>
              <a:t>d is the perpendicular distance from the line to the origin</a:t>
            </a:r>
          </a:p>
          <a:p>
            <a:pPr marL="838200" lvl="1" indent="-381000"/>
            <a:r>
              <a:rPr lang="en-US" altLang="en-US" smtClean="0">
                <a:sym typeface="Symbol" pitchFamily="18" charset="2"/>
              </a:rPr>
              <a:t> </a:t>
            </a:r>
            <a:r>
              <a:rPr lang="en-US" altLang="en-US" smtClean="0"/>
              <a:t>is the angle this perpendicular makes with the x axis</a:t>
            </a:r>
          </a:p>
          <a:p>
            <a:pPr marL="838200" lvl="1" indent="-381000"/>
            <a:r>
              <a:rPr lang="en-US" altLang="en-US" smtClean="0"/>
              <a:t>Why?</a:t>
            </a:r>
          </a:p>
        </p:txBody>
      </p:sp>
      <p:pic>
        <p:nvPicPr>
          <p:cNvPr id="44036" name="Picture 4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1447800"/>
            <a:ext cx="2687637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61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Hough transform algorithm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943600"/>
          </a:xfrm>
        </p:spPr>
        <p:txBody>
          <a:bodyPr/>
          <a:lstStyle/>
          <a:p>
            <a:pPr marL="457200" indent="-457200"/>
            <a:r>
              <a:rPr lang="en-US" altLang="en-US" smtClean="0"/>
              <a:t>Typically use a different parameterization</a:t>
            </a:r>
          </a:p>
          <a:p>
            <a:pPr marL="457200" indent="-457200"/>
            <a:endParaRPr lang="en-US" altLang="en-US" smtClean="0"/>
          </a:p>
          <a:p>
            <a:pPr marL="838200" lvl="1" indent="-381000"/>
            <a:r>
              <a:rPr lang="en-US" altLang="en-US" smtClean="0"/>
              <a:t>d is the perpendicular distance from the line to the origin</a:t>
            </a:r>
          </a:p>
          <a:p>
            <a:pPr marL="838200" lvl="1" indent="-381000"/>
            <a:r>
              <a:rPr lang="en-US" altLang="en-US" smtClean="0">
                <a:sym typeface="Symbol" pitchFamily="18" charset="2"/>
              </a:rPr>
              <a:t> </a:t>
            </a:r>
            <a:r>
              <a:rPr lang="en-US" altLang="en-US" smtClean="0"/>
              <a:t>is the angle this perpendicular makes with the x axis</a:t>
            </a:r>
          </a:p>
          <a:p>
            <a:pPr marL="838200" lvl="1" indent="-381000"/>
            <a:r>
              <a:rPr lang="en-US" altLang="en-US" smtClean="0"/>
              <a:t>Why?</a:t>
            </a:r>
          </a:p>
          <a:p>
            <a:pPr marL="457200" indent="-457200"/>
            <a:r>
              <a:rPr lang="en-US" altLang="en-US" smtClean="0"/>
              <a:t>Basic Hough transform algorithm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mtClean="0"/>
              <a:t>Initialize H[d, </a:t>
            </a:r>
            <a:r>
              <a:rPr lang="en-US" altLang="en-US" smtClean="0">
                <a:sym typeface="Symbol" pitchFamily="18" charset="2"/>
              </a:rPr>
              <a:t></a:t>
            </a:r>
            <a:r>
              <a:rPr lang="en-US" altLang="en-US" smtClean="0"/>
              <a:t>]=0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mtClean="0"/>
              <a:t>for each edge point I[x,y] in the image</a:t>
            </a:r>
          </a:p>
          <a:p>
            <a:pPr marL="1257300" lvl="2" indent="-342900">
              <a:buFontTx/>
              <a:buNone/>
            </a:pPr>
            <a:r>
              <a:rPr lang="en-US" altLang="en-US" sz="2000" smtClean="0"/>
              <a:t>    for </a:t>
            </a:r>
            <a:r>
              <a:rPr lang="en-US" altLang="en-US" sz="2000" smtClean="0">
                <a:sym typeface="Symbol" pitchFamily="18" charset="2"/>
              </a:rPr>
              <a:t></a:t>
            </a:r>
            <a:r>
              <a:rPr lang="en-US" altLang="en-US" sz="2000" smtClean="0"/>
              <a:t> = 0 to 180 </a:t>
            </a:r>
          </a:p>
          <a:p>
            <a:pPr marL="1676400" lvl="3" indent="-304800"/>
            <a:endParaRPr lang="en-US" altLang="en-US" sz="2000" smtClean="0"/>
          </a:p>
          <a:p>
            <a:pPr marL="1676400" lvl="3" indent="-304800">
              <a:buFontTx/>
              <a:buNone/>
            </a:pPr>
            <a:r>
              <a:rPr lang="en-US" altLang="en-US" sz="2000" smtClean="0"/>
              <a:t>    H[d, </a:t>
            </a:r>
            <a:r>
              <a:rPr lang="en-US" altLang="en-US" sz="1800" smtClean="0">
                <a:sym typeface="Symbol" pitchFamily="18" charset="2"/>
              </a:rPr>
              <a:t></a:t>
            </a:r>
            <a:r>
              <a:rPr lang="en-US" altLang="en-US" sz="2000" smtClean="0"/>
              <a:t>] += 1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mtClean="0"/>
              <a:t>Find the value(s) of (d, </a:t>
            </a:r>
            <a:r>
              <a:rPr lang="en-US" altLang="en-US" smtClean="0">
                <a:sym typeface="Symbol" pitchFamily="18" charset="2"/>
              </a:rPr>
              <a:t>) where</a:t>
            </a:r>
            <a:r>
              <a:rPr lang="en-US" altLang="en-US" smtClean="0"/>
              <a:t> H[d, </a:t>
            </a:r>
            <a:r>
              <a:rPr lang="en-US" altLang="en-US" smtClean="0">
                <a:sym typeface="Symbol" pitchFamily="18" charset="2"/>
              </a:rPr>
              <a:t></a:t>
            </a:r>
            <a:r>
              <a:rPr lang="en-US" altLang="en-US" smtClean="0"/>
              <a:t>] is maximum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mtClean="0"/>
              <a:t>The detected line in the image is given by</a:t>
            </a:r>
          </a:p>
          <a:p>
            <a:pPr marL="457200" indent="-457200"/>
            <a:r>
              <a:rPr lang="en-US" altLang="en-US" smtClean="0"/>
              <a:t>What’s the running time (measured in # votes)? </a:t>
            </a:r>
          </a:p>
        </p:txBody>
      </p:sp>
      <p:pic>
        <p:nvPicPr>
          <p:cNvPr id="45060" name="Picture 4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1447800"/>
            <a:ext cx="2687637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5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4495800"/>
            <a:ext cx="2020887" cy="22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2" name="Picture 6" descr="Edittex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638800"/>
            <a:ext cx="2020888" cy="22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755650" y="63087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4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Extensions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486400"/>
          </a:xfrm>
        </p:spPr>
        <p:txBody>
          <a:bodyPr/>
          <a:lstStyle/>
          <a:p>
            <a:pPr marL="457200" indent="-457200"/>
            <a:r>
              <a:rPr lang="en-US" altLang="en-US" sz="2000" smtClean="0"/>
              <a:t>Extension 1:  Use the image gradient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1800" smtClean="0"/>
              <a:t>same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1800" smtClean="0"/>
              <a:t>for each edge point I[x,y] in the image</a:t>
            </a:r>
          </a:p>
          <a:p>
            <a:pPr marL="1257300" lvl="2" indent="-342900">
              <a:buFontTx/>
              <a:buNone/>
            </a:pPr>
            <a:r>
              <a:rPr lang="en-US" altLang="en-US" smtClean="0"/>
              <a:t>    compute unique (d, </a:t>
            </a:r>
            <a:r>
              <a:rPr lang="en-US" altLang="en-US" sz="1600" smtClean="0">
                <a:sym typeface="Symbol" pitchFamily="18" charset="2"/>
              </a:rPr>
              <a:t>) based on image gradient at (x,y)</a:t>
            </a:r>
            <a:r>
              <a:rPr lang="en-US" altLang="en-US" smtClean="0"/>
              <a:t> </a:t>
            </a:r>
            <a:endParaRPr lang="en-US" altLang="en-US" sz="2000" smtClean="0"/>
          </a:p>
          <a:p>
            <a:pPr marL="1676400" lvl="3" indent="-304800">
              <a:buFontTx/>
              <a:buNone/>
            </a:pPr>
            <a:r>
              <a:rPr lang="en-US" altLang="en-US" sz="1800" smtClean="0"/>
              <a:t>    H[d, </a:t>
            </a:r>
            <a:r>
              <a:rPr lang="en-US" altLang="en-US" smtClean="0">
                <a:sym typeface="Symbol" pitchFamily="18" charset="2"/>
              </a:rPr>
              <a:t></a:t>
            </a:r>
            <a:r>
              <a:rPr lang="en-US" altLang="en-US" sz="1800" smtClean="0"/>
              <a:t>] += 1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1800" smtClean="0"/>
              <a:t>same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1800" smtClean="0"/>
              <a:t>same</a:t>
            </a:r>
          </a:p>
          <a:p>
            <a:pPr marL="457200" indent="-457200"/>
            <a:r>
              <a:rPr lang="en-US" altLang="en-US" sz="2000" smtClean="0"/>
              <a:t>What’s the running time measured in votes?</a:t>
            </a:r>
          </a:p>
          <a:p>
            <a:pPr marL="457200" indent="-457200"/>
            <a:endParaRPr lang="en-US" altLang="en-US" sz="2000" smtClean="0"/>
          </a:p>
          <a:p>
            <a:pPr marL="457200" indent="-457200"/>
            <a:r>
              <a:rPr lang="en-US" altLang="en-US" sz="2000" smtClean="0">
                <a:solidFill>
                  <a:schemeClr val="bg1"/>
                </a:solidFill>
              </a:rPr>
              <a:t>Extension 2</a:t>
            </a:r>
          </a:p>
          <a:p>
            <a:pPr marL="838200" lvl="1" indent="-381000"/>
            <a:r>
              <a:rPr lang="en-US" altLang="en-US" sz="1800" smtClean="0">
                <a:solidFill>
                  <a:schemeClr val="bg1"/>
                </a:solidFill>
              </a:rPr>
              <a:t>give more votes for stronger edges</a:t>
            </a:r>
          </a:p>
          <a:p>
            <a:pPr marL="457200" indent="-457200"/>
            <a:r>
              <a:rPr lang="en-US" altLang="en-US" sz="2000" smtClean="0">
                <a:solidFill>
                  <a:schemeClr val="bg1"/>
                </a:solidFill>
              </a:rPr>
              <a:t>Extension 3</a:t>
            </a:r>
          </a:p>
          <a:p>
            <a:pPr marL="838200" lvl="1" indent="-381000"/>
            <a:r>
              <a:rPr lang="en-US" altLang="en-US" sz="1800" smtClean="0">
                <a:solidFill>
                  <a:schemeClr val="bg1"/>
                </a:solidFill>
              </a:rPr>
              <a:t>change the sampling of (d, </a:t>
            </a:r>
            <a:r>
              <a:rPr lang="en-US" altLang="en-US" sz="1800" smtClean="0">
                <a:solidFill>
                  <a:schemeClr val="bg1"/>
                </a:solidFill>
                <a:sym typeface="Symbol" pitchFamily="18" charset="2"/>
              </a:rPr>
              <a:t>) to give more/less resolution</a:t>
            </a:r>
            <a:endParaRPr lang="en-US" altLang="en-US" sz="180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en-US" sz="2000" smtClean="0">
                <a:solidFill>
                  <a:schemeClr val="bg1"/>
                </a:solidFill>
              </a:rPr>
              <a:t>Extension 4</a:t>
            </a:r>
          </a:p>
          <a:p>
            <a:pPr marL="838200" lvl="1" indent="-381000"/>
            <a:r>
              <a:rPr lang="en-US" altLang="en-US" sz="1800" smtClean="0">
                <a:solidFill>
                  <a:schemeClr val="bg1"/>
                </a:solidFill>
              </a:rPr>
              <a:t>The same procedure can be used with circles, squares, or any other shape</a:t>
            </a:r>
          </a:p>
        </p:txBody>
      </p:sp>
    </p:spTree>
    <p:extLst>
      <p:ext uri="{BB962C8B-B14F-4D97-AF65-F5344CB8AC3E}">
        <p14:creationId xmlns:p14="http://schemas.microsoft.com/office/powerpoint/2010/main" val="11198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Extensions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486400"/>
          </a:xfrm>
        </p:spPr>
        <p:txBody>
          <a:bodyPr/>
          <a:lstStyle/>
          <a:p>
            <a:pPr marL="457200" indent="-457200"/>
            <a:r>
              <a:rPr lang="en-US" altLang="en-US" sz="2000" smtClean="0"/>
              <a:t>Extension 1:  Use the image gradient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1800" smtClean="0"/>
              <a:t>same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1800" smtClean="0"/>
              <a:t>for each edge point I[x,y] in the image</a:t>
            </a:r>
          </a:p>
          <a:p>
            <a:pPr marL="1257300" lvl="2" indent="-342900">
              <a:buFontTx/>
              <a:buNone/>
            </a:pPr>
            <a:r>
              <a:rPr lang="en-US" altLang="en-US" smtClean="0"/>
              <a:t>    compute unique (d, </a:t>
            </a:r>
            <a:r>
              <a:rPr lang="en-US" altLang="en-US" sz="1600" smtClean="0">
                <a:sym typeface="Symbol" pitchFamily="18" charset="2"/>
              </a:rPr>
              <a:t>) based on image gradient at (x,y)</a:t>
            </a:r>
            <a:r>
              <a:rPr lang="en-US" altLang="en-US" smtClean="0"/>
              <a:t> </a:t>
            </a:r>
            <a:endParaRPr lang="en-US" altLang="en-US" sz="2000" smtClean="0"/>
          </a:p>
          <a:p>
            <a:pPr marL="1676400" lvl="3" indent="-304800">
              <a:buFontTx/>
              <a:buNone/>
            </a:pPr>
            <a:r>
              <a:rPr lang="en-US" altLang="en-US" sz="1800" smtClean="0"/>
              <a:t>    H[d, </a:t>
            </a:r>
            <a:r>
              <a:rPr lang="en-US" altLang="en-US" smtClean="0">
                <a:sym typeface="Symbol" pitchFamily="18" charset="2"/>
              </a:rPr>
              <a:t></a:t>
            </a:r>
            <a:r>
              <a:rPr lang="en-US" altLang="en-US" sz="1800" smtClean="0"/>
              <a:t>] += 1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1800" smtClean="0"/>
              <a:t>same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1800" smtClean="0"/>
              <a:t>same</a:t>
            </a:r>
          </a:p>
          <a:p>
            <a:pPr marL="457200" indent="-457200"/>
            <a:r>
              <a:rPr lang="en-US" altLang="en-US" sz="2000" smtClean="0"/>
              <a:t>What’s the running time measured in votes?</a:t>
            </a:r>
          </a:p>
          <a:p>
            <a:pPr marL="457200" indent="-457200"/>
            <a:endParaRPr lang="en-US" altLang="en-US" sz="2000" smtClean="0"/>
          </a:p>
          <a:p>
            <a:pPr marL="457200" indent="-457200"/>
            <a:r>
              <a:rPr lang="en-US" altLang="en-US" sz="2000" smtClean="0"/>
              <a:t>Extension 2</a:t>
            </a:r>
          </a:p>
          <a:p>
            <a:pPr marL="838200" lvl="1" indent="-381000"/>
            <a:r>
              <a:rPr lang="en-US" altLang="en-US" sz="1800" smtClean="0"/>
              <a:t>give more votes for stronger edges</a:t>
            </a:r>
          </a:p>
          <a:p>
            <a:pPr marL="457200" indent="-457200"/>
            <a:r>
              <a:rPr lang="en-US" altLang="en-US" sz="2000" smtClean="0"/>
              <a:t>Extension 3</a:t>
            </a:r>
          </a:p>
          <a:p>
            <a:pPr marL="838200" lvl="1" indent="-381000"/>
            <a:r>
              <a:rPr lang="en-US" altLang="en-US" sz="1800" smtClean="0"/>
              <a:t>change the sampling of (d, </a:t>
            </a:r>
            <a:r>
              <a:rPr lang="en-US" altLang="en-US" sz="1800" smtClean="0">
                <a:sym typeface="Symbol" pitchFamily="18" charset="2"/>
              </a:rPr>
              <a:t>) to give more/less resolution</a:t>
            </a:r>
            <a:endParaRPr lang="en-US" altLang="en-US" sz="1800" smtClean="0"/>
          </a:p>
          <a:p>
            <a:pPr marL="457200" indent="-457200"/>
            <a:r>
              <a:rPr lang="en-US" altLang="en-US" sz="2000" smtClean="0"/>
              <a:t>Extension 4</a:t>
            </a:r>
          </a:p>
          <a:p>
            <a:pPr marL="838200" lvl="1" indent="-381000"/>
            <a:r>
              <a:rPr lang="en-US" altLang="en-US" sz="1800" smtClean="0"/>
              <a:t>The same procedure can be used with circles, squares, or any other shape</a:t>
            </a: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6764338" y="63087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7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Hough demos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68338" y="4038600"/>
            <a:ext cx="628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  Circle : http://www.markschulze.net/java/hough/</a:t>
            </a:r>
          </a:p>
        </p:txBody>
      </p:sp>
      <p:sp>
        <p:nvSpPr>
          <p:cNvPr id="48133" name="TextBox 1"/>
          <p:cNvSpPr txBox="1">
            <a:spLocks noChangeArrowheads="1"/>
          </p:cNvSpPr>
          <p:nvPr/>
        </p:nvSpPr>
        <p:spPr bwMode="auto">
          <a:xfrm>
            <a:off x="1143000" y="1524000"/>
            <a:ext cx="7674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>
                <a:solidFill>
                  <a:srgbClr val="000000"/>
                </a:solidFill>
                <a:hlinkClick r:id="rId2"/>
              </a:rPr>
              <a:t>video</a:t>
            </a:r>
            <a:r>
              <a:rPr lang="en-US" altLang="en-US" dirty="0">
                <a:solidFill>
                  <a:srgbClr val="000000"/>
                </a:solidFill>
              </a:rPr>
              <a:t> that explains Hough </a:t>
            </a:r>
            <a:r>
              <a:rPr lang="en-US" altLang="en-US" dirty="0" smtClean="0">
                <a:solidFill>
                  <a:srgbClr val="000000"/>
                </a:solidFill>
              </a:rPr>
              <a:t>transforms for lines and circles: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2069068"/>
            <a:ext cx="5186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demonstrations for </a:t>
            </a:r>
            <a:r>
              <a:rPr lang="en-US" dirty="0" smtClean="0">
                <a:hlinkClick r:id="rId3"/>
              </a:rPr>
              <a:t>line detection </a:t>
            </a:r>
            <a:r>
              <a:rPr lang="en-US" dirty="0" smtClean="0"/>
              <a:t>on an image :</a:t>
            </a:r>
          </a:p>
          <a:p>
            <a:r>
              <a:rPr lang="en-US" dirty="0" smtClean="0"/>
              <a:t>https</a:t>
            </a:r>
            <a:r>
              <a:rPr lang="en-US" dirty="0"/>
              <a:t>://www.youtube.com/watch?v=4zHbI-fFIlI</a:t>
            </a:r>
          </a:p>
        </p:txBody>
      </p:sp>
    </p:spTree>
    <p:extLst>
      <p:ext uri="{BB962C8B-B14F-4D97-AF65-F5344CB8AC3E}">
        <p14:creationId xmlns:p14="http://schemas.microsoft.com/office/powerpoint/2010/main" val="40805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y = m_0 x + b_0&#10;\]&#10;\end{document}&#10;"/>
  <p:tag name="EXTERNALNAME" val="Edittex"/>
  <p:tag name="BLEND" val="False"/>
  <p:tag name="TRANSPARENT" val="False"/>
  <p:tag name="BITMAPFORMAT" val="bmp256"/>
  <p:tag name="DEBUGINTERACTIVE" val="True"/>
  <p:tag name="ORIGWIDTH" val="49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b = -x_0 m  +y_0&#10;\]&#10;\end{document}&#10;"/>
  <p:tag name="EXTERNALNAME" val="Edittex"/>
  <p:tag name="BLEND" val="False"/>
  <p:tag name="TRANSPARENT" val="False"/>
  <p:tag name="BITMAPFORMAT" val="bmp256"/>
  <p:tag name="DEBUGINTERACTIVE" val="True"/>
  <p:tag name="ORIGWIDTH" val="547.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d = x cos \theta + y sin \theta&#10;\]&#10;\end{document}&#10;"/>
  <p:tag name="EXTERNALNAME" val="Edittex"/>
  <p:tag name="BLEND" val="False"/>
  <p:tag name="TRANSPARENT" val="False"/>
  <p:tag name="BITMAPFORMAT" val="bmp256"/>
  <p:tag name="DEBUGINTERACTIVE" val="True"/>
  <p:tag name="ORIGWIDTH" val="644.3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d = x cos \theta + y sin \theta&#10;\]&#10;\end{document}&#10;"/>
  <p:tag name="EXTERNALNAME" val="Edittex"/>
  <p:tag name="BLEND" val="False"/>
  <p:tag name="TRANSPARENT" val="False"/>
  <p:tag name="BITMAPFORMAT" val="bmp256"/>
  <p:tag name="DEBUGINTERACTIVE" val="True"/>
  <p:tag name="ORIGWIDTH" val="644.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d = x cos \theta + y sin \theta&#10;\]&#10;\end{document}&#10;"/>
  <p:tag name="EXTERNALNAME" val="Edittex"/>
  <p:tag name="BLEND" val="False"/>
  <p:tag name="TRANSPARENT" val="False"/>
  <p:tag name="BITMAPFORMAT" val="bmp256"/>
  <p:tag name="DEBUGINTERACTIVE" val="True"/>
  <p:tag name="ORIGWIDTH" val="644.3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d = x cos \theta + y sin \theta&#10;\]&#10;\end{document}&#10;"/>
  <p:tag name="EXTERNALNAME" val="Edittex"/>
  <p:tag name="BLEND" val="False"/>
  <p:tag name="TRANSPARENT" val="False"/>
  <p:tag name="BITMAPFORMAT" val="bmp256"/>
  <p:tag name="DEBUGINTERACTIVE" val="True"/>
  <p:tag name="ORIGWIDTH" val="644.3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(x-x_0)^2 + (y- y_0)^ = r^2$&#10;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987</Words>
  <Application>Microsoft Office PowerPoint</Application>
  <PresentationFormat>On-screen Show (4:3)</PresentationFormat>
  <Paragraphs>180</Paragraphs>
  <Slides>14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Blank Presentation</vt:lpstr>
      <vt:lpstr>Hough Transform</vt:lpstr>
      <vt:lpstr>Finding lines in an image</vt:lpstr>
      <vt:lpstr>Finding lines in an image</vt:lpstr>
      <vt:lpstr>Finding lines in an image</vt:lpstr>
      <vt:lpstr>Hough transform algorithm</vt:lpstr>
      <vt:lpstr>Hough transform algorithm</vt:lpstr>
      <vt:lpstr>Extensions</vt:lpstr>
      <vt:lpstr>Extensions</vt:lpstr>
      <vt:lpstr>Hough demos</vt:lpstr>
      <vt:lpstr>Hough Transform for Curves</vt:lpstr>
      <vt:lpstr>Generalizing the H.T.</vt:lpstr>
      <vt:lpstr>Generalizing the H.T.</vt:lpstr>
      <vt:lpstr>Generalized H.T. Algorithm:</vt:lpstr>
      <vt:lpstr>H.T. Summary</vt:lpstr>
    </vt:vector>
  </TitlesOfParts>
  <Company>UMIACS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Hough Transform</dc:title>
  <dc:creator>fer</dc:creator>
  <cp:lastModifiedBy>fer</cp:lastModifiedBy>
  <cp:revision>6</cp:revision>
  <dcterms:created xsi:type="dcterms:W3CDTF">2017-03-29T13:56:29Z</dcterms:created>
  <dcterms:modified xsi:type="dcterms:W3CDTF">2017-03-29T15:41:27Z</dcterms:modified>
</cp:coreProperties>
</file>